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56" r:id="rId2"/>
    <p:sldId id="257" r:id="rId3"/>
    <p:sldId id="258" r:id="rId4"/>
    <p:sldId id="259" r:id="rId5"/>
    <p:sldId id="260" r:id="rId6"/>
    <p:sldId id="262" r:id="rId7"/>
    <p:sldId id="261" r:id="rId8"/>
    <p:sldId id="263" r:id="rId9"/>
    <p:sldId id="264" r:id="rId10"/>
    <p:sldId id="265" r:id="rId11"/>
    <p:sldId id="266" r:id="rId12"/>
    <p:sldId id="272" r:id="rId13"/>
    <p:sldId id="278" r:id="rId14"/>
    <p:sldId id="273" r:id="rId15"/>
    <p:sldId id="274" r:id="rId16"/>
    <p:sldId id="275" r:id="rId17"/>
    <p:sldId id="276" r:id="rId18"/>
    <p:sldId id="267" r:id="rId19"/>
    <p:sldId id="279" r:id="rId20"/>
    <p:sldId id="280" r:id="rId21"/>
    <p:sldId id="281" r:id="rId22"/>
    <p:sldId id="282" r:id="rId23"/>
    <p:sldId id="283" r:id="rId24"/>
    <p:sldId id="284" r:id="rId25"/>
    <p:sldId id="285" r:id="rId26"/>
    <p:sldId id="317" r:id="rId27"/>
    <p:sldId id="306" r:id="rId28"/>
    <p:sldId id="307" r:id="rId29"/>
    <p:sldId id="309" r:id="rId30"/>
    <p:sldId id="311" r:id="rId31"/>
    <p:sldId id="291" r:id="rId32"/>
    <p:sldId id="312" r:id="rId33"/>
    <p:sldId id="286" r:id="rId34"/>
    <p:sldId id="292" r:id="rId35"/>
    <p:sldId id="293" r:id="rId36"/>
    <p:sldId id="313" r:id="rId37"/>
    <p:sldId id="314" r:id="rId38"/>
    <p:sldId id="318" r:id="rId39"/>
    <p:sldId id="319" r:id="rId40"/>
    <p:sldId id="315" r:id="rId41"/>
    <p:sldId id="294" r:id="rId42"/>
    <p:sldId id="295" r:id="rId43"/>
    <p:sldId id="316"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3B3A9B-06EB-4809-A8D3-3C4FEF58B076}" type="datetimeFigureOut">
              <a:rPr lang="en-US" smtClean="0"/>
              <a:pPr/>
              <a:t>5/25/2020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E503C1-3323-47E0-BEA6-44984F60977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7B5A20-4B55-42D6-81E5-BEBC25681DEF}"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C01FCB-53A9-4FA6-B42B-A0C1B1FA2234}"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9E7E0A-BD8F-4E67-B9F3-E45DB8074CD3}"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C80D8-0CE7-4BE1-A8BF-5263E69CAFA0}"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5A1660-D61C-4A87-8E65-6E3CD9A9AAD7}" type="datetime1">
              <a:rPr lang="en-US" smtClean="0"/>
              <a:pPr/>
              <a:t>5/25/2020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76417FE-F07C-4450-A0D4-9CD78408F309}" type="datetime1">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AD8A7F-E82E-4A31-8920-B277601C7BEB}" type="datetime1">
              <a:rPr lang="en-US" smtClean="0"/>
              <a:pPr/>
              <a:t>5/25/2020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DCA573-7147-410E-96A3-FDD1B6D0752F}" type="datetime1">
              <a:rPr lang="en-US" smtClean="0"/>
              <a:pPr/>
              <a:t>5/25/2020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D37898-8D8B-4185-94D1-1495DBCCAA54}" type="datetime1">
              <a:rPr lang="en-US" smtClean="0"/>
              <a:pPr/>
              <a:t>5/25/2020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F59C91-1332-4E19-A7D5-DC2350A24BF7}" type="datetime1">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EDC636-89F2-48D5-BFD9-EE891A719A97}" type="datetime1">
              <a:rPr lang="en-US" smtClean="0"/>
              <a:pPr/>
              <a:t>5/25/2020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86E02E-5F4D-4A82-8E22-D62FEDEFBF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1E6E-FCD7-4321-906F-36A749DD1B73}" type="datetime1">
              <a:rPr lang="en-US" smtClean="0"/>
              <a:pPr/>
              <a:t>5/25/2020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6E02E-5F4D-4A82-8E22-D62FEDEFBF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lstStyle/>
          <a:p>
            <a:r>
              <a:rPr lang="en-US" dirty="0">
                <a:latin typeface="Times New Roman" pitchFamily="18" charset="0"/>
                <a:cs typeface="Times New Roman" pitchFamily="18" charset="0"/>
              </a:rPr>
              <a:t>Event </a:t>
            </a:r>
            <a:r>
              <a:rPr lang="en-US" dirty="0" smtClean="0">
                <a:latin typeface="Times New Roman" pitchFamily="18" charset="0"/>
                <a:cs typeface="Times New Roman" pitchFamily="18" charset="0"/>
              </a:rPr>
              <a:t>Handling/Event Driven/</a:t>
            </a:r>
            <a:endParaRPr lang="en-US"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286E02E-5F4D-4A82-8E22-D62FEDEFBF8F}" type="slidenum">
              <a:rPr lang="en-US" smtClean="0"/>
              <a:pPr/>
              <a:t>1</a:t>
            </a:fld>
            <a:endParaRPr lang="en-US"/>
          </a:p>
        </p:txBody>
      </p:sp>
      <p:sp>
        <p:nvSpPr>
          <p:cNvPr id="6" name="Subtitle 5"/>
          <p:cNvSpPr>
            <a:spLocks noGrp="1"/>
          </p:cNvSpPr>
          <p:nvPr>
            <p:ph type="subTitle" idx="1"/>
          </p:nvPr>
        </p:nvSpPr>
        <p:spPr/>
        <p:txBody>
          <a:bodyPr/>
          <a:lstStyle/>
          <a:p>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latin typeface="Times New Roman" pitchFamily="18" charset="0"/>
                <a:cs typeface="Times New Roman" pitchFamily="18" charset="0"/>
              </a:rPr>
              <a:t>Event Information</a:t>
            </a:r>
          </a:p>
        </p:txBody>
      </p:sp>
      <p:sp>
        <p:nvSpPr>
          <p:cNvPr id="3" name="Content Placeholder 2"/>
          <p:cNvSpPr>
            <a:spLocks noGrp="1"/>
          </p:cNvSpPr>
          <p:nvPr>
            <p:ph idx="1"/>
          </p:nvPr>
        </p:nvSpPr>
        <p:spPr>
          <a:xfrm>
            <a:off x="152400" y="1143000"/>
            <a:ext cx="8763000" cy="5486400"/>
          </a:xfrm>
        </p:spPr>
        <p:txBody>
          <a:bodyPr>
            <a:normAutofit fontScale="85000" lnSpcReduction="10000"/>
          </a:bodyPr>
          <a:lstStyle/>
          <a:p>
            <a:pPr algn="just"/>
            <a:r>
              <a:rPr lang="en-US" dirty="0">
                <a:latin typeface="Times New Roman" pitchFamily="18" charset="0"/>
                <a:cs typeface="Times New Roman" pitchFamily="18" charset="0"/>
              </a:rPr>
              <a:t>An event object contains whatever properties are pertinent to the event.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You can identify the </a:t>
            </a:r>
            <a:r>
              <a:rPr lang="en-US" dirty="0">
                <a:solidFill>
                  <a:srgbClr val="FF0000"/>
                </a:solidFill>
                <a:latin typeface="Times New Roman" pitchFamily="18" charset="0"/>
                <a:cs typeface="Times New Roman" pitchFamily="18" charset="0"/>
              </a:rPr>
              <a:t>source object </a:t>
            </a:r>
            <a:r>
              <a:rPr lang="en-US" dirty="0">
                <a:latin typeface="Times New Roman" pitchFamily="18" charset="0"/>
                <a:cs typeface="Times New Roman" pitchFamily="18" charset="0"/>
              </a:rPr>
              <a:t>of the event using the </a:t>
            </a:r>
            <a:r>
              <a:rPr lang="en-US" u="sng" dirty="0" err="1">
                <a:solidFill>
                  <a:srgbClr val="FF0000"/>
                </a:solidFill>
                <a:latin typeface="Times New Roman" pitchFamily="18" charset="0"/>
                <a:cs typeface="Times New Roman" pitchFamily="18" charset="0"/>
              </a:rPr>
              <a:t>getSource</a:t>
            </a:r>
            <a:r>
              <a:rPr lang="en-US" u="sng" dirty="0">
                <a:solidFill>
                  <a:srgbClr val="FF0000"/>
                </a:solidFill>
                <a:latin typeface="Times New Roman" pitchFamily="18" charset="0"/>
                <a:cs typeface="Times New Roman" pitchFamily="18" charset="0"/>
              </a:rPr>
              <a:t>()</a:t>
            </a:r>
            <a:r>
              <a:rPr lang="en-US" dirty="0">
                <a:solidFill>
                  <a:srgbClr val="FF0000"/>
                </a:solidFill>
                <a:latin typeface="Times New Roman" pitchFamily="18" charset="0"/>
                <a:cs typeface="Times New Roman" pitchFamily="18" charset="0"/>
              </a:rPr>
              <a:t> </a:t>
            </a:r>
            <a:r>
              <a:rPr lang="en-US" dirty="0">
                <a:latin typeface="Times New Roman" pitchFamily="18" charset="0"/>
                <a:cs typeface="Times New Roman" pitchFamily="18" charset="0"/>
              </a:rPr>
              <a:t>instance method in the </a:t>
            </a:r>
            <a:r>
              <a:rPr lang="en-US" u="sng" dirty="0" err="1">
                <a:latin typeface="Times New Roman" pitchFamily="18" charset="0"/>
                <a:cs typeface="Times New Roman" pitchFamily="18" charset="0"/>
              </a:rPr>
              <a:t>EventObject</a:t>
            </a:r>
            <a:r>
              <a:rPr lang="en-US" dirty="0">
                <a:latin typeface="Times New Roman" pitchFamily="18" charset="0"/>
                <a:cs typeface="Times New Roman" pitchFamily="18" charset="0"/>
              </a:rPr>
              <a:t> class.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The subclasses of </a:t>
            </a:r>
            <a:r>
              <a:rPr lang="en-US" u="sng" dirty="0" err="1">
                <a:latin typeface="Times New Roman" pitchFamily="18" charset="0"/>
                <a:cs typeface="Times New Roman" pitchFamily="18" charset="0"/>
              </a:rPr>
              <a:t>EventObject</a:t>
            </a:r>
            <a:r>
              <a:rPr lang="en-US" dirty="0">
                <a:latin typeface="Times New Roman" pitchFamily="18" charset="0"/>
                <a:cs typeface="Times New Roman" pitchFamily="18" charset="0"/>
              </a:rPr>
              <a:t> deal with special types of events, such as </a:t>
            </a:r>
            <a:r>
              <a:rPr lang="en-US" dirty="0">
                <a:solidFill>
                  <a:srgbClr val="FF0000"/>
                </a:solidFill>
                <a:latin typeface="Times New Roman" pitchFamily="18" charset="0"/>
                <a:cs typeface="Times New Roman" pitchFamily="18" charset="0"/>
              </a:rPr>
              <a:t>button actions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window events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component events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mouse movements</a:t>
            </a:r>
            <a:r>
              <a:rPr lang="en-US" dirty="0">
                <a:latin typeface="Times New Roman" pitchFamily="18" charset="0"/>
                <a:cs typeface="Times New Roman" pitchFamily="18" charset="0"/>
              </a:rPr>
              <a:t>, and </a:t>
            </a:r>
            <a:r>
              <a:rPr lang="en-US" dirty="0">
                <a:solidFill>
                  <a:srgbClr val="FF0000"/>
                </a:solidFill>
                <a:latin typeface="Times New Roman" pitchFamily="18" charset="0"/>
                <a:cs typeface="Times New Roman" pitchFamily="18" charset="0"/>
              </a:rPr>
              <a:t>keystrokes</a:t>
            </a:r>
            <a:r>
              <a:rPr lang="en-US" dirty="0">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Following t</a:t>
            </a:r>
            <a:r>
              <a:rPr lang="en-US" dirty="0">
                <a:latin typeface="Times New Roman" pitchFamily="18" charset="0"/>
                <a:cs typeface="Times New Roman" pitchFamily="18" charset="0"/>
              </a:rPr>
              <a:t>able</a:t>
            </a:r>
            <a:r>
              <a:rPr lang="tr-TR" dirty="0">
                <a:latin typeface="Times New Roman" pitchFamily="18" charset="0"/>
                <a:cs typeface="Times New Roman" pitchFamily="18" charset="0"/>
              </a:rPr>
              <a:t> </a:t>
            </a:r>
            <a:r>
              <a:rPr lang="en-US" dirty="0">
                <a:latin typeface="Times New Roman" pitchFamily="18" charset="0"/>
                <a:cs typeface="Times New Roman" pitchFamily="18" charset="0"/>
              </a:rPr>
              <a:t>lists </a:t>
            </a:r>
            <a:r>
              <a:rPr lang="en-US" dirty="0">
                <a:solidFill>
                  <a:srgbClr val="FF0000"/>
                </a:solidFill>
                <a:latin typeface="Times New Roman" pitchFamily="18" charset="0"/>
                <a:cs typeface="Times New Roman" pitchFamily="18" charset="0"/>
              </a:rPr>
              <a:t>external user actions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source objects</a:t>
            </a:r>
            <a:r>
              <a:rPr lang="en-US" dirty="0">
                <a:latin typeface="Times New Roman" pitchFamily="18" charset="0"/>
                <a:cs typeface="Times New Roman" pitchFamily="18" charset="0"/>
              </a:rPr>
              <a:t>, and </a:t>
            </a:r>
            <a:r>
              <a:rPr lang="en-US" dirty="0">
                <a:solidFill>
                  <a:srgbClr val="FF0000"/>
                </a:solidFill>
                <a:latin typeface="Times New Roman" pitchFamily="18" charset="0"/>
                <a:cs typeface="Times New Roman" pitchFamily="18" charset="0"/>
              </a:rPr>
              <a:t>event types generated</a:t>
            </a:r>
            <a:r>
              <a:rPr lang="en-US" dirty="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latin typeface="Times New Roman" pitchFamily="18" charset="0"/>
                <a:cs typeface="Times New Roman" pitchFamily="18" charset="0"/>
              </a:rPr>
              <a:t>Selected User Actions</a:t>
            </a:r>
          </a:p>
        </p:txBody>
      </p:sp>
      <p:sp>
        <p:nvSpPr>
          <p:cNvPr id="3" name="Content Placeholder 2"/>
          <p:cNvSpPr>
            <a:spLocks noGrp="1"/>
          </p:cNvSpPr>
          <p:nvPr>
            <p:ph idx="1"/>
          </p:nvPr>
        </p:nvSpPr>
        <p:spPr>
          <a:xfrm>
            <a:off x="228600" y="1371601"/>
            <a:ext cx="8686800" cy="4038600"/>
          </a:xfrm>
        </p:spPr>
        <p:txBody>
          <a:bodyPr>
            <a:normAutofit fontScale="62500" lnSpcReduction="20000"/>
          </a:bodyPr>
          <a:lstStyle/>
          <a:p>
            <a:pPr>
              <a:spcBef>
                <a:spcPct val="50000"/>
              </a:spcBef>
              <a:buNone/>
              <a:tabLst>
                <a:tab pos="3719513" algn="l"/>
                <a:tab pos="6110288" algn="l"/>
              </a:tabLst>
            </a:pPr>
            <a:r>
              <a:rPr lang="en-US" sz="2800" b="1" dirty="0">
                <a:latin typeface="Times New Roman" pitchFamily="18" charset="0"/>
                <a:cs typeface="Times New Roman" pitchFamily="18" charset="0"/>
              </a:rPr>
              <a:t>		Source	Event Type</a:t>
            </a:r>
            <a:br>
              <a:rPr lang="en-US" sz="2800" b="1" dirty="0">
                <a:latin typeface="Times New Roman" pitchFamily="18" charset="0"/>
                <a:cs typeface="Times New Roman" pitchFamily="18" charset="0"/>
              </a:rPr>
            </a:br>
            <a:r>
              <a:rPr lang="en-US" sz="2800" b="1" dirty="0">
                <a:latin typeface="Times New Roman" pitchFamily="18" charset="0"/>
                <a:cs typeface="Times New Roman" pitchFamily="18" charset="0"/>
              </a:rPr>
              <a:t>User Action	Object	Generated</a:t>
            </a:r>
          </a:p>
          <a:p>
            <a:pPr>
              <a:spcBef>
                <a:spcPct val="50000"/>
              </a:spcBef>
              <a:tabLst>
                <a:tab pos="3719513" algn="l"/>
                <a:tab pos="6110288" algn="l"/>
              </a:tabLst>
            </a:pPr>
            <a:endParaRPr lang="en-US" sz="2800" dirty="0">
              <a:latin typeface="Times New Roman" pitchFamily="18" charset="0"/>
              <a:cs typeface="Times New Roman" pitchFamily="18" charset="0"/>
            </a:endParaRPr>
          </a:p>
          <a:p>
            <a:pPr>
              <a:spcBef>
                <a:spcPct val="50000"/>
              </a:spcBef>
              <a:buNone/>
              <a:tabLst>
                <a:tab pos="3719513" algn="l"/>
                <a:tab pos="6110288" algn="l"/>
              </a:tabLst>
            </a:pPr>
            <a:r>
              <a:rPr lang="en-US" sz="2800" dirty="0">
                <a:latin typeface="Times New Roman" pitchFamily="18" charset="0"/>
                <a:cs typeface="Times New Roman" pitchFamily="18" charset="0"/>
              </a:rPr>
              <a:t>	Click a button	</a:t>
            </a:r>
            <a:r>
              <a:rPr lang="en-US" sz="2800" dirty="0" err="1">
                <a:latin typeface="Times New Roman" pitchFamily="18" charset="0"/>
                <a:cs typeface="Times New Roman" pitchFamily="18" charset="0"/>
              </a:rPr>
              <a:t>JButton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ActionEvent</a:t>
            </a:r>
            <a:endParaRPr lang="en-US" sz="2800" dirty="0">
              <a:latin typeface="Times New Roman" pitchFamily="18" charset="0"/>
              <a:cs typeface="Times New Roman" pitchFamily="18" charset="0"/>
            </a:endParaRPr>
          </a:p>
          <a:p>
            <a:pPr>
              <a:spcBef>
                <a:spcPct val="25000"/>
              </a:spcBef>
              <a:buNone/>
              <a:tabLst>
                <a:tab pos="3719513" algn="l"/>
                <a:tab pos="6110288" algn="l"/>
              </a:tabLst>
            </a:pPr>
            <a:r>
              <a:rPr lang="en-US" sz="2800" dirty="0">
                <a:latin typeface="Times New Roman" pitchFamily="18" charset="0"/>
                <a:cs typeface="Times New Roman" pitchFamily="18" charset="0"/>
              </a:rPr>
              <a:t>	Click a check box	</a:t>
            </a:r>
            <a:r>
              <a:rPr lang="en-US" sz="2800" dirty="0" err="1">
                <a:latin typeface="Times New Roman" pitchFamily="18" charset="0"/>
                <a:cs typeface="Times New Roman" pitchFamily="18" charset="0"/>
              </a:rPr>
              <a:t>JCheckBox</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ItemEvent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ActionEvent</a:t>
            </a:r>
            <a:endParaRPr lang="en-US" sz="2800" dirty="0">
              <a:latin typeface="Times New Roman" pitchFamily="18" charset="0"/>
              <a:cs typeface="Times New Roman" pitchFamily="18" charset="0"/>
            </a:endParaRPr>
          </a:p>
          <a:p>
            <a:pPr>
              <a:spcBef>
                <a:spcPct val="25000"/>
              </a:spcBef>
              <a:buNone/>
              <a:tabLst>
                <a:tab pos="3719513" algn="l"/>
                <a:tab pos="6110288" algn="l"/>
              </a:tabLst>
            </a:pPr>
            <a:r>
              <a:rPr lang="en-US" sz="2800" dirty="0">
                <a:latin typeface="Times New Roman" pitchFamily="18" charset="0"/>
                <a:cs typeface="Times New Roman" pitchFamily="18" charset="0"/>
              </a:rPr>
              <a:t>	Click a radio button	</a:t>
            </a:r>
            <a:r>
              <a:rPr lang="en-US" sz="2800" dirty="0" err="1">
                <a:latin typeface="Times New Roman" pitchFamily="18" charset="0"/>
                <a:cs typeface="Times New Roman" pitchFamily="18" charset="0"/>
              </a:rPr>
              <a:t>JRadioButton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ItemEvent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ActionEvent</a:t>
            </a:r>
            <a:endParaRPr lang="en-US" sz="2800" dirty="0">
              <a:latin typeface="Times New Roman" pitchFamily="18" charset="0"/>
              <a:cs typeface="Times New Roman" pitchFamily="18" charset="0"/>
            </a:endParaRPr>
          </a:p>
          <a:p>
            <a:pPr>
              <a:spcBef>
                <a:spcPct val="25000"/>
              </a:spcBef>
              <a:buNone/>
              <a:tabLst>
                <a:tab pos="3719513" algn="l"/>
                <a:tab pos="6110288" algn="l"/>
              </a:tabLst>
            </a:pPr>
            <a:r>
              <a:rPr lang="en-US" sz="2800" dirty="0">
                <a:latin typeface="Times New Roman" pitchFamily="18" charset="0"/>
                <a:cs typeface="Times New Roman" pitchFamily="18" charset="0"/>
              </a:rPr>
              <a:t>	Press return on a text field	</a:t>
            </a:r>
            <a:r>
              <a:rPr lang="en-US" sz="2800" dirty="0" err="1">
                <a:latin typeface="Times New Roman" pitchFamily="18" charset="0"/>
                <a:cs typeface="Times New Roman" pitchFamily="18" charset="0"/>
              </a:rPr>
              <a:t>JTextField</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ActionEvent</a:t>
            </a:r>
            <a:endParaRPr lang="en-US" sz="2800" dirty="0">
              <a:latin typeface="Times New Roman" pitchFamily="18" charset="0"/>
              <a:cs typeface="Times New Roman" pitchFamily="18" charset="0"/>
            </a:endParaRPr>
          </a:p>
          <a:p>
            <a:pPr>
              <a:spcBef>
                <a:spcPct val="25000"/>
              </a:spcBef>
              <a:buNone/>
              <a:tabLst>
                <a:tab pos="3719513" algn="l"/>
                <a:tab pos="6110288" algn="l"/>
              </a:tabLst>
            </a:pPr>
            <a:r>
              <a:rPr lang="en-US" sz="2800" dirty="0">
                <a:latin typeface="Times New Roman" pitchFamily="18" charset="0"/>
                <a:cs typeface="Times New Roman" pitchFamily="18" charset="0"/>
              </a:rPr>
              <a:t>	Select a new item	</a:t>
            </a:r>
            <a:r>
              <a:rPr lang="en-US" sz="2800" dirty="0" err="1">
                <a:latin typeface="Times New Roman" pitchFamily="18" charset="0"/>
                <a:cs typeface="Times New Roman" pitchFamily="18" charset="0"/>
              </a:rPr>
              <a:t>JComboBox</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ItemEvent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ActionEvent</a:t>
            </a:r>
            <a:endParaRPr lang="en-US" sz="2800" dirty="0">
              <a:latin typeface="Times New Roman" pitchFamily="18" charset="0"/>
              <a:cs typeface="Times New Roman" pitchFamily="18" charset="0"/>
            </a:endParaRPr>
          </a:p>
          <a:p>
            <a:pPr>
              <a:spcBef>
                <a:spcPct val="25000"/>
              </a:spcBef>
              <a:buNone/>
              <a:tabLst>
                <a:tab pos="3719513" algn="l"/>
                <a:tab pos="6110288" algn="l"/>
              </a:tabLst>
            </a:pPr>
            <a:r>
              <a:rPr lang="en-US" sz="2800" dirty="0">
                <a:latin typeface="Times New Roman" pitchFamily="18" charset="0"/>
                <a:cs typeface="Times New Roman" pitchFamily="18" charset="0"/>
              </a:rPr>
              <a:t>	Window opened, closed, etc.	Window	</a:t>
            </a:r>
            <a:r>
              <a:rPr lang="en-US" sz="2800" dirty="0" err="1">
                <a:latin typeface="Times New Roman" pitchFamily="18" charset="0"/>
                <a:cs typeface="Times New Roman" pitchFamily="18" charset="0"/>
              </a:rPr>
              <a:t>WindowEvent</a:t>
            </a:r>
            <a:r>
              <a:rPr lang="en-US" sz="2800" dirty="0">
                <a:latin typeface="Times New Roman" pitchFamily="18" charset="0"/>
                <a:cs typeface="Times New Roman" pitchFamily="18" charset="0"/>
              </a:rPr>
              <a:t> </a:t>
            </a:r>
          </a:p>
          <a:p>
            <a:pPr>
              <a:spcBef>
                <a:spcPct val="25000"/>
              </a:spcBef>
              <a:buNone/>
              <a:tabLst>
                <a:tab pos="3719513" algn="l"/>
                <a:tab pos="6110288" algn="l"/>
              </a:tabLst>
            </a:pPr>
            <a:r>
              <a:rPr lang="en-US" sz="2800" dirty="0">
                <a:latin typeface="Times New Roman" pitchFamily="18" charset="0"/>
                <a:cs typeface="Times New Roman" pitchFamily="18" charset="0"/>
              </a:rPr>
              <a:t>	Mouse pressed, released, etc.	Component	</a:t>
            </a:r>
            <a:r>
              <a:rPr lang="en-US" sz="2800" dirty="0" err="1">
                <a:latin typeface="Times New Roman" pitchFamily="18" charset="0"/>
                <a:cs typeface="Times New Roman" pitchFamily="18" charset="0"/>
              </a:rPr>
              <a:t>MouseEvent</a:t>
            </a:r>
            <a:r>
              <a:rPr lang="en-US" sz="2800" dirty="0">
                <a:latin typeface="Times New Roman" pitchFamily="18" charset="0"/>
                <a:cs typeface="Times New Roman" pitchFamily="18" charset="0"/>
              </a:rPr>
              <a:t> </a:t>
            </a:r>
          </a:p>
          <a:p>
            <a:pPr>
              <a:spcBef>
                <a:spcPct val="25000"/>
              </a:spcBef>
              <a:buNone/>
              <a:tabLst>
                <a:tab pos="3719513" algn="l"/>
                <a:tab pos="6110288" algn="l"/>
              </a:tabLst>
            </a:pPr>
            <a:r>
              <a:rPr lang="en-US" sz="2800" dirty="0">
                <a:latin typeface="Times New Roman" pitchFamily="18" charset="0"/>
                <a:cs typeface="Times New Roman" pitchFamily="18" charset="0"/>
              </a:rPr>
              <a:t>	Key released, pressed, etc. 	Component	</a:t>
            </a:r>
            <a:r>
              <a:rPr lang="en-US" sz="2800" dirty="0" err="1">
                <a:latin typeface="Times New Roman" pitchFamily="18" charset="0"/>
                <a:cs typeface="Times New Roman" pitchFamily="18" charset="0"/>
              </a:rPr>
              <a:t>KeyEvent</a:t>
            </a:r>
            <a:r>
              <a:rPr lang="en-US" sz="2800"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286E02E-5F4D-4A82-8E22-D62FEDEFBF8F}"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563562"/>
          </a:xfrm>
        </p:spPr>
        <p:txBody>
          <a:bodyPr>
            <a:normAutofit fontScale="90000"/>
          </a:bodyPr>
          <a:lstStyle/>
          <a:p>
            <a:r>
              <a:rPr lang="en-US" sz="3600" dirty="0">
                <a:latin typeface="Times New Roman" pitchFamily="18" charset="0"/>
                <a:cs typeface="Times New Roman" pitchFamily="18" charset="0"/>
              </a:rPr>
              <a:t>Listener, Registrations and Handling Events</a:t>
            </a:r>
          </a:p>
        </p:txBody>
      </p:sp>
      <p:sp>
        <p:nvSpPr>
          <p:cNvPr id="3" name="Content Placeholder 2"/>
          <p:cNvSpPr>
            <a:spLocks noGrp="1"/>
          </p:cNvSpPr>
          <p:nvPr>
            <p:ph idx="1"/>
          </p:nvPr>
        </p:nvSpPr>
        <p:spPr>
          <a:xfrm>
            <a:off x="228600" y="1143000"/>
            <a:ext cx="8763000" cy="4983163"/>
          </a:xfrm>
        </p:spPr>
        <p:txBody>
          <a:bodyPr>
            <a:normAutofit/>
          </a:bodyPr>
          <a:lstStyle/>
          <a:p>
            <a:pPr algn="just"/>
            <a:r>
              <a:rPr lang="en-US" i="1" dirty="0">
                <a:latin typeface="Perpetua" panose="02020502060401020303" pitchFamily="18" charset="0"/>
                <a:cs typeface="Times New Roman" pitchFamily="18" charset="0"/>
              </a:rPr>
              <a:t>A </a:t>
            </a:r>
            <a:r>
              <a:rPr lang="en-US" dirty="0">
                <a:latin typeface="Perpetua" panose="02020502060401020303" pitchFamily="18" charset="0"/>
                <a:cs typeface="Times New Roman" pitchFamily="18" charset="0"/>
              </a:rPr>
              <a:t>listener </a:t>
            </a:r>
            <a:r>
              <a:rPr lang="en-US" i="1" dirty="0">
                <a:latin typeface="Perpetua" panose="02020502060401020303" pitchFamily="18" charset="0"/>
                <a:cs typeface="Times New Roman" pitchFamily="18" charset="0"/>
              </a:rPr>
              <a:t>is an object that must be </a:t>
            </a:r>
            <a:r>
              <a:rPr lang="en-US" i="1" dirty="0">
                <a:solidFill>
                  <a:srgbClr val="FF0000"/>
                </a:solidFill>
                <a:latin typeface="Perpetua" panose="02020502060401020303" pitchFamily="18" charset="0"/>
                <a:cs typeface="Times New Roman" pitchFamily="18" charset="0"/>
              </a:rPr>
              <a:t>registered</a:t>
            </a:r>
            <a:r>
              <a:rPr lang="en-US" i="1" dirty="0">
                <a:latin typeface="Perpetua" panose="02020502060401020303" pitchFamily="18" charset="0"/>
                <a:cs typeface="Times New Roman" pitchFamily="18" charset="0"/>
              </a:rPr>
              <a:t> with an </a:t>
            </a:r>
            <a:r>
              <a:rPr lang="en-US" i="1" dirty="0">
                <a:solidFill>
                  <a:srgbClr val="FF0000"/>
                </a:solidFill>
                <a:latin typeface="Perpetua" panose="02020502060401020303" pitchFamily="18" charset="0"/>
                <a:cs typeface="Times New Roman" pitchFamily="18" charset="0"/>
              </a:rPr>
              <a:t>event source object</a:t>
            </a:r>
            <a:r>
              <a:rPr lang="en-US" i="1" dirty="0">
                <a:latin typeface="Perpetua" panose="02020502060401020303" pitchFamily="18" charset="0"/>
                <a:cs typeface="Times New Roman" pitchFamily="18" charset="0"/>
              </a:rPr>
              <a:t>, and it must be an instance of an appropriate </a:t>
            </a:r>
            <a:r>
              <a:rPr lang="en-US" i="1" dirty="0">
                <a:solidFill>
                  <a:srgbClr val="FF0000"/>
                </a:solidFill>
                <a:latin typeface="Perpetua" panose="02020502060401020303" pitchFamily="18" charset="0"/>
                <a:cs typeface="Times New Roman" pitchFamily="18" charset="0"/>
              </a:rPr>
              <a:t>event-handling interface</a:t>
            </a:r>
            <a:r>
              <a:rPr lang="en-US" i="1" dirty="0">
                <a:latin typeface="Perpetua" panose="02020502060401020303" pitchFamily="18" charset="0"/>
                <a:cs typeface="Times New Roman" pitchFamily="18" charset="0"/>
              </a:rPr>
              <a:t>.</a:t>
            </a:r>
          </a:p>
          <a:p>
            <a:pPr algn="just"/>
            <a:endParaRPr lang="en-US" i="1"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Java uses a </a:t>
            </a:r>
            <a:r>
              <a:rPr lang="en-US" dirty="0">
                <a:solidFill>
                  <a:srgbClr val="FF0000"/>
                </a:solidFill>
                <a:latin typeface="Perpetua" panose="02020502060401020303" pitchFamily="18" charset="0"/>
                <a:cs typeface="Times New Roman" pitchFamily="18" charset="0"/>
              </a:rPr>
              <a:t>delegation-based model </a:t>
            </a:r>
            <a:r>
              <a:rPr lang="en-US" dirty="0">
                <a:latin typeface="Perpetua" panose="02020502060401020303" pitchFamily="18" charset="0"/>
                <a:cs typeface="Times New Roman" pitchFamily="18" charset="0"/>
              </a:rPr>
              <a:t>for event handling: a </a:t>
            </a:r>
            <a:r>
              <a:rPr lang="en-US" dirty="0">
                <a:solidFill>
                  <a:srgbClr val="FF0000"/>
                </a:solidFill>
                <a:latin typeface="Perpetua" panose="02020502060401020303" pitchFamily="18" charset="0"/>
                <a:cs typeface="Times New Roman" pitchFamily="18" charset="0"/>
              </a:rPr>
              <a:t>source object </a:t>
            </a:r>
            <a:r>
              <a:rPr lang="en-US" dirty="0">
                <a:latin typeface="Perpetua" panose="02020502060401020303" pitchFamily="18" charset="0"/>
                <a:cs typeface="Times New Roman" pitchFamily="18" charset="0"/>
              </a:rPr>
              <a:t>fires an event, and an object interested in the event handles it. </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286E02E-5F4D-4A82-8E22-D62FEDEFBF8F}"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latin typeface="Times New Roman" pitchFamily="18" charset="0"/>
                <a:cs typeface="Times New Roman" pitchFamily="18" charset="0"/>
              </a:rPr>
              <a:t>The Delegation Model</a:t>
            </a:r>
          </a:p>
        </p:txBody>
      </p:sp>
      <p:pic>
        <p:nvPicPr>
          <p:cNvPr id="2050" name="Picture 2"/>
          <p:cNvPicPr>
            <a:picLocks noChangeAspect="1" noChangeArrowheads="1"/>
          </p:cNvPicPr>
          <p:nvPr/>
        </p:nvPicPr>
        <p:blipFill>
          <a:blip r:embed="rId2"/>
          <a:srcRect/>
          <a:stretch>
            <a:fillRect/>
          </a:stretch>
        </p:blipFill>
        <p:spPr bwMode="auto">
          <a:xfrm>
            <a:off x="76201" y="1143000"/>
            <a:ext cx="8915399" cy="26574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152400" y="4114801"/>
            <a:ext cx="8915400" cy="22860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C286E02E-5F4D-4A82-8E22-D62FEDEFBF8F}"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latin typeface="Times New Roman" pitchFamily="18" charset="0"/>
                <a:cs typeface="Times New Roman" pitchFamily="18" charset="0"/>
              </a:rPr>
              <a:t>The Delegation Model</a:t>
            </a:r>
            <a:endParaRPr lang="en-US" dirty="0"/>
          </a:p>
        </p:txBody>
      </p:sp>
      <p:sp>
        <p:nvSpPr>
          <p:cNvPr id="3" name="Content Placeholder 2"/>
          <p:cNvSpPr>
            <a:spLocks noGrp="1"/>
          </p:cNvSpPr>
          <p:nvPr>
            <p:ph idx="1"/>
          </p:nvPr>
        </p:nvSpPr>
        <p:spPr>
          <a:xfrm>
            <a:off x="228600" y="990600"/>
            <a:ext cx="8686800" cy="5562600"/>
          </a:xfrm>
        </p:spPr>
        <p:txBody>
          <a:bodyPr>
            <a:normAutofit fontScale="77500" lnSpcReduction="20000"/>
          </a:bodyPr>
          <a:lstStyle/>
          <a:p>
            <a:pPr algn="just"/>
            <a:r>
              <a:rPr lang="en-US" i="1" dirty="0">
                <a:latin typeface="Perpetua" panose="02020502060401020303" pitchFamily="18" charset="0"/>
                <a:cs typeface="Times New Roman" pitchFamily="18" charset="0"/>
              </a:rPr>
              <a:t>The listener object must be an instance of the corresponding </a:t>
            </a:r>
            <a:r>
              <a:rPr lang="en-US" i="1" dirty="0">
                <a:solidFill>
                  <a:srgbClr val="FF0000"/>
                </a:solidFill>
                <a:latin typeface="Perpetua" panose="02020502060401020303" pitchFamily="18" charset="0"/>
                <a:cs typeface="Times New Roman" pitchFamily="18" charset="0"/>
              </a:rPr>
              <a:t>event-listener interface</a:t>
            </a:r>
            <a:r>
              <a:rPr lang="en-US" i="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to ensure that the listener has the correct method for processing the event. </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The </a:t>
            </a:r>
            <a:r>
              <a:rPr lang="en-US" dirty="0">
                <a:solidFill>
                  <a:srgbClr val="FF0000"/>
                </a:solidFill>
                <a:latin typeface="Perpetua" panose="02020502060401020303" pitchFamily="18" charset="0"/>
                <a:cs typeface="Times New Roman" pitchFamily="18" charset="0"/>
              </a:rPr>
              <a:t>listener interface </a:t>
            </a:r>
            <a:r>
              <a:rPr lang="en-US" dirty="0">
                <a:latin typeface="Perpetua" panose="02020502060401020303" pitchFamily="18" charset="0"/>
                <a:cs typeface="Times New Roman" pitchFamily="18" charset="0"/>
              </a:rPr>
              <a:t>is usually named </a:t>
            </a:r>
            <a:r>
              <a:rPr lang="en-US" b="1" dirty="0" err="1">
                <a:latin typeface="Perpetua" panose="02020502060401020303" pitchFamily="18" charset="0"/>
                <a:cs typeface="Times New Roman" pitchFamily="18" charset="0"/>
              </a:rPr>
              <a:t>XListener</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for </a:t>
            </a:r>
            <a:r>
              <a:rPr lang="en-US" b="1" dirty="0" err="1">
                <a:latin typeface="Perpetua" panose="02020502060401020303" pitchFamily="18" charset="0"/>
                <a:cs typeface="Times New Roman" pitchFamily="18" charset="0"/>
              </a:rPr>
              <a:t>XEvent</a:t>
            </a:r>
            <a:r>
              <a:rPr lang="en-US" dirty="0">
                <a:latin typeface="Perpetua" panose="02020502060401020303" pitchFamily="18" charset="0"/>
                <a:cs typeface="Times New Roman" pitchFamily="18" charset="0"/>
              </a:rPr>
              <a:t>, with the exception of </a:t>
            </a:r>
            <a:r>
              <a:rPr lang="en-US" b="1" dirty="0" err="1">
                <a:latin typeface="Perpetua" panose="02020502060401020303" pitchFamily="18" charset="0"/>
                <a:cs typeface="Times New Roman" pitchFamily="18" charset="0"/>
              </a:rPr>
              <a:t>MouseMotionListener</a:t>
            </a:r>
            <a:r>
              <a:rPr lang="en-US" dirty="0">
                <a:latin typeface="Perpetua" panose="02020502060401020303" pitchFamily="18" charset="0"/>
                <a:cs typeface="Times New Roman" pitchFamily="18" charset="0"/>
              </a:rPr>
              <a:t>. </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The listener interface contains the method(s), known as the </a:t>
            </a:r>
            <a:r>
              <a:rPr lang="en-US" i="1" dirty="0">
                <a:solidFill>
                  <a:srgbClr val="FF0000"/>
                </a:solidFill>
                <a:latin typeface="Perpetua" panose="02020502060401020303" pitchFamily="18" charset="0"/>
                <a:cs typeface="Times New Roman" pitchFamily="18" charset="0"/>
              </a:rPr>
              <a:t>event handler(s)</a:t>
            </a:r>
            <a:r>
              <a:rPr lang="en-US" dirty="0">
                <a:latin typeface="Perpetua" panose="02020502060401020303" pitchFamily="18" charset="0"/>
                <a:cs typeface="Times New Roman" pitchFamily="18" charset="0"/>
              </a:rPr>
              <a:t>, for processing the event. </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For example, as shown in the first line of the above table, the corresponding listener interface for </a:t>
            </a:r>
            <a:r>
              <a:rPr lang="en-US" b="1" dirty="0" err="1">
                <a:latin typeface="Perpetua" panose="02020502060401020303" pitchFamily="18" charset="0"/>
                <a:cs typeface="Times New Roman" pitchFamily="18" charset="0"/>
              </a:rPr>
              <a:t>ActionEvent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is </a:t>
            </a:r>
            <a:r>
              <a:rPr lang="en-US" b="1" dirty="0" err="1">
                <a:latin typeface="Perpetua" panose="02020502060401020303" pitchFamily="18" charset="0"/>
                <a:cs typeface="Times New Roman" pitchFamily="18" charset="0"/>
              </a:rPr>
              <a:t>ActionListener</a:t>
            </a:r>
            <a:r>
              <a:rPr lang="en-US" dirty="0">
                <a:latin typeface="Perpetua" panose="02020502060401020303" pitchFamily="18" charset="0"/>
                <a:cs typeface="Times New Roman" pitchFamily="18" charset="0"/>
              </a:rPr>
              <a:t>; each listener for </a:t>
            </a:r>
            <a:r>
              <a:rPr lang="en-US" b="1" dirty="0" err="1">
                <a:latin typeface="Perpetua" panose="02020502060401020303" pitchFamily="18" charset="0"/>
                <a:cs typeface="Times New Roman" pitchFamily="18" charset="0"/>
              </a:rPr>
              <a:t>ActionEvent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should implement the </a:t>
            </a:r>
            <a:r>
              <a:rPr lang="en-US" b="1" dirty="0" err="1">
                <a:latin typeface="Perpetua" panose="02020502060401020303" pitchFamily="18" charset="0"/>
                <a:cs typeface="Times New Roman" pitchFamily="18" charset="0"/>
              </a:rPr>
              <a:t>ActionListener</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interface; the </a:t>
            </a:r>
            <a:r>
              <a:rPr lang="en-US" b="1" dirty="0" err="1">
                <a:latin typeface="Perpetua" panose="02020502060401020303" pitchFamily="18" charset="0"/>
                <a:cs typeface="Times New Roman" pitchFamily="18" charset="0"/>
              </a:rPr>
              <a:t>ActionListener</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interface contains the handler </a:t>
            </a:r>
            <a:r>
              <a:rPr lang="en-US" b="1" dirty="0" err="1">
                <a:latin typeface="Perpetua" panose="02020502060401020303" pitchFamily="18" charset="0"/>
                <a:cs typeface="Times New Roman" pitchFamily="18" charset="0"/>
              </a:rPr>
              <a:t>actionPerformed</a:t>
            </a:r>
            <a:r>
              <a:rPr lang="en-US" b="1" dirty="0">
                <a:latin typeface="Perpetua" panose="02020502060401020303" pitchFamily="18" charset="0"/>
                <a:cs typeface="Times New Roman" pitchFamily="18" charset="0"/>
              </a:rPr>
              <a:t>(</a:t>
            </a:r>
            <a:r>
              <a:rPr lang="en-US" b="1" dirty="0" err="1">
                <a:latin typeface="Perpetua" panose="02020502060401020303" pitchFamily="18" charset="0"/>
                <a:cs typeface="Times New Roman" pitchFamily="18" charset="0"/>
              </a:rPr>
              <a:t>ActionEvent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for processing an </a:t>
            </a:r>
            <a:r>
              <a:rPr lang="en-US" b="1" dirty="0" err="1">
                <a:latin typeface="Perpetua" panose="02020502060401020303" pitchFamily="18" charset="0"/>
                <a:cs typeface="Times New Roman" pitchFamily="18" charset="0"/>
              </a:rPr>
              <a:t>ActionEvent</a:t>
            </a:r>
            <a:r>
              <a:rPr lang="en-US" dirty="0">
                <a:latin typeface="Perpetua" panose="02020502060401020303" pitchFamily="18" charset="0"/>
                <a:cs typeface="Times New Roman" pitchFamily="18" charset="0"/>
              </a:rPr>
              <a:t>.</a:t>
            </a:r>
            <a:endParaRPr lang="en-US" dirty="0">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C286E02E-5F4D-4A82-8E22-D62FEDEFBF8F}"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563562"/>
          </a:xfrm>
        </p:spPr>
        <p:txBody>
          <a:bodyPr>
            <a:normAutofit fontScale="90000"/>
          </a:bodyPr>
          <a:lstStyle/>
          <a:p>
            <a:r>
              <a:rPr lang="en-US" dirty="0">
                <a:latin typeface="Times New Roman" pitchFamily="18" charset="0"/>
                <a:cs typeface="Times New Roman" pitchFamily="18" charset="0"/>
              </a:rPr>
              <a:t>The Delegation Model</a:t>
            </a:r>
            <a:endParaRPr lang="en-US" dirty="0"/>
          </a:p>
        </p:txBody>
      </p:sp>
      <p:sp>
        <p:nvSpPr>
          <p:cNvPr id="3" name="Content Placeholder 2"/>
          <p:cNvSpPr>
            <a:spLocks noGrp="1"/>
          </p:cNvSpPr>
          <p:nvPr>
            <p:ph idx="1"/>
          </p:nvPr>
        </p:nvSpPr>
        <p:spPr>
          <a:xfrm>
            <a:off x="76200" y="1600201"/>
            <a:ext cx="8915400" cy="3886200"/>
          </a:xfrm>
        </p:spPr>
        <p:txBody>
          <a:bodyPr>
            <a:normAutofit/>
          </a:bodyPr>
          <a:lstStyle/>
          <a:p>
            <a:pPr algn="just"/>
            <a:r>
              <a:rPr lang="en-US" i="1" dirty="0">
                <a:latin typeface="Times New Roman" pitchFamily="18" charset="0"/>
                <a:cs typeface="Times New Roman" pitchFamily="18" charset="0"/>
              </a:rPr>
              <a:t>The listener object must be registered by the source object</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Registration methods depend on the event type. </a:t>
            </a:r>
          </a:p>
          <a:p>
            <a:pPr algn="just"/>
            <a:r>
              <a:rPr lang="en-US" dirty="0">
                <a:latin typeface="Times New Roman" pitchFamily="18" charset="0"/>
                <a:cs typeface="Times New Roman" pitchFamily="18" charset="0"/>
              </a:rPr>
              <a:t>For </a:t>
            </a:r>
            <a:r>
              <a:rPr lang="en-US" b="1" dirty="0" err="1">
                <a:latin typeface="Times New Roman" pitchFamily="18" charset="0"/>
                <a:cs typeface="Times New Roman" pitchFamily="18" charset="0"/>
              </a:rPr>
              <a:t>ActionEvent</a:t>
            </a:r>
            <a:r>
              <a:rPr lang="en-US" dirty="0">
                <a:latin typeface="Times New Roman" pitchFamily="18" charset="0"/>
                <a:cs typeface="Times New Roman" pitchFamily="18" charset="0"/>
              </a:rPr>
              <a:t>, the method is </a:t>
            </a:r>
            <a:r>
              <a:rPr lang="en-US" b="1" dirty="0" err="1">
                <a:latin typeface="Times New Roman" pitchFamily="18" charset="0"/>
                <a:cs typeface="Times New Roman" pitchFamily="18" charset="0"/>
              </a:rPr>
              <a:t>addActionListener</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In general, the method is named </a:t>
            </a:r>
            <a:r>
              <a:rPr lang="en-US" b="1" dirty="0" err="1">
                <a:latin typeface="Times New Roman" pitchFamily="18" charset="0"/>
                <a:cs typeface="Times New Roman" pitchFamily="18" charset="0"/>
              </a:rPr>
              <a:t>addXListener</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for </a:t>
            </a:r>
            <a:r>
              <a:rPr lang="en-US" b="1" dirty="0" err="1">
                <a:latin typeface="Times New Roman" pitchFamily="18" charset="0"/>
                <a:cs typeface="Times New Roman" pitchFamily="18" charset="0"/>
              </a:rPr>
              <a:t>XEvent</a:t>
            </a:r>
            <a:r>
              <a:rPr lang="en-US" dirty="0">
                <a:latin typeface="Times New Roman" pitchFamily="18" charset="0"/>
                <a:cs typeface="Times New Roman" pitchFamily="18" charset="0"/>
              </a:rPr>
              <a:t>. </a:t>
            </a:r>
          </a:p>
        </p:txBody>
      </p:sp>
      <p:sp>
        <p:nvSpPr>
          <p:cNvPr id="4" name="Slide Number Placeholder 3"/>
          <p:cNvSpPr>
            <a:spLocks noGrp="1"/>
          </p:cNvSpPr>
          <p:nvPr>
            <p:ph type="sldNum" sz="quarter" idx="12"/>
          </p:nvPr>
        </p:nvSpPr>
        <p:spPr/>
        <p:txBody>
          <a:bodyPr/>
          <a:lstStyle/>
          <a:p>
            <a:fld id="{C286E02E-5F4D-4A82-8E22-D62FEDEFBF8F}"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latin typeface="Times New Roman" pitchFamily="18" charset="0"/>
                <a:cs typeface="Times New Roman" pitchFamily="18" charset="0"/>
              </a:rPr>
              <a:t>Internal Function of a Source Component</a:t>
            </a:r>
          </a:p>
        </p:txBody>
      </p:sp>
      <p:pic>
        <p:nvPicPr>
          <p:cNvPr id="2050" name="Picture 2"/>
          <p:cNvPicPr>
            <a:picLocks noChangeAspect="1" noChangeArrowheads="1"/>
          </p:cNvPicPr>
          <p:nvPr/>
        </p:nvPicPr>
        <p:blipFill>
          <a:blip r:embed="rId2"/>
          <a:srcRect/>
          <a:stretch>
            <a:fillRect/>
          </a:stretch>
        </p:blipFill>
        <p:spPr bwMode="auto">
          <a:xfrm>
            <a:off x="152401" y="1524000"/>
            <a:ext cx="8839199" cy="39624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C286E02E-5F4D-4A82-8E22-D62FEDEFBF8F}"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r>
              <a:rPr lang="en-US" dirty="0">
                <a:latin typeface="Times New Roman" pitchFamily="18" charset="0"/>
                <a:cs typeface="Times New Roman" pitchFamily="18" charset="0"/>
              </a:rPr>
              <a:t>The Delegation Model: Example</a:t>
            </a:r>
          </a:p>
        </p:txBody>
      </p:sp>
      <p:sp>
        <p:nvSpPr>
          <p:cNvPr id="3" name="Content Placeholder 2"/>
          <p:cNvSpPr>
            <a:spLocks noGrp="1"/>
          </p:cNvSpPr>
          <p:nvPr>
            <p:ph idx="1"/>
          </p:nvPr>
        </p:nvSpPr>
        <p:spPr>
          <a:xfrm>
            <a:off x="228600" y="1981201"/>
            <a:ext cx="8763000" cy="1752599"/>
          </a:xfrm>
        </p:spPr>
        <p:txBody>
          <a:bodyPr>
            <a:normAutofit fontScale="92500"/>
          </a:bodyPr>
          <a:lstStyle/>
          <a:p>
            <a:pPr>
              <a:spcBef>
                <a:spcPct val="50000"/>
              </a:spcBef>
              <a:buNone/>
            </a:pPr>
            <a:r>
              <a:rPr lang="en-US" sz="2400" dirty="0" err="1">
                <a:latin typeface="Courier New" pitchFamily="49" charset="0"/>
                <a:cs typeface="Courier New" pitchFamily="49" charset="0"/>
              </a:rPr>
              <a:t>JButton</a:t>
            </a:r>
            <a:r>
              <a:rPr lang="en-US" sz="2400" dirty="0">
                <a:latin typeface="Courier New" pitchFamily="49" charset="0"/>
                <a:cs typeface="Courier New" pitchFamily="49" charset="0"/>
              </a:rPr>
              <a:t> </a:t>
            </a:r>
            <a:r>
              <a:rPr lang="en-US" sz="2400" dirty="0" err="1">
                <a:latin typeface="Courier New" pitchFamily="49" charset="0"/>
                <a:cs typeface="Courier New" pitchFamily="49" charset="0"/>
              </a:rPr>
              <a:t>jbtOk</a:t>
            </a:r>
            <a:r>
              <a:rPr lang="en-US" sz="2400" dirty="0">
                <a:latin typeface="Courier New" pitchFamily="49" charset="0"/>
                <a:cs typeface="Courier New" pitchFamily="49" charset="0"/>
              </a:rPr>
              <a:t> = new </a:t>
            </a:r>
            <a:r>
              <a:rPr lang="en-US" sz="2400" dirty="0" err="1">
                <a:latin typeface="Courier New" pitchFamily="49" charset="0"/>
                <a:cs typeface="Courier New" pitchFamily="49" charset="0"/>
              </a:rPr>
              <a:t>JButton</a:t>
            </a:r>
            <a:r>
              <a:rPr lang="en-US" sz="2400" dirty="0">
                <a:latin typeface="Courier New" pitchFamily="49" charset="0"/>
                <a:cs typeface="Courier New" pitchFamily="49" charset="0"/>
              </a:rPr>
              <a:t>("OK");</a:t>
            </a:r>
          </a:p>
          <a:p>
            <a:pPr>
              <a:spcBef>
                <a:spcPct val="50000"/>
              </a:spcBef>
              <a:buNone/>
            </a:pPr>
            <a:r>
              <a:rPr lang="en-US" sz="2400" dirty="0" err="1">
                <a:latin typeface="Courier New" pitchFamily="49" charset="0"/>
                <a:cs typeface="Courier New" pitchFamily="49" charset="0"/>
              </a:rPr>
              <a:t>OKListenerClass</a:t>
            </a:r>
            <a:r>
              <a:rPr lang="en-US" sz="2400" dirty="0">
                <a:latin typeface="Courier New" pitchFamily="49" charset="0"/>
                <a:cs typeface="Courier New" pitchFamily="49" charset="0"/>
              </a:rPr>
              <a:t> listener = new </a:t>
            </a:r>
            <a:r>
              <a:rPr lang="en-US" sz="2400" dirty="0" err="1">
                <a:latin typeface="Courier New" pitchFamily="49" charset="0"/>
                <a:cs typeface="Courier New" pitchFamily="49" charset="0"/>
              </a:rPr>
              <a:t>OKListenerClass</a:t>
            </a:r>
            <a:r>
              <a:rPr lang="en-US" sz="2400" dirty="0">
                <a:latin typeface="Courier New" pitchFamily="49" charset="0"/>
                <a:cs typeface="Courier New" pitchFamily="49" charset="0"/>
              </a:rPr>
              <a:t>();</a:t>
            </a:r>
            <a:endParaRPr lang="en-US" sz="2400" dirty="0">
              <a:latin typeface="Courier" charset="0"/>
              <a:cs typeface="Times New Roman" pitchFamily="18" charset="0"/>
            </a:endParaRPr>
          </a:p>
          <a:p>
            <a:pPr>
              <a:spcBef>
                <a:spcPct val="50000"/>
              </a:spcBef>
              <a:buNone/>
            </a:pPr>
            <a:r>
              <a:rPr lang="en-US" sz="2400" dirty="0" err="1">
                <a:latin typeface="Courier New" pitchFamily="49" charset="0"/>
                <a:cs typeface="Courier New" pitchFamily="49" charset="0"/>
              </a:rPr>
              <a:t>jbtOk.addActionListener</a:t>
            </a:r>
            <a:r>
              <a:rPr lang="en-US" sz="2400" dirty="0">
                <a:latin typeface="Courier New" pitchFamily="49" charset="0"/>
                <a:cs typeface="Courier New" pitchFamily="49" charset="0"/>
              </a:rPr>
              <a:t>(listener);</a:t>
            </a:r>
          </a:p>
          <a:p>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latin typeface="Times New Roman" pitchFamily="18" charset="0"/>
                <a:cs typeface="Times New Roman" pitchFamily="18" charset="0"/>
              </a:rPr>
              <a:t>Selected Event Handlers</a:t>
            </a:r>
          </a:p>
        </p:txBody>
      </p:sp>
      <p:sp>
        <p:nvSpPr>
          <p:cNvPr id="3" name="Content Placeholder 2"/>
          <p:cNvSpPr>
            <a:spLocks noGrp="1"/>
          </p:cNvSpPr>
          <p:nvPr>
            <p:ph idx="1"/>
          </p:nvPr>
        </p:nvSpPr>
        <p:spPr>
          <a:xfrm>
            <a:off x="228600" y="990600"/>
            <a:ext cx="8763000" cy="5562600"/>
          </a:xfrm>
        </p:spPr>
        <p:txBody>
          <a:bodyPr>
            <a:normAutofit fontScale="47500" lnSpcReduction="20000"/>
          </a:bodyPr>
          <a:lstStyle/>
          <a:p>
            <a:pPr>
              <a:buNone/>
              <a:tabLst>
                <a:tab pos="2000250" algn="l"/>
                <a:tab pos="4457700" algn="l"/>
              </a:tabLst>
            </a:pPr>
            <a:r>
              <a:rPr lang="en-US" sz="4000" b="1" dirty="0">
                <a:latin typeface="Times New Roman" pitchFamily="18" charset="0"/>
                <a:cs typeface="Times New Roman" pitchFamily="18" charset="0"/>
              </a:rPr>
              <a:t>	Event Class	Listener Interface	Listener Methods (Handlers)</a:t>
            </a:r>
          </a:p>
          <a:p>
            <a:pPr>
              <a:buNone/>
              <a:tabLst>
                <a:tab pos="2000250" algn="l"/>
                <a:tab pos="4457700" algn="l"/>
              </a:tabLst>
            </a:pPr>
            <a:r>
              <a:rPr lang="en-US" sz="4000" b="1" dirty="0">
                <a:latin typeface="Times New Roman" pitchFamily="18" charset="0"/>
                <a:cs typeface="Times New Roman" pitchFamily="18" charset="0"/>
              </a:rPr>
              <a:t/>
            </a:r>
            <a:br>
              <a:rPr lang="en-US" sz="4000" b="1" dirty="0">
                <a:latin typeface="Times New Roman" pitchFamily="18" charset="0"/>
                <a:cs typeface="Times New Roman" pitchFamily="18" charset="0"/>
              </a:rPr>
            </a:br>
            <a:r>
              <a:rPr lang="en-US" dirty="0" err="1">
                <a:latin typeface="Times New Roman" pitchFamily="18" charset="0"/>
                <a:cs typeface="Times New Roman" pitchFamily="18" charset="0"/>
              </a:rPr>
              <a:t>ActionEvent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ActionListener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actionPerformed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ActionEvent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ItemEvent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ItemListener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itemStateChanged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ItemEvent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WindowListener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windowClosing</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windowOpened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windowIconified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windowDeiconified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windowClosed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windowActivated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a:t>
            </a:r>
          </a:p>
          <a:p>
            <a:pPr>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windowDeactivated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WindowEvent</a:t>
            </a:r>
            <a:r>
              <a:rPr lang="en-US" dirty="0">
                <a:latin typeface="Times New Roman" pitchFamily="18" charset="0"/>
                <a:cs typeface="Times New Roman" pitchFamily="18" charset="0"/>
              </a:rPr>
              <a:t>)</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ContainerEvent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ContainerListener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componentAdded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ContainerEvent</a:t>
            </a:r>
            <a:r>
              <a:rPr lang="en-US" dirty="0">
                <a:latin typeface="Times New Roman" pitchFamily="18" charset="0"/>
                <a:cs typeface="Times New Roman" pitchFamily="18" charset="0"/>
              </a:rPr>
              <a:t>)</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componentRemoved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ContainerEvent</a:t>
            </a:r>
            <a:r>
              <a:rPr lang="en-US" dirty="0">
                <a:latin typeface="Times New Roman" pitchFamily="18" charset="0"/>
                <a:cs typeface="Times New Roman" pitchFamily="18" charset="0"/>
              </a:rPr>
              <a:t>) </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MouseEvent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MouseListener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mousePressed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MouseEvent</a:t>
            </a:r>
            <a:r>
              <a:rPr lang="en-US" dirty="0">
                <a:latin typeface="Times New Roman" pitchFamily="18" charset="0"/>
                <a:cs typeface="Times New Roman" pitchFamily="18" charset="0"/>
              </a:rPr>
              <a:t>)</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mouseReleased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MouseEvent</a:t>
            </a:r>
            <a:r>
              <a:rPr lang="en-US" dirty="0">
                <a:latin typeface="Times New Roman" pitchFamily="18" charset="0"/>
                <a:cs typeface="Times New Roman" pitchFamily="18" charset="0"/>
              </a:rPr>
              <a:t>) </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mouseClicked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MouseEvent</a:t>
            </a:r>
            <a:r>
              <a:rPr lang="en-US" dirty="0">
                <a:latin typeface="Times New Roman" pitchFamily="18" charset="0"/>
                <a:cs typeface="Times New Roman" pitchFamily="18" charset="0"/>
              </a:rPr>
              <a:t>)</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mouseExited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MouseEvent</a:t>
            </a:r>
            <a:r>
              <a:rPr lang="en-US" dirty="0">
                <a:latin typeface="Times New Roman" pitchFamily="18" charset="0"/>
                <a:cs typeface="Times New Roman" pitchFamily="18" charset="0"/>
              </a:rPr>
              <a:t>)	</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mouseEntered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MouseEvent</a:t>
            </a:r>
            <a:r>
              <a:rPr lang="en-US" dirty="0">
                <a:latin typeface="Times New Roman" pitchFamily="18" charset="0"/>
                <a:cs typeface="Times New Roman" pitchFamily="18" charset="0"/>
              </a:rPr>
              <a:t>)</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KeyEvent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KeyListener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keyPressed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KeyEvent</a:t>
            </a:r>
            <a:r>
              <a:rPr lang="en-US" dirty="0">
                <a:latin typeface="Times New Roman" pitchFamily="18" charset="0"/>
                <a:cs typeface="Times New Roman" pitchFamily="18" charset="0"/>
              </a:rPr>
              <a:t>)</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keyReleased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KeyEvent</a:t>
            </a:r>
            <a:r>
              <a:rPr lang="en-US" dirty="0">
                <a:latin typeface="Times New Roman" pitchFamily="18" charset="0"/>
                <a:cs typeface="Times New Roman" pitchFamily="18" charset="0"/>
              </a:rPr>
              <a:t>) </a:t>
            </a:r>
          </a:p>
          <a:p>
            <a:pPr algn="just">
              <a:buNone/>
              <a:tabLst>
                <a:tab pos="2000250" algn="l"/>
                <a:tab pos="4457700" algn="l"/>
              </a:tabLst>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keyTypeed</a:t>
            </a: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KeyEvent</a:t>
            </a:r>
            <a:r>
              <a:rPr lang="en-US" dirty="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err="1">
                <a:latin typeface="Times New Roman" pitchFamily="18" charset="0"/>
                <a:cs typeface="Times New Roman" pitchFamily="18" charset="0"/>
              </a:rPr>
              <a:t>java.awt.event.ActionEvent</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76200" y="1628775"/>
            <a:ext cx="8915399" cy="454342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C286E02E-5F4D-4A82-8E22-D62FEDEFBF8F}"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latin typeface="Times New Roman" pitchFamily="18" charset="0"/>
                <a:cs typeface="Times New Roman" pitchFamily="18" charset="0"/>
              </a:rPr>
              <a:t>Introduction</a:t>
            </a:r>
          </a:p>
        </p:txBody>
      </p:sp>
      <p:sp>
        <p:nvSpPr>
          <p:cNvPr id="3" name="Content Placeholder 2"/>
          <p:cNvSpPr>
            <a:spLocks noGrp="1"/>
          </p:cNvSpPr>
          <p:nvPr>
            <p:ph idx="1"/>
          </p:nvPr>
        </p:nvSpPr>
        <p:spPr>
          <a:xfrm>
            <a:off x="228600" y="990600"/>
            <a:ext cx="8686800" cy="2514599"/>
          </a:xfrm>
        </p:spPr>
        <p:txBody>
          <a:bodyPr>
            <a:normAutofit fontScale="70000" lnSpcReduction="20000"/>
          </a:bodyPr>
          <a:lstStyle/>
          <a:p>
            <a:pPr algn="just"/>
            <a:r>
              <a:rPr lang="en-US" dirty="0">
                <a:latin typeface="Times New Roman" pitchFamily="18" charset="0"/>
                <a:cs typeface="Times New Roman" pitchFamily="18" charset="0"/>
              </a:rPr>
              <a:t>To respond to a </a:t>
            </a:r>
            <a:r>
              <a:rPr lang="en-US" dirty="0">
                <a:solidFill>
                  <a:srgbClr val="FF0000"/>
                </a:solidFill>
                <a:latin typeface="Times New Roman" pitchFamily="18" charset="0"/>
                <a:cs typeface="Times New Roman" pitchFamily="18" charset="0"/>
              </a:rPr>
              <a:t>button click</a:t>
            </a:r>
            <a:r>
              <a:rPr lang="en-US" dirty="0">
                <a:latin typeface="Times New Roman" pitchFamily="18" charset="0"/>
                <a:cs typeface="Times New Roman" pitchFamily="18" charset="0"/>
              </a:rPr>
              <a:t>, you need to write the code to process the </a:t>
            </a:r>
            <a:r>
              <a:rPr lang="en-US" dirty="0">
                <a:solidFill>
                  <a:srgbClr val="FF0000"/>
                </a:solidFill>
                <a:latin typeface="Times New Roman" pitchFamily="18" charset="0"/>
                <a:cs typeface="Times New Roman" pitchFamily="18" charset="0"/>
              </a:rPr>
              <a:t>button-clicking action</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The button is an </a:t>
            </a:r>
            <a:r>
              <a:rPr lang="en-US" i="1" dirty="0">
                <a:solidFill>
                  <a:srgbClr val="FF0000"/>
                </a:solidFill>
                <a:latin typeface="Times New Roman" pitchFamily="18" charset="0"/>
                <a:cs typeface="Times New Roman" pitchFamily="18" charset="0"/>
              </a:rPr>
              <a:t>event source object</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where the action originates.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You need to create an object capable of handling the action event on a button. </a:t>
            </a:r>
          </a:p>
          <a:p>
            <a:pPr algn="just"/>
            <a:r>
              <a:rPr lang="en-US" dirty="0">
                <a:latin typeface="Times New Roman" pitchFamily="18" charset="0"/>
                <a:cs typeface="Times New Roman" pitchFamily="18" charset="0"/>
              </a:rPr>
              <a:t>This object is called an </a:t>
            </a:r>
            <a:r>
              <a:rPr lang="en-US" i="1" dirty="0">
                <a:solidFill>
                  <a:srgbClr val="FF0000"/>
                </a:solidFill>
                <a:latin typeface="Times New Roman" pitchFamily="18" charset="0"/>
                <a:cs typeface="Times New Roman" pitchFamily="18" charset="0"/>
              </a:rPr>
              <a:t>event listener</a:t>
            </a:r>
            <a:r>
              <a:rPr lang="en-US" dirty="0">
                <a:latin typeface="Times New Roman" pitchFamily="18" charset="0"/>
                <a:cs typeface="Times New Roman" pitchFamily="18" charset="0"/>
              </a:rPr>
              <a:t>, as shown in the following Figure.</a:t>
            </a:r>
            <a:endParaRPr lang="en-US" dirty="0"/>
          </a:p>
        </p:txBody>
      </p:sp>
      <p:pic>
        <p:nvPicPr>
          <p:cNvPr id="4" name="Picture 2"/>
          <p:cNvPicPr>
            <a:picLocks noChangeAspect="1" noChangeArrowheads="1"/>
          </p:cNvPicPr>
          <p:nvPr/>
        </p:nvPicPr>
        <p:blipFill>
          <a:blip r:embed="rId2"/>
          <a:srcRect/>
          <a:stretch>
            <a:fillRect/>
          </a:stretch>
        </p:blipFill>
        <p:spPr bwMode="auto">
          <a:xfrm>
            <a:off x="533400" y="3429000"/>
            <a:ext cx="8229600" cy="20574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C286E02E-5F4D-4A82-8E22-D62FEDEFBF8F}" type="slidenum">
              <a:rPr lang="en-US" smtClean="0"/>
              <a:pPr/>
              <a:t>2</a:t>
            </a:fld>
            <a:endParaRPr lang="en-US"/>
          </a:p>
        </p:txBody>
      </p:sp>
      <p:sp>
        <p:nvSpPr>
          <p:cNvPr id="7" name="Content Placeholder 2"/>
          <p:cNvSpPr txBox="1">
            <a:spLocks/>
          </p:cNvSpPr>
          <p:nvPr/>
        </p:nvSpPr>
        <p:spPr>
          <a:xfrm>
            <a:off x="228600" y="5638800"/>
            <a:ext cx="8686800" cy="762001"/>
          </a:xfrm>
          <a:prstGeom prst="rect">
            <a:avLst/>
          </a:prstGeom>
        </p:spPr>
        <p:txBody>
          <a:bodyPr vert="horz" lIns="91440" tIns="45720" rIns="91440" bIns="45720" rtlCol="0">
            <a:normAutofit fontScale="85000" lnSpcReduction="20000"/>
          </a:bodyPr>
          <a:lstStyle/>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i="1" dirty="0" smtClean="0">
                <a:latin typeface="Times New Roman" pitchFamily="18" charset="0"/>
                <a:cs typeface="Times New Roman" pitchFamily="18" charset="0"/>
              </a:rPr>
              <a:t>Triggering a </a:t>
            </a:r>
            <a:r>
              <a:rPr lang="en-US" sz="3200" i="1" dirty="0" smtClean="0">
                <a:solidFill>
                  <a:srgbClr val="FF0000"/>
                </a:solidFill>
                <a:latin typeface="Times New Roman" pitchFamily="18" charset="0"/>
                <a:cs typeface="Times New Roman" pitchFamily="18" charset="0"/>
              </a:rPr>
              <a:t>source</a:t>
            </a:r>
            <a:r>
              <a:rPr lang="en-US" sz="3200" i="1" dirty="0" smtClean="0">
                <a:latin typeface="Times New Roman" pitchFamily="18" charset="0"/>
                <a:cs typeface="Times New Roman" pitchFamily="18" charset="0"/>
              </a:rPr>
              <a:t> fires an </a:t>
            </a:r>
            <a:r>
              <a:rPr lang="en-US" sz="3200" i="1" dirty="0" smtClean="0">
                <a:solidFill>
                  <a:srgbClr val="FF0000"/>
                </a:solidFill>
                <a:latin typeface="Times New Roman" pitchFamily="18" charset="0"/>
                <a:cs typeface="Times New Roman" pitchFamily="18" charset="0"/>
              </a:rPr>
              <a:t>event</a:t>
            </a:r>
            <a:r>
              <a:rPr lang="en-US" sz="3200" i="1" dirty="0" smtClean="0">
                <a:latin typeface="Times New Roman" pitchFamily="18" charset="0"/>
                <a:cs typeface="Times New Roman" pitchFamily="18" charset="0"/>
              </a:rPr>
              <a:t> to all its </a:t>
            </a:r>
            <a:r>
              <a:rPr lang="en-US" sz="3200" i="1" dirty="0" smtClean="0">
                <a:solidFill>
                  <a:srgbClr val="FF0000"/>
                </a:solidFill>
                <a:latin typeface="Times New Roman" pitchFamily="18" charset="0"/>
                <a:cs typeface="Times New Roman" pitchFamily="18" charset="0"/>
              </a:rPr>
              <a:t>listener(s</a:t>
            </a:r>
            <a:r>
              <a:rPr lang="en-US" sz="3200" i="1" dirty="0" smtClean="0">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and invoke an   appropriate </a:t>
            </a:r>
            <a:r>
              <a:rPr lang="en-US" sz="3200" i="1" dirty="0" smtClean="0">
                <a:solidFill>
                  <a:srgbClr val="FF0000"/>
                </a:solidFill>
                <a:latin typeface="Times New Roman" pitchFamily="18" charset="0"/>
                <a:cs typeface="Times New Roman" pitchFamily="18" charset="0"/>
              </a:rPr>
              <a:t>event handler </a:t>
            </a:r>
            <a:r>
              <a:rPr lang="en-US" sz="3200" i="1" dirty="0" smtClean="0">
                <a:latin typeface="Times New Roman" pitchFamily="18" charset="0"/>
                <a:cs typeface="Times New Roman" pitchFamily="18" charset="0"/>
              </a:rPr>
              <a:t>of the listener(s)</a:t>
            </a:r>
            <a:r>
              <a:rPr lang="en-US" sz="3200" dirty="0" smtClean="0">
                <a:latin typeface="Times New Roman" pitchFamily="18" charset="0"/>
                <a:cs typeface="Times New Roman" pitchFamily="18" charset="0"/>
              </a:rPr>
              <a: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latin typeface="Times New Roman" pitchFamily="18" charset="0"/>
                <a:cs typeface="Times New Roman" pitchFamily="18" charset="0"/>
              </a:rPr>
              <a:t>Inner Class Listeners</a:t>
            </a:r>
          </a:p>
        </p:txBody>
      </p:sp>
      <p:sp>
        <p:nvSpPr>
          <p:cNvPr id="3" name="Content Placeholder 2"/>
          <p:cNvSpPr>
            <a:spLocks noGrp="1"/>
          </p:cNvSpPr>
          <p:nvPr>
            <p:ph idx="1"/>
          </p:nvPr>
        </p:nvSpPr>
        <p:spPr>
          <a:xfrm>
            <a:off x="228600" y="1219200"/>
            <a:ext cx="8686800" cy="5410200"/>
          </a:xfrm>
        </p:spPr>
        <p:txBody>
          <a:bodyPr>
            <a:normAutofit lnSpcReduction="10000"/>
          </a:bodyPr>
          <a:lstStyle/>
          <a:p>
            <a:pPr algn="just"/>
            <a:r>
              <a:rPr lang="en-US" i="1" dirty="0">
                <a:latin typeface="Perpetua" panose="02020502060401020303" pitchFamily="18" charset="0"/>
                <a:cs typeface="Times New Roman" pitchFamily="18" charset="0"/>
              </a:rPr>
              <a:t>An </a:t>
            </a:r>
            <a:r>
              <a:rPr lang="en-US" dirty="0">
                <a:latin typeface="Perpetua" panose="02020502060401020303" pitchFamily="18" charset="0"/>
                <a:cs typeface="Times New Roman" pitchFamily="18" charset="0"/>
              </a:rPr>
              <a:t>inner class</a:t>
            </a:r>
            <a:r>
              <a:rPr lang="en-US" i="1" dirty="0">
                <a:latin typeface="Perpetua" panose="02020502060401020303" pitchFamily="18" charset="0"/>
                <a:cs typeface="Times New Roman" pitchFamily="18" charset="0"/>
              </a:rPr>
              <a:t>, or </a:t>
            </a:r>
            <a:r>
              <a:rPr lang="en-US" dirty="0">
                <a:solidFill>
                  <a:srgbClr val="FF0000"/>
                </a:solidFill>
                <a:latin typeface="Perpetua" panose="02020502060401020303" pitchFamily="18" charset="0"/>
                <a:cs typeface="Times New Roman" pitchFamily="18" charset="0"/>
              </a:rPr>
              <a:t>nested class</a:t>
            </a:r>
            <a:r>
              <a:rPr lang="en-US" dirty="0">
                <a:latin typeface="Perpetua" panose="02020502060401020303" pitchFamily="18" charset="0"/>
                <a:cs typeface="Times New Roman" pitchFamily="18" charset="0"/>
              </a:rPr>
              <a:t>, </a:t>
            </a:r>
            <a:r>
              <a:rPr lang="en-US" i="1" dirty="0">
                <a:latin typeface="Perpetua" panose="02020502060401020303" pitchFamily="18" charset="0"/>
                <a:cs typeface="Times New Roman" pitchFamily="18" charset="0"/>
              </a:rPr>
              <a:t>is a class defined within the </a:t>
            </a:r>
            <a:r>
              <a:rPr lang="en-US" i="1" dirty="0">
                <a:solidFill>
                  <a:srgbClr val="FF0000"/>
                </a:solidFill>
                <a:latin typeface="Perpetua" panose="02020502060401020303" pitchFamily="18" charset="0"/>
                <a:cs typeface="Times New Roman" pitchFamily="18" charset="0"/>
              </a:rPr>
              <a:t>scope of another class</a:t>
            </a:r>
            <a:r>
              <a:rPr lang="en-US" i="1" dirty="0">
                <a:latin typeface="Perpetua" panose="02020502060401020303" pitchFamily="18" charset="0"/>
                <a:cs typeface="Times New Roman" pitchFamily="18" charset="0"/>
              </a:rPr>
              <a:t>.</a:t>
            </a:r>
          </a:p>
          <a:p>
            <a:pPr algn="just"/>
            <a:r>
              <a:rPr lang="en-US" i="1" dirty="0">
                <a:latin typeface="Perpetua" panose="02020502060401020303" pitchFamily="18" charset="0"/>
                <a:cs typeface="Times New Roman" pitchFamily="18" charset="0"/>
              </a:rPr>
              <a:t>Inner classes are useful for defining </a:t>
            </a:r>
            <a:r>
              <a:rPr lang="en-US" i="1" dirty="0">
                <a:solidFill>
                  <a:srgbClr val="FF0000"/>
                </a:solidFill>
                <a:latin typeface="Perpetua" panose="02020502060401020303" pitchFamily="18" charset="0"/>
                <a:cs typeface="Times New Roman" pitchFamily="18" charset="0"/>
              </a:rPr>
              <a:t>listener classes</a:t>
            </a:r>
            <a:r>
              <a:rPr lang="en-US" i="1" dirty="0">
                <a:latin typeface="Perpetua" panose="02020502060401020303" pitchFamily="18" charset="0"/>
                <a:cs typeface="Times New Roman" pitchFamily="18" charset="0"/>
              </a:rPr>
              <a:t>.</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A listener class is designed specifically to create a listener object for a GUI component (e.g., a button). </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It will not be shared by other applications. So, it is appropriate to define the listener class </a:t>
            </a:r>
            <a:r>
              <a:rPr lang="en-US" dirty="0">
                <a:solidFill>
                  <a:srgbClr val="FF0000"/>
                </a:solidFill>
                <a:latin typeface="Perpetua" panose="02020502060401020303" pitchFamily="18" charset="0"/>
                <a:cs typeface="Times New Roman" pitchFamily="18" charset="0"/>
              </a:rPr>
              <a:t>inside the frame class as an inner class. </a:t>
            </a:r>
          </a:p>
          <a:p>
            <a:pPr algn="just"/>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286E02E-5F4D-4A82-8E22-D62FEDEFBF8F}"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latin typeface="Times New Roman" pitchFamily="18" charset="0"/>
                <a:cs typeface="Times New Roman" pitchFamily="18" charset="0"/>
              </a:rPr>
              <a:t>Inner Class Listeners</a:t>
            </a:r>
            <a:endParaRPr lang="en-US" dirty="0"/>
          </a:p>
        </p:txBody>
      </p:sp>
      <p:sp>
        <p:nvSpPr>
          <p:cNvPr id="3" name="Content Placeholder 2"/>
          <p:cNvSpPr>
            <a:spLocks noGrp="1"/>
          </p:cNvSpPr>
          <p:nvPr>
            <p:ph idx="1"/>
          </p:nvPr>
        </p:nvSpPr>
        <p:spPr>
          <a:xfrm>
            <a:off x="228600" y="914400"/>
            <a:ext cx="8686800" cy="5791200"/>
          </a:xfrm>
        </p:spPr>
        <p:txBody>
          <a:bodyPr>
            <a:normAutofit fontScale="85000" lnSpcReduction="10000"/>
          </a:bodyPr>
          <a:lstStyle/>
          <a:p>
            <a:pPr algn="just"/>
            <a:r>
              <a:rPr lang="en-US" dirty="0">
                <a:latin typeface="Perpetua" panose="02020502060401020303" pitchFamily="18" charset="0"/>
                <a:cs typeface="Times New Roman" pitchFamily="18" charset="0"/>
              </a:rPr>
              <a:t>An inner class has the following features:</a:t>
            </a:r>
          </a:p>
          <a:p>
            <a:pPr lvl="1" algn="just">
              <a:buFont typeface="Wingdings" pitchFamily="2" charset="2"/>
              <a:buChar char="Ø"/>
            </a:pPr>
            <a:r>
              <a:rPr lang="en-US" dirty="0">
                <a:latin typeface="Perpetua" panose="02020502060401020303" pitchFamily="18" charset="0"/>
                <a:cs typeface="Times New Roman" pitchFamily="18" charset="0"/>
              </a:rPr>
              <a:t>An inner class </a:t>
            </a:r>
            <a:r>
              <a:rPr lang="en-US" dirty="0">
                <a:solidFill>
                  <a:srgbClr val="FF0000"/>
                </a:solidFill>
                <a:latin typeface="Perpetua" panose="02020502060401020303" pitchFamily="18" charset="0"/>
                <a:cs typeface="Times New Roman" pitchFamily="18" charset="0"/>
              </a:rPr>
              <a:t>supports the work </a:t>
            </a:r>
            <a:r>
              <a:rPr lang="en-US" dirty="0">
                <a:latin typeface="Perpetua" panose="02020502060401020303" pitchFamily="18" charset="0"/>
                <a:cs typeface="Times New Roman" pitchFamily="18" charset="0"/>
              </a:rPr>
              <a:t>of its containing </a:t>
            </a:r>
            <a:r>
              <a:rPr lang="en-US" dirty="0">
                <a:solidFill>
                  <a:srgbClr val="FF0000"/>
                </a:solidFill>
                <a:latin typeface="Perpetua" panose="02020502060401020303" pitchFamily="18" charset="0"/>
                <a:cs typeface="Times New Roman" pitchFamily="18" charset="0"/>
              </a:rPr>
              <a:t>outer class </a:t>
            </a:r>
            <a:r>
              <a:rPr lang="en-US" dirty="0">
                <a:latin typeface="Perpetua" panose="02020502060401020303" pitchFamily="18" charset="0"/>
                <a:cs typeface="Times New Roman" pitchFamily="18" charset="0"/>
              </a:rPr>
              <a:t>and is compiled into a class named </a:t>
            </a:r>
            <a:r>
              <a:rPr lang="en-US" b="1" i="1" dirty="0" err="1">
                <a:latin typeface="Perpetua" panose="02020502060401020303" pitchFamily="18" charset="0"/>
                <a:cs typeface="Times New Roman" pitchFamily="18" charset="0"/>
              </a:rPr>
              <a:t>OuterClassName</a:t>
            </a:r>
            <a:r>
              <a:rPr lang="en-US" b="1" dirty="0" err="1">
                <a:latin typeface="Perpetua" panose="02020502060401020303" pitchFamily="18" charset="0"/>
                <a:cs typeface="Times New Roman" pitchFamily="18" charset="0"/>
              </a:rPr>
              <a:t>$</a:t>
            </a:r>
            <a:r>
              <a:rPr lang="en-US" b="1" i="1" dirty="0" err="1">
                <a:latin typeface="Perpetua" panose="02020502060401020303" pitchFamily="18" charset="0"/>
                <a:cs typeface="Times New Roman" pitchFamily="18" charset="0"/>
              </a:rPr>
              <a:t>InnerClassName</a:t>
            </a:r>
            <a:r>
              <a:rPr lang="en-US" b="1" dirty="0" err="1">
                <a:latin typeface="Perpetua" panose="02020502060401020303" pitchFamily="18" charset="0"/>
                <a:cs typeface="Times New Roman" pitchFamily="18" charset="0"/>
              </a:rPr>
              <a:t>.class</a:t>
            </a:r>
            <a:r>
              <a:rPr lang="en-US" b="1" dirty="0">
                <a:latin typeface="Perpetua" panose="02020502060401020303" pitchFamily="18" charset="0"/>
                <a:cs typeface="Times New Roman" pitchFamily="18" charset="0"/>
              </a:rPr>
              <a:t>. </a:t>
            </a:r>
          </a:p>
          <a:p>
            <a:pPr lvl="1" algn="just">
              <a:buFont typeface="Wingdings" pitchFamily="2" charset="2"/>
              <a:buChar char="Ø"/>
            </a:pPr>
            <a:r>
              <a:rPr lang="en-US" dirty="0">
                <a:latin typeface="Perpetua" panose="02020502060401020303" pitchFamily="18" charset="0"/>
                <a:cs typeface="Times New Roman" pitchFamily="18" charset="0"/>
              </a:rPr>
              <a:t>For example, the inner class </a:t>
            </a:r>
            <a:r>
              <a:rPr lang="en-US" b="1" u="sng" dirty="0" err="1">
                <a:latin typeface="Perpetua" panose="02020502060401020303" pitchFamily="18" charset="0"/>
                <a:cs typeface="Times New Roman" pitchFamily="18" charset="0"/>
              </a:rPr>
              <a:t>InnerClass</a:t>
            </a:r>
            <a:r>
              <a:rPr lang="en-US" dirty="0">
                <a:latin typeface="Perpetua" panose="02020502060401020303" pitchFamily="18" charset="0"/>
                <a:cs typeface="Times New Roman" pitchFamily="18" charset="0"/>
              </a:rPr>
              <a:t> in </a:t>
            </a:r>
            <a:r>
              <a:rPr lang="en-US" b="1" u="sng" dirty="0" err="1">
                <a:latin typeface="Perpetua" panose="02020502060401020303" pitchFamily="18" charset="0"/>
                <a:cs typeface="Times New Roman" pitchFamily="18" charset="0"/>
              </a:rPr>
              <a:t>OuterClass</a:t>
            </a:r>
            <a:r>
              <a:rPr lang="en-US" dirty="0">
                <a:latin typeface="Perpetua" panose="02020502060401020303" pitchFamily="18" charset="0"/>
                <a:cs typeface="Times New Roman" pitchFamily="18" charset="0"/>
              </a:rPr>
              <a:t> is compiled into </a:t>
            </a:r>
            <a:r>
              <a:rPr lang="en-US" b="1" i="1" dirty="0" err="1">
                <a:latin typeface="Perpetua" panose="02020502060401020303" pitchFamily="18" charset="0"/>
                <a:cs typeface="Times New Roman" pitchFamily="18" charset="0"/>
              </a:rPr>
              <a:t>OuterClass$InnerClass</a:t>
            </a:r>
            <a:r>
              <a:rPr lang="en-US" b="1" dirty="0" err="1">
                <a:latin typeface="Perpetua" panose="02020502060401020303" pitchFamily="18" charset="0"/>
                <a:cs typeface="Times New Roman" pitchFamily="18" charset="0"/>
              </a:rPr>
              <a:t>.class</a:t>
            </a:r>
            <a:r>
              <a:rPr lang="en-US" b="1" dirty="0">
                <a:latin typeface="Perpetua" panose="02020502060401020303" pitchFamily="18" charset="0"/>
                <a:cs typeface="Times New Roman" pitchFamily="18" charset="0"/>
              </a:rPr>
              <a:t>.</a:t>
            </a:r>
          </a:p>
          <a:p>
            <a:pPr lvl="1" algn="just">
              <a:buFont typeface="Wingdings" pitchFamily="2" charset="2"/>
              <a:buChar char="Ø"/>
            </a:pPr>
            <a:endParaRPr lang="en-US" i="1" dirty="0">
              <a:latin typeface="Perpetua" panose="02020502060401020303" pitchFamily="18" charset="0"/>
              <a:cs typeface="Times New Roman" pitchFamily="18" charset="0"/>
            </a:endParaRPr>
          </a:p>
          <a:p>
            <a:pPr lvl="1" algn="just">
              <a:buFont typeface="Wingdings" pitchFamily="2" charset="2"/>
              <a:buChar char="Ø"/>
            </a:pPr>
            <a:r>
              <a:rPr lang="en-US" dirty="0">
                <a:latin typeface="Perpetua" panose="02020502060401020303" pitchFamily="18" charset="0"/>
                <a:cs typeface="Times New Roman" pitchFamily="18" charset="0"/>
              </a:rPr>
              <a:t>An inner class can reference the </a:t>
            </a:r>
            <a:r>
              <a:rPr lang="en-US" dirty="0">
                <a:solidFill>
                  <a:srgbClr val="FF0000"/>
                </a:solidFill>
                <a:latin typeface="Perpetua" panose="02020502060401020303" pitchFamily="18" charset="0"/>
                <a:cs typeface="Times New Roman" pitchFamily="18" charset="0"/>
              </a:rPr>
              <a:t>data</a:t>
            </a:r>
            <a:r>
              <a:rPr lang="en-US" dirty="0">
                <a:latin typeface="Perpetua" panose="02020502060401020303" pitchFamily="18" charset="0"/>
                <a:cs typeface="Times New Roman" pitchFamily="18" charset="0"/>
              </a:rPr>
              <a:t> and </a:t>
            </a:r>
            <a:r>
              <a:rPr lang="en-US" dirty="0">
                <a:solidFill>
                  <a:srgbClr val="FF0000"/>
                </a:solidFill>
                <a:latin typeface="Perpetua" panose="02020502060401020303" pitchFamily="18" charset="0"/>
                <a:cs typeface="Times New Roman" pitchFamily="18" charset="0"/>
              </a:rPr>
              <a:t>methods</a:t>
            </a:r>
            <a:r>
              <a:rPr lang="en-US" dirty="0">
                <a:latin typeface="Perpetua" panose="02020502060401020303" pitchFamily="18" charset="0"/>
                <a:cs typeface="Times New Roman" pitchFamily="18" charset="0"/>
              </a:rPr>
              <a:t> defined in the </a:t>
            </a:r>
            <a:r>
              <a:rPr lang="en-US" dirty="0">
                <a:solidFill>
                  <a:srgbClr val="FF0000"/>
                </a:solidFill>
                <a:latin typeface="Perpetua" panose="02020502060401020303" pitchFamily="18" charset="0"/>
                <a:cs typeface="Times New Roman" pitchFamily="18" charset="0"/>
              </a:rPr>
              <a:t>outer class </a:t>
            </a:r>
            <a:r>
              <a:rPr lang="en-US" dirty="0">
                <a:latin typeface="Perpetua" panose="02020502060401020303" pitchFamily="18" charset="0"/>
                <a:cs typeface="Times New Roman" pitchFamily="18" charset="0"/>
              </a:rPr>
              <a:t>in which it nests, so you </a:t>
            </a:r>
            <a:r>
              <a:rPr lang="en-US" dirty="0">
                <a:solidFill>
                  <a:srgbClr val="FF0000"/>
                </a:solidFill>
                <a:latin typeface="Perpetua" panose="02020502060401020303" pitchFamily="18" charset="0"/>
                <a:cs typeface="Times New Roman" pitchFamily="18" charset="0"/>
              </a:rPr>
              <a:t>need not pass the reference </a:t>
            </a:r>
            <a:r>
              <a:rPr lang="en-US" dirty="0">
                <a:latin typeface="Perpetua" panose="02020502060401020303" pitchFamily="18" charset="0"/>
                <a:cs typeface="Times New Roman" pitchFamily="18" charset="0"/>
              </a:rPr>
              <a:t>of an object of the outer class to the </a:t>
            </a:r>
            <a:r>
              <a:rPr lang="en-US" dirty="0">
                <a:solidFill>
                  <a:srgbClr val="FF0000"/>
                </a:solidFill>
                <a:latin typeface="Perpetua" panose="02020502060401020303" pitchFamily="18" charset="0"/>
                <a:cs typeface="Times New Roman" pitchFamily="18" charset="0"/>
              </a:rPr>
              <a:t>constructor</a:t>
            </a:r>
            <a:r>
              <a:rPr lang="en-US" dirty="0">
                <a:latin typeface="Perpetua" panose="02020502060401020303" pitchFamily="18" charset="0"/>
                <a:cs typeface="Times New Roman" pitchFamily="18" charset="0"/>
              </a:rPr>
              <a:t> of the inner class. </a:t>
            </a:r>
          </a:p>
          <a:p>
            <a:pPr lvl="1" algn="just">
              <a:buFont typeface="Wingdings" pitchFamily="2" charset="2"/>
              <a:buChar char="Ø"/>
            </a:pPr>
            <a:endParaRPr lang="en-US" dirty="0">
              <a:latin typeface="Perpetua" panose="02020502060401020303" pitchFamily="18" charset="0"/>
              <a:cs typeface="Times New Roman" pitchFamily="18" charset="0"/>
            </a:endParaRPr>
          </a:p>
          <a:p>
            <a:pPr lvl="1" algn="just">
              <a:buFont typeface="Wingdings" pitchFamily="2" charset="2"/>
              <a:buChar char="Ø"/>
            </a:pPr>
            <a:r>
              <a:rPr lang="en-US" dirty="0">
                <a:latin typeface="Perpetua" panose="02020502060401020303" pitchFamily="18" charset="0"/>
                <a:cs typeface="Times New Roman" pitchFamily="18" charset="0"/>
              </a:rPr>
              <a:t>Inner classes can make programs </a:t>
            </a:r>
            <a:r>
              <a:rPr lang="en-US" dirty="0">
                <a:solidFill>
                  <a:srgbClr val="FF0000"/>
                </a:solidFill>
                <a:latin typeface="Perpetua" panose="02020502060401020303" pitchFamily="18" charset="0"/>
                <a:cs typeface="Times New Roman" pitchFamily="18" charset="0"/>
              </a:rPr>
              <a:t>simple </a:t>
            </a:r>
            <a:r>
              <a:rPr lang="en-US" dirty="0">
                <a:latin typeface="Perpetua" panose="02020502060401020303" pitchFamily="18" charset="0"/>
                <a:cs typeface="Times New Roman" pitchFamily="18" charset="0"/>
              </a:rPr>
              <a:t>and </a:t>
            </a:r>
            <a:r>
              <a:rPr lang="en-US" dirty="0">
                <a:solidFill>
                  <a:srgbClr val="FF0000"/>
                </a:solidFill>
                <a:latin typeface="Perpetua" panose="02020502060401020303" pitchFamily="18" charset="0"/>
                <a:cs typeface="Times New Roman" pitchFamily="18" charset="0"/>
              </a:rPr>
              <a:t>concise.</a:t>
            </a:r>
            <a:r>
              <a:rPr lang="en-US" dirty="0">
                <a:latin typeface="Perpetua" panose="02020502060401020303" pitchFamily="18" charset="0"/>
                <a:cs typeface="Times New Roman" pitchFamily="18" charset="0"/>
              </a:rPr>
              <a:t> </a:t>
            </a:r>
          </a:p>
          <a:p>
            <a:pPr lvl="1" algn="just">
              <a:buFont typeface="Wingdings" pitchFamily="2" charset="2"/>
              <a:buChar char="Ø"/>
            </a:pPr>
            <a:endParaRPr lang="en-US" dirty="0">
              <a:latin typeface="Perpetua" panose="02020502060401020303" pitchFamily="18" charset="0"/>
              <a:cs typeface="Times New Roman" pitchFamily="18" charset="0"/>
            </a:endParaRPr>
          </a:p>
          <a:p>
            <a:pPr lvl="1" algn="just">
              <a:buFont typeface="Wingdings" pitchFamily="2" charset="2"/>
              <a:buChar char="Ø"/>
            </a:pPr>
            <a:r>
              <a:rPr lang="en-US" dirty="0">
                <a:latin typeface="Perpetua" panose="02020502060401020303" pitchFamily="18" charset="0"/>
                <a:cs typeface="Times New Roman" pitchFamily="18" charset="0"/>
              </a:rPr>
              <a:t>An inner class can be declared </a:t>
            </a:r>
            <a:r>
              <a:rPr lang="en-US" u="sng" dirty="0">
                <a:solidFill>
                  <a:srgbClr val="FF0000"/>
                </a:solidFill>
                <a:latin typeface="Perpetua" panose="02020502060401020303" pitchFamily="18" charset="0"/>
                <a:cs typeface="Times New Roman" pitchFamily="18" charset="0"/>
              </a:rPr>
              <a:t>public</a:t>
            </a:r>
            <a:r>
              <a:rPr lang="en-US" dirty="0">
                <a:latin typeface="Perpetua" panose="02020502060401020303" pitchFamily="18" charset="0"/>
                <a:cs typeface="Times New Roman" pitchFamily="18" charset="0"/>
              </a:rPr>
              <a:t>, </a:t>
            </a:r>
            <a:r>
              <a:rPr lang="en-US" u="sng" dirty="0">
                <a:solidFill>
                  <a:srgbClr val="FF0000"/>
                </a:solidFill>
                <a:latin typeface="Perpetua" panose="02020502060401020303" pitchFamily="18" charset="0"/>
                <a:cs typeface="Times New Roman" pitchFamily="18" charset="0"/>
              </a:rPr>
              <a:t>protected</a:t>
            </a:r>
            <a:r>
              <a:rPr lang="en-US" dirty="0">
                <a:latin typeface="Perpetua" panose="02020502060401020303" pitchFamily="18" charset="0"/>
                <a:cs typeface="Times New Roman" pitchFamily="18" charset="0"/>
              </a:rPr>
              <a:t>, or </a:t>
            </a:r>
            <a:r>
              <a:rPr lang="en-US" u="sng" dirty="0">
                <a:solidFill>
                  <a:srgbClr val="FF0000"/>
                </a:solidFill>
                <a:latin typeface="Perpetua" panose="02020502060401020303" pitchFamily="18" charset="0"/>
                <a:cs typeface="Times New Roman" pitchFamily="18" charset="0"/>
              </a:rPr>
              <a:t>private</a:t>
            </a:r>
            <a:r>
              <a:rPr lang="en-US" dirty="0">
                <a:latin typeface="Perpetua" panose="02020502060401020303" pitchFamily="18" charset="0"/>
                <a:cs typeface="Times New Roman" pitchFamily="18" charset="0"/>
              </a:rPr>
              <a:t> subject to the </a:t>
            </a:r>
            <a:r>
              <a:rPr lang="en-US" dirty="0">
                <a:solidFill>
                  <a:srgbClr val="FF0000"/>
                </a:solidFill>
                <a:latin typeface="Perpetua" panose="02020502060401020303" pitchFamily="18" charset="0"/>
                <a:cs typeface="Times New Roman" pitchFamily="18" charset="0"/>
              </a:rPr>
              <a:t>same visibility</a:t>
            </a:r>
            <a:r>
              <a:rPr lang="en-US" dirty="0">
                <a:latin typeface="Perpetua" panose="02020502060401020303" pitchFamily="18" charset="0"/>
                <a:cs typeface="Times New Roman" pitchFamily="18" charset="0"/>
              </a:rPr>
              <a:t> rules applied to a member of the class. </a:t>
            </a:r>
          </a:p>
        </p:txBody>
      </p:sp>
      <p:sp>
        <p:nvSpPr>
          <p:cNvPr id="4" name="Slide Number Placeholder 3"/>
          <p:cNvSpPr>
            <a:spLocks noGrp="1"/>
          </p:cNvSpPr>
          <p:nvPr>
            <p:ph type="sldNum" sz="quarter" idx="12"/>
          </p:nvPr>
        </p:nvSpPr>
        <p:spPr/>
        <p:txBody>
          <a:bodyPr/>
          <a:lstStyle/>
          <a:p>
            <a:fld id="{C286E02E-5F4D-4A82-8E22-D62FEDEFBF8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latin typeface="Times New Roman" pitchFamily="18" charset="0"/>
                <a:cs typeface="Times New Roman" pitchFamily="18" charset="0"/>
              </a:rPr>
              <a:t>Inner Class Listeners</a:t>
            </a:r>
            <a:endParaRPr lang="en-US" dirty="0"/>
          </a:p>
        </p:txBody>
      </p:sp>
      <p:sp>
        <p:nvSpPr>
          <p:cNvPr id="3" name="Content Placeholder 2"/>
          <p:cNvSpPr>
            <a:spLocks noGrp="1"/>
          </p:cNvSpPr>
          <p:nvPr>
            <p:ph idx="1"/>
          </p:nvPr>
        </p:nvSpPr>
        <p:spPr>
          <a:xfrm>
            <a:off x="152400" y="914401"/>
            <a:ext cx="8839200" cy="5181600"/>
          </a:xfrm>
        </p:spPr>
        <p:txBody>
          <a:bodyPr>
            <a:normAutofit fontScale="70000" lnSpcReduction="20000"/>
          </a:bodyPr>
          <a:lstStyle/>
          <a:p>
            <a:pPr algn="just">
              <a:buFont typeface="Wingdings" pitchFamily="2" charset="2"/>
              <a:buChar char="Ø"/>
            </a:pPr>
            <a:r>
              <a:rPr lang="en-US" dirty="0">
                <a:latin typeface="Perpetua" panose="02020502060401020303" pitchFamily="18" charset="0"/>
                <a:cs typeface="Times New Roman" pitchFamily="18" charset="0"/>
              </a:rPr>
              <a:t>An inner class can be declared </a:t>
            </a:r>
            <a:r>
              <a:rPr lang="en-US" u="sng" dirty="0">
                <a:solidFill>
                  <a:srgbClr val="FF0000"/>
                </a:solidFill>
                <a:latin typeface="Perpetua" panose="02020502060401020303" pitchFamily="18" charset="0"/>
                <a:cs typeface="Times New Roman" pitchFamily="18" charset="0"/>
              </a:rPr>
              <a:t>static</a:t>
            </a:r>
            <a:r>
              <a:rPr lang="en-US" dirty="0">
                <a:latin typeface="Perpetua" panose="02020502060401020303" pitchFamily="18" charset="0"/>
                <a:cs typeface="Times New Roman" pitchFamily="18" charset="0"/>
              </a:rPr>
              <a:t>. A </a:t>
            </a:r>
            <a:r>
              <a:rPr lang="en-US" u="sng" dirty="0">
                <a:solidFill>
                  <a:srgbClr val="FF0000"/>
                </a:solidFill>
                <a:latin typeface="Perpetua" panose="02020502060401020303" pitchFamily="18" charset="0"/>
                <a:cs typeface="Times New Roman" pitchFamily="18" charset="0"/>
              </a:rPr>
              <a:t>static</a:t>
            </a:r>
            <a:r>
              <a:rPr lang="en-US" dirty="0">
                <a:latin typeface="Perpetua" panose="02020502060401020303" pitchFamily="18" charset="0"/>
                <a:cs typeface="Times New Roman" pitchFamily="18" charset="0"/>
              </a:rPr>
              <a:t> inner class can be accessed using the </a:t>
            </a:r>
            <a:r>
              <a:rPr lang="en-US" dirty="0">
                <a:solidFill>
                  <a:srgbClr val="FF0000"/>
                </a:solidFill>
                <a:latin typeface="Perpetua" panose="02020502060401020303" pitchFamily="18" charset="0"/>
                <a:cs typeface="Times New Roman" pitchFamily="18" charset="0"/>
              </a:rPr>
              <a:t>outer class name</a:t>
            </a:r>
            <a:r>
              <a:rPr lang="en-US" dirty="0">
                <a:latin typeface="Perpetua" panose="02020502060401020303" pitchFamily="18" charset="0"/>
                <a:cs typeface="Times New Roman" pitchFamily="18" charset="0"/>
              </a:rPr>
              <a:t>. A </a:t>
            </a:r>
            <a:r>
              <a:rPr lang="en-US" u="sng" dirty="0">
                <a:latin typeface="Perpetua" panose="02020502060401020303" pitchFamily="18" charset="0"/>
                <a:cs typeface="Times New Roman" pitchFamily="18" charset="0"/>
              </a:rPr>
              <a:t>static</a:t>
            </a:r>
            <a:r>
              <a:rPr lang="en-US" dirty="0">
                <a:latin typeface="Perpetua" panose="02020502060401020303" pitchFamily="18" charset="0"/>
                <a:cs typeface="Times New Roman" pitchFamily="18" charset="0"/>
              </a:rPr>
              <a:t> inner class </a:t>
            </a:r>
            <a:r>
              <a:rPr lang="en-US" dirty="0">
                <a:solidFill>
                  <a:srgbClr val="FF0000"/>
                </a:solidFill>
                <a:latin typeface="Perpetua" panose="02020502060401020303" pitchFamily="18" charset="0"/>
                <a:cs typeface="Times New Roman" pitchFamily="18" charset="0"/>
              </a:rPr>
              <a:t>cannot access non-static </a:t>
            </a:r>
            <a:r>
              <a:rPr lang="en-US" dirty="0">
                <a:latin typeface="Perpetua" panose="02020502060401020303" pitchFamily="18" charset="0"/>
                <a:cs typeface="Times New Roman" pitchFamily="18" charset="0"/>
              </a:rPr>
              <a:t>members of the outer class.</a:t>
            </a:r>
          </a:p>
          <a:p>
            <a:pPr algn="just">
              <a:buFont typeface="Wingdings" pitchFamily="2" charset="2"/>
              <a:buChar char="Ø"/>
            </a:pPr>
            <a:endParaRPr lang="en-US" dirty="0">
              <a:latin typeface="Perpetua" panose="02020502060401020303" pitchFamily="18" charset="0"/>
              <a:cs typeface="Times New Roman" pitchFamily="18" charset="0"/>
            </a:endParaRPr>
          </a:p>
          <a:p>
            <a:pPr algn="just">
              <a:buFont typeface="Wingdings" pitchFamily="2" charset="2"/>
              <a:buChar char="Ø"/>
            </a:pPr>
            <a:r>
              <a:rPr lang="en-US" dirty="0">
                <a:latin typeface="Perpetua" panose="02020502060401020303" pitchFamily="18" charset="0"/>
                <a:cs typeface="Times New Roman" pitchFamily="18" charset="0"/>
              </a:rPr>
              <a:t>Objects of an inner class are often created in the outer class. But you can also create an object of an inner class from another class. If the inner class is </a:t>
            </a:r>
            <a:r>
              <a:rPr lang="en-US" dirty="0">
                <a:solidFill>
                  <a:srgbClr val="FF0000"/>
                </a:solidFill>
                <a:latin typeface="Perpetua" panose="02020502060401020303" pitchFamily="18" charset="0"/>
                <a:cs typeface="Times New Roman" pitchFamily="18" charset="0"/>
              </a:rPr>
              <a:t>non-static</a:t>
            </a:r>
            <a:r>
              <a:rPr lang="en-US" dirty="0">
                <a:latin typeface="Perpetua" panose="02020502060401020303" pitchFamily="18" charset="0"/>
                <a:cs typeface="Times New Roman" pitchFamily="18" charset="0"/>
              </a:rPr>
              <a:t>, you must first create an instance of the outer class, then use the following syntax to create an object for the </a:t>
            </a:r>
            <a:r>
              <a:rPr lang="en-US" dirty="0">
                <a:solidFill>
                  <a:srgbClr val="FF0000"/>
                </a:solidFill>
                <a:latin typeface="Perpetua" panose="02020502060401020303" pitchFamily="18" charset="0"/>
                <a:cs typeface="Times New Roman" pitchFamily="18" charset="0"/>
              </a:rPr>
              <a:t>inner class:</a:t>
            </a:r>
          </a:p>
          <a:p>
            <a:pPr algn="just">
              <a:buFont typeface="Wingdings" pitchFamily="2" charset="2"/>
              <a:buChar char="Ø"/>
            </a:pPr>
            <a:endParaRPr lang="en-US" dirty="0">
              <a:latin typeface="Perpetua" panose="02020502060401020303" pitchFamily="18" charset="0"/>
              <a:cs typeface="Times New Roman" pitchFamily="18" charset="0"/>
            </a:endParaRPr>
          </a:p>
          <a:p>
            <a:pPr algn="just">
              <a:buNone/>
            </a:pPr>
            <a:r>
              <a:rPr lang="en-US" dirty="0">
                <a:latin typeface="Perpetua" panose="02020502060401020303" pitchFamily="18" charset="0"/>
                <a:cs typeface="Times New Roman" pitchFamily="18" charset="0"/>
              </a:rPr>
              <a:t>	</a:t>
            </a:r>
            <a:r>
              <a:rPr lang="en-US" dirty="0" err="1">
                <a:latin typeface="Perpetua" panose="02020502060401020303" pitchFamily="18" charset="0"/>
                <a:cs typeface="Times New Roman" pitchFamily="18" charset="0"/>
              </a:rPr>
              <a:t>OuterClass.InnerClass</a:t>
            </a:r>
            <a:r>
              <a:rPr lang="en-US" dirty="0">
                <a:latin typeface="Perpetua" panose="02020502060401020303" pitchFamily="18" charset="0"/>
                <a:cs typeface="Times New Roman" pitchFamily="18" charset="0"/>
              </a:rPr>
              <a:t> </a:t>
            </a:r>
            <a:r>
              <a:rPr lang="en-US" dirty="0" err="1">
                <a:latin typeface="Perpetua" panose="02020502060401020303" pitchFamily="18" charset="0"/>
                <a:cs typeface="Times New Roman" pitchFamily="18" charset="0"/>
              </a:rPr>
              <a:t>innerObject</a:t>
            </a:r>
            <a:r>
              <a:rPr lang="en-US" dirty="0">
                <a:latin typeface="Perpetua" panose="02020502060401020303" pitchFamily="18" charset="0"/>
                <a:cs typeface="Times New Roman" pitchFamily="18" charset="0"/>
              </a:rPr>
              <a:t> = </a:t>
            </a:r>
            <a:r>
              <a:rPr lang="en-US" dirty="0" err="1">
                <a:latin typeface="Perpetua" panose="02020502060401020303" pitchFamily="18" charset="0"/>
                <a:cs typeface="Times New Roman" pitchFamily="18" charset="0"/>
              </a:rPr>
              <a:t>outerObject.</a:t>
            </a:r>
            <a:r>
              <a:rPr lang="en-US" b="1" dirty="0" err="1">
                <a:latin typeface="Perpetua" panose="02020502060401020303" pitchFamily="18" charset="0"/>
                <a:cs typeface="Times New Roman" pitchFamily="18" charset="0"/>
              </a:rPr>
              <a:t>new</a:t>
            </a:r>
            <a:r>
              <a:rPr lang="en-US" b="1" dirty="0">
                <a:latin typeface="Perpetua" panose="02020502060401020303" pitchFamily="18" charset="0"/>
                <a:cs typeface="Times New Roman" pitchFamily="18" charset="0"/>
              </a:rPr>
              <a:t> </a:t>
            </a:r>
            <a:r>
              <a:rPr lang="en-US" dirty="0" err="1">
                <a:latin typeface="Perpetua" panose="02020502060401020303" pitchFamily="18" charset="0"/>
                <a:cs typeface="Times New Roman" pitchFamily="18" charset="0"/>
              </a:rPr>
              <a:t>InnerClass</a:t>
            </a:r>
            <a:r>
              <a:rPr lang="en-US" dirty="0">
                <a:latin typeface="Perpetua" panose="02020502060401020303" pitchFamily="18" charset="0"/>
                <a:cs typeface="Times New Roman" pitchFamily="18" charset="0"/>
              </a:rPr>
              <a:t>();</a:t>
            </a:r>
          </a:p>
          <a:p>
            <a:pPr algn="just">
              <a:buNone/>
            </a:pPr>
            <a:endParaRPr lang="en-US" dirty="0">
              <a:latin typeface="Perpetua" panose="02020502060401020303" pitchFamily="18" charset="0"/>
              <a:cs typeface="Times New Roman" pitchFamily="18" charset="0"/>
            </a:endParaRPr>
          </a:p>
          <a:p>
            <a:pPr algn="just">
              <a:buFont typeface="Wingdings" pitchFamily="2" charset="2"/>
              <a:buChar char="Ø"/>
            </a:pPr>
            <a:r>
              <a:rPr lang="en-US" dirty="0">
                <a:latin typeface="Perpetua" panose="02020502060401020303" pitchFamily="18" charset="0"/>
                <a:cs typeface="Times New Roman" pitchFamily="18" charset="0"/>
              </a:rPr>
              <a:t>If the inner class is </a:t>
            </a:r>
            <a:r>
              <a:rPr lang="en-US" dirty="0">
                <a:solidFill>
                  <a:srgbClr val="FF0000"/>
                </a:solidFill>
                <a:latin typeface="Perpetua" panose="02020502060401020303" pitchFamily="18" charset="0"/>
                <a:cs typeface="Times New Roman" pitchFamily="18" charset="0"/>
              </a:rPr>
              <a:t>static</a:t>
            </a:r>
            <a:r>
              <a:rPr lang="en-US" dirty="0">
                <a:latin typeface="Perpetua" panose="02020502060401020303" pitchFamily="18" charset="0"/>
                <a:cs typeface="Times New Roman" pitchFamily="18" charset="0"/>
              </a:rPr>
              <a:t>, use the following syntax to create an object for it:</a:t>
            </a:r>
          </a:p>
          <a:p>
            <a:pPr algn="just">
              <a:buFont typeface="Wingdings" pitchFamily="2" charset="2"/>
              <a:buChar char="Ø"/>
            </a:pPr>
            <a:endParaRPr lang="en-US" dirty="0">
              <a:latin typeface="Perpetua" panose="02020502060401020303" pitchFamily="18" charset="0"/>
              <a:cs typeface="Times New Roman" pitchFamily="18" charset="0"/>
            </a:endParaRPr>
          </a:p>
          <a:p>
            <a:pPr algn="just">
              <a:buNone/>
            </a:pPr>
            <a:r>
              <a:rPr lang="en-US" dirty="0">
                <a:latin typeface="Perpetua" panose="02020502060401020303" pitchFamily="18" charset="0"/>
                <a:cs typeface="Times New Roman" pitchFamily="18" charset="0"/>
              </a:rPr>
              <a:t>	</a:t>
            </a:r>
            <a:r>
              <a:rPr lang="en-US" dirty="0" err="1">
                <a:latin typeface="Perpetua" panose="02020502060401020303" pitchFamily="18" charset="0"/>
                <a:cs typeface="Times New Roman" pitchFamily="18" charset="0"/>
              </a:rPr>
              <a:t>OuterClass.InnerClass</a:t>
            </a:r>
            <a:r>
              <a:rPr lang="en-US" dirty="0">
                <a:latin typeface="Perpetua" panose="02020502060401020303" pitchFamily="18" charset="0"/>
                <a:cs typeface="Times New Roman" pitchFamily="18" charset="0"/>
              </a:rPr>
              <a:t> </a:t>
            </a:r>
            <a:r>
              <a:rPr lang="en-US" dirty="0" err="1">
                <a:latin typeface="Perpetua" panose="02020502060401020303" pitchFamily="18" charset="0"/>
                <a:cs typeface="Times New Roman" pitchFamily="18" charset="0"/>
              </a:rPr>
              <a:t>innerObject</a:t>
            </a:r>
            <a:r>
              <a:rPr lang="en-US" dirty="0">
                <a:latin typeface="Perpetua" panose="02020502060401020303" pitchFamily="18" charset="0"/>
                <a:cs typeface="Times New Roman" pitchFamily="18" charset="0"/>
              </a:rPr>
              <a:t> = </a:t>
            </a:r>
            <a:r>
              <a:rPr lang="en-US" b="1" dirty="0">
                <a:latin typeface="Perpetua" panose="02020502060401020303" pitchFamily="18" charset="0"/>
                <a:cs typeface="Times New Roman" pitchFamily="18" charset="0"/>
              </a:rPr>
              <a:t>new </a:t>
            </a:r>
            <a:r>
              <a:rPr lang="en-US" dirty="0" err="1">
                <a:latin typeface="Perpetua" panose="02020502060401020303" pitchFamily="18" charset="0"/>
                <a:cs typeface="Times New Roman" pitchFamily="18" charset="0"/>
              </a:rPr>
              <a:t>OuterClass.InnerClass</a:t>
            </a:r>
            <a:r>
              <a:rPr lang="en-US" dirty="0">
                <a:latin typeface="Perpetua" panose="02020502060401020303" pitchFamily="18" charset="0"/>
                <a:cs typeface="Times New Roman" pitchFamily="18" charset="0"/>
              </a:rPr>
              <a:t>();</a:t>
            </a:r>
          </a:p>
        </p:txBody>
      </p:sp>
      <p:sp>
        <p:nvSpPr>
          <p:cNvPr id="4" name="Slide Number Placeholder 3"/>
          <p:cNvSpPr>
            <a:spLocks noGrp="1"/>
          </p:cNvSpPr>
          <p:nvPr>
            <p:ph type="sldNum" sz="quarter" idx="12"/>
          </p:nvPr>
        </p:nvSpPr>
        <p:spPr/>
        <p:txBody>
          <a:bodyPr/>
          <a:lstStyle/>
          <a:p>
            <a:fld id="{C286E02E-5F4D-4A82-8E22-D62FEDEFBF8F}"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latin typeface="Times New Roman" pitchFamily="18" charset="0"/>
                <a:cs typeface="Times New Roman" pitchFamily="18" charset="0"/>
              </a:rPr>
              <a:t>Inner Classes, cont…</a:t>
            </a:r>
          </a:p>
        </p:txBody>
      </p:sp>
      <p:pic>
        <p:nvPicPr>
          <p:cNvPr id="4098" name="Picture 2"/>
          <p:cNvPicPr>
            <a:picLocks noChangeAspect="1" noChangeArrowheads="1"/>
          </p:cNvPicPr>
          <p:nvPr/>
        </p:nvPicPr>
        <p:blipFill>
          <a:blip r:embed="rId2"/>
          <a:srcRect/>
          <a:stretch>
            <a:fillRect/>
          </a:stretch>
        </p:blipFill>
        <p:spPr bwMode="auto">
          <a:xfrm>
            <a:off x="76200" y="1447800"/>
            <a:ext cx="8991600" cy="5286375"/>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C286E02E-5F4D-4A82-8E22-D62FEDEFBF8F}"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latin typeface="Times New Roman" pitchFamily="18" charset="0"/>
                <a:cs typeface="Times New Roman" pitchFamily="18" charset="0"/>
              </a:rPr>
              <a:t>Anonymous Inner Classes</a:t>
            </a:r>
          </a:p>
        </p:txBody>
      </p:sp>
      <p:sp>
        <p:nvSpPr>
          <p:cNvPr id="3" name="Content Placeholder 2"/>
          <p:cNvSpPr>
            <a:spLocks noGrp="1"/>
          </p:cNvSpPr>
          <p:nvPr>
            <p:ph idx="1"/>
          </p:nvPr>
        </p:nvSpPr>
        <p:spPr>
          <a:xfrm>
            <a:off x="228600" y="1143000"/>
            <a:ext cx="8686800" cy="5486400"/>
          </a:xfrm>
        </p:spPr>
        <p:txBody>
          <a:bodyPr>
            <a:normAutofit/>
          </a:bodyPr>
          <a:lstStyle/>
          <a:p>
            <a:pPr algn="just">
              <a:lnSpc>
                <a:spcPct val="90000"/>
              </a:lnSpc>
            </a:pPr>
            <a:r>
              <a:rPr lang="en-US" sz="2800" dirty="0">
                <a:latin typeface="Perpetua" panose="02020502060401020303" pitchFamily="18" charset="0"/>
                <a:cs typeface="Times New Roman" pitchFamily="18" charset="0"/>
              </a:rPr>
              <a:t>An anonymous inner class is </a:t>
            </a:r>
            <a:r>
              <a:rPr lang="en-US" sz="2800" dirty="0">
                <a:solidFill>
                  <a:srgbClr val="FF0000"/>
                </a:solidFill>
                <a:latin typeface="Perpetua" panose="02020502060401020303" pitchFamily="18" charset="0"/>
                <a:cs typeface="Times New Roman" pitchFamily="18" charset="0"/>
              </a:rPr>
              <a:t>an inner class without a name</a:t>
            </a:r>
            <a:r>
              <a:rPr lang="en-US" sz="2800" dirty="0">
                <a:latin typeface="Perpetua" panose="02020502060401020303" pitchFamily="18" charset="0"/>
                <a:cs typeface="Times New Roman" pitchFamily="18" charset="0"/>
              </a:rPr>
              <a:t>. </a:t>
            </a:r>
          </a:p>
          <a:p>
            <a:pPr algn="just">
              <a:lnSpc>
                <a:spcPct val="90000"/>
              </a:lnSpc>
            </a:pPr>
            <a:r>
              <a:rPr lang="en-US" sz="2800" dirty="0">
                <a:latin typeface="Perpetua" panose="02020502060401020303" pitchFamily="18" charset="0"/>
                <a:cs typeface="Times New Roman" pitchFamily="18" charset="0"/>
              </a:rPr>
              <a:t>It combines </a:t>
            </a:r>
            <a:r>
              <a:rPr lang="en-US" sz="2800" dirty="0">
                <a:solidFill>
                  <a:srgbClr val="FF0000"/>
                </a:solidFill>
                <a:latin typeface="Perpetua" panose="02020502060401020303" pitchFamily="18" charset="0"/>
                <a:cs typeface="Times New Roman" pitchFamily="18" charset="0"/>
              </a:rPr>
              <a:t>defining an inner class </a:t>
            </a:r>
            <a:r>
              <a:rPr lang="en-US" sz="2800" dirty="0">
                <a:latin typeface="Perpetua" panose="02020502060401020303" pitchFamily="18" charset="0"/>
                <a:cs typeface="Times New Roman" pitchFamily="18" charset="0"/>
              </a:rPr>
              <a:t>and </a:t>
            </a:r>
            <a:r>
              <a:rPr lang="en-US" sz="2800" dirty="0">
                <a:solidFill>
                  <a:srgbClr val="FF0000"/>
                </a:solidFill>
                <a:latin typeface="Perpetua" panose="02020502060401020303" pitchFamily="18" charset="0"/>
                <a:cs typeface="Times New Roman" pitchFamily="18" charset="0"/>
              </a:rPr>
              <a:t>creating</a:t>
            </a:r>
            <a:r>
              <a:rPr lang="en-US" sz="2800" dirty="0">
                <a:latin typeface="Perpetua" panose="02020502060401020303" pitchFamily="18" charset="0"/>
                <a:cs typeface="Times New Roman" pitchFamily="18" charset="0"/>
              </a:rPr>
              <a:t> an instance of the class into </a:t>
            </a:r>
            <a:r>
              <a:rPr lang="en-US" sz="2800" dirty="0">
                <a:solidFill>
                  <a:srgbClr val="FF0000"/>
                </a:solidFill>
                <a:latin typeface="Perpetua" panose="02020502060401020303" pitchFamily="18" charset="0"/>
                <a:cs typeface="Times New Roman" pitchFamily="18" charset="0"/>
              </a:rPr>
              <a:t>one step</a:t>
            </a:r>
            <a:r>
              <a:rPr lang="en-US" sz="2800" dirty="0">
                <a:latin typeface="Perpetua" panose="02020502060401020303" pitchFamily="18" charset="0"/>
                <a:cs typeface="Times New Roman" pitchFamily="18" charset="0"/>
              </a:rPr>
              <a:t>.</a:t>
            </a:r>
          </a:p>
          <a:p>
            <a:pPr algn="just">
              <a:lnSpc>
                <a:spcPct val="90000"/>
              </a:lnSpc>
            </a:pPr>
            <a:r>
              <a:rPr lang="en-US" sz="2800" dirty="0">
                <a:latin typeface="Perpetua" panose="02020502060401020303" pitchFamily="18" charset="0"/>
                <a:cs typeface="Times New Roman" pitchFamily="18" charset="0"/>
              </a:rPr>
              <a:t>Inner-class listeners can be shortened using </a:t>
            </a:r>
            <a:r>
              <a:rPr lang="en-US" sz="2800" i="1" dirty="0">
                <a:solidFill>
                  <a:srgbClr val="FF0000"/>
                </a:solidFill>
                <a:latin typeface="Perpetua" panose="02020502060401020303" pitchFamily="18" charset="0"/>
                <a:cs typeface="Times New Roman" pitchFamily="18" charset="0"/>
              </a:rPr>
              <a:t>anonymous inner classes</a:t>
            </a:r>
            <a:r>
              <a:rPr lang="en-US" sz="2800" dirty="0">
                <a:solidFill>
                  <a:srgbClr val="FF0000"/>
                </a:solidFill>
                <a:latin typeface="Perpetua" panose="02020502060401020303" pitchFamily="18" charset="0"/>
                <a:cs typeface="Times New Roman" pitchFamily="18" charset="0"/>
              </a:rPr>
              <a:t>.</a:t>
            </a:r>
          </a:p>
          <a:p>
            <a:pPr>
              <a:lnSpc>
                <a:spcPct val="90000"/>
              </a:lnSpc>
            </a:pPr>
            <a:r>
              <a:rPr lang="en-US" sz="2800" dirty="0">
                <a:latin typeface="Perpetua" panose="02020502060401020303" pitchFamily="18" charset="0"/>
                <a:cs typeface="Times New Roman" pitchFamily="18" charset="0"/>
              </a:rPr>
              <a:t>An anonymous inner class is declared as follows:</a:t>
            </a:r>
            <a:r>
              <a:rPr lang="en-US" sz="2800" dirty="0">
                <a:solidFill>
                  <a:srgbClr val="FF0000"/>
                </a:solidFill>
                <a:latin typeface="Perpetua" panose="02020502060401020303" pitchFamily="18" charset="0"/>
                <a:cs typeface="Times New Roman" pitchFamily="18" charset="0"/>
              </a:rPr>
              <a:t> </a:t>
            </a:r>
          </a:p>
          <a:p>
            <a:pPr>
              <a:lnSpc>
                <a:spcPct val="90000"/>
              </a:lnSpc>
            </a:pPr>
            <a:endParaRPr lang="en-US" sz="2800" dirty="0">
              <a:solidFill>
                <a:srgbClr val="FF0000"/>
              </a:solidFill>
              <a:latin typeface="Times New Roman" pitchFamily="18" charset="0"/>
              <a:cs typeface="Times New Roman" pitchFamily="18" charset="0"/>
            </a:endParaRPr>
          </a:p>
          <a:p>
            <a:pPr marL="0" indent="0">
              <a:buNone/>
            </a:pPr>
            <a:r>
              <a:rPr lang="en-US" sz="2800" b="1" dirty="0">
                <a:latin typeface="Courier New" panose="02070309020205020404" pitchFamily="49" charset="0"/>
                <a:cs typeface="Courier New" panose="02070309020205020404" pitchFamily="49" charset="0"/>
              </a:rPr>
              <a:t>   new</a:t>
            </a:r>
            <a:r>
              <a:rPr lang="en-US" sz="2800" dirty="0">
                <a:latin typeface="Courier New" panose="02070309020205020404" pitchFamily="49" charset="0"/>
                <a:cs typeface="Courier New" panose="02070309020205020404" pitchFamily="49" charset="0"/>
              </a:rPr>
              <a:t> </a:t>
            </a:r>
            <a:r>
              <a:rPr lang="en-US" sz="2800" dirty="0" err="1">
                <a:latin typeface="Courier New" panose="02070309020205020404" pitchFamily="49" charset="0"/>
                <a:cs typeface="Courier New" panose="02070309020205020404" pitchFamily="49" charset="0"/>
              </a:rPr>
              <a:t>SuperClassName</a:t>
            </a:r>
            <a:r>
              <a:rPr lang="en-US" sz="2800" dirty="0">
                <a:latin typeface="Courier New" panose="02070309020205020404" pitchFamily="49" charset="0"/>
                <a:cs typeface="Courier New" panose="02070309020205020404" pitchFamily="49" charset="0"/>
              </a:rPr>
              <a:t>/</a:t>
            </a:r>
            <a:r>
              <a:rPr lang="en-US" sz="2800" dirty="0" err="1">
                <a:latin typeface="Courier New" panose="02070309020205020404" pitchFamily="49" charset="0"/>
                <a:cs typeface="Courier New" panose="02070309020205020404" pitchFamily="49" charset="0"/>
              </a:rPr>
              <a:t>InterfaceName</a:t>
            </a:r>
            <a:r>
              <a:rPr lang="en-US" sz="2800" dirty="0">
                <a:latin typeface="Courier New" panose="02070309020205020404" pitchFamily="49" charset="0"/>
                <a:cs typeface="Courier New" panose="02070309020205020404" pitchFamily="49" charset="0"/>
              </a:rPr>
              <a:t>(){</a:t>
            </a:r>
          </a:p>
          <a:p>
            <a:pPr marL="0" indent="0">
              <a:buNone/>
            </a:pPr>
            <a:r>
              <a:rPr lang="en-US" sz="2800" dirty="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Implement or override methods in superclass or interface</a:t>
            </a:r>
            <a:endParaRPr lang="en-US" sz="2800" dirty="0">
              <a:latin typeface="Courier New" panose="02070309020205020404" pitchFamily="49" charset="0"/>
              <a:cs typeface="Courier New" panose="02070309020205020404" pitchFamily="49" charset="0"/>
            </a:endParaRPr>
          </a:p>
          <a:p>
            <a:pPr marL="0" indent="0">
              <a:buNone/>
            </a:pPr>
            <a:r>
              <a:rPr lang="en-US" sz="2800" dirty="0">
                <a:latin typeface="Courier New" panose="02070309020205020404" pitchFamily="49" charset="0"/>
                <a:cs typeface="Courier New" panose="02070309020205020404" pitchFamily="49" charset="0"/>
              </a:rPr>
              <a:t>     </a:t>
            </a:r>
            <a:r>
              <a:rPr lang="en-US" sz="1600" dirty="0">
                <a:latin typeface="Courier New" panose="02070309020205020404" pitchFamily="49" charset="0"/>
                <a:cs typeface="Courier New" panose="02070309020205020404" pitchFamily="49" charset="0"/>
              </a:rPr>
              <a:t>// Other methods if necessary</a:t>
            </a:r>
          </a:p>
          <a:p>
            <a:pPr marL="0" indent="0">
              <a:buNone/>
            </a:pPr>
            <a:r>
              <a:rPr lang="en-US" sz="2800" dirty="0">
                <a:latin typeface="Courier New" panose="02070309020205020404" pitchFamily="49" charset="0"/>
                <a:cs typeface="Courier New" panose="02070309020205020404" pitchFamily="49" charset="0"/>
              </a:rPr>
              <a:t>  }</a:t>
            </a:r>
          </a:p>
          <a:p>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US" dirty="0">
                <a:latin typeface="Times New Roman" pitchFamily="18" charset="0"/>
                <a:cs typeface="Times New Roman" pitchFamily="18" charset="0"/>
              </a:rPr>
              <a:t>Anonymous Inner Classes (cont.)</a:t>
            </a:r>
          </a:p>
        </p:txBody>
      </p:sp>
      <p:sp>
        <p:nvSpPr>
          <p:cNvPr id="3" name="Content Placeholder 2"/>
          <p:cNvSpPr>
            <a:spLocks noGrp="1"/>
          </p:cNvSpPr>
          <p:nvPr>
            <p:ph idx="1"/>
          </p:nvPr>
        </p:nvSpPr>
        <p:spPr>
          <a:xfrm>
            <a:off x="228600" y="792162"/>
            <a:ext cx="8686800" cy="5791199"/>
          </a:xfrm>
        </p:spPr>
        <p:txBody>
          <a:bodyPr>
            <a:normAutofit fontScale="85000" lnSpcReduction="20000"/>
          </a:bodyPr>
          <a:lstStyle/>
          <a:p>
            <a:r>
              <a:rPr lang="en-US" dirty="0">
                <a:latin typeface="Perpetua" panose="02020502060401020303" pitchFamily="18" charset="0"/>
                <a:cs typeface="Times New Roman" pitchFamily="18" charset="0"/>
              </a:rPr>
              <a:t>Anonymous inner class is a </a:t>
            </a:r>
            <a:r>
              <a:rPr lang="en-US" dirty="0">
                <a:solidFill>
                  <a:srgbClr val="FF0000"/>
                </a:solidFill>
                <a:latin typeface="Perpetua" panose="02020502060401020303" pitchFamily="18" charset="0"/>
                <a:cs typeface="Times New Roman" pitchFamily="18" charset="0"/>
              </a:rPr>
              <a:t>special kind of inner </a:t>
            </a:r>
            <a:r>
              <a:rPr lang="en-US" dirty="0">
                <a:latin typeface="Perpetua" panose="02020502060401020303" pitchFamily="18" charset="0"/>
                <a:cs typeface="Times New Roman" pitchFamily="18" charset="0"/>
              </a:rPr>
              <a:t>class with the following features: </a:t>
            </a:r>
            <a:br>
              <a:rPr lang="en-US" dirty="0">
                <a:latin typeface="Perpetua" panose="02020502060401020303" pitchFamily="18" charset="0"/>
                <a:cs typeface="Times New Roman" pitchFamily="18" charset="0"/>
              </a:rPr>
            </a:br>
            <a:endParaRPr lang="en-US" dirty="0">
              <a:latin typeface="Perpetua" panose="02020502060401020303" pitchFamily="18" charset="0"/>
              <a:cs typeface="Times New Roman" pitchFamily="18" charset="0"/>
            </a:endParaRPr>
          </a:p>
          <a:p>
            <a:pPr lvl="1" algn="just">
              <a:lnSpc>
                <a:spcPct val="90000"/>
              </a:lnSpc>
            </a:pPr>
            <a:r>
              <a:rPr lang="en-US" dirty="0">
                <a:latin typeface="Perpetua" panose="02020502060401020303" pitchFamily="18" charset="0"/>
                <a:cs typeface="Times New Roman" pitchFamily="18" charset="0"/>
              </a:rPr>
              <a:t>An anonymous inner class must always </a:t>
            </a:r>
            <a:r>
              <a:rPr lang="en-US" dirty="0">
                <a:solidFill>
                  <a:srgbClr val="FF0000"/>
                </a:solidFill>
                <a:latin typeface="Perpetua" panose="02020502060401020303" pitchFamily="18" charset="0"/>
                <a:cs typeface="Times New Roman" pitchFamily="18" charset="0"/>
              </a:rPr>
              <a:t>extend a superclass </a:t>
            </a:r>
            <a:r>
              <a:rPr lang="en-US" dirty="0">
                <a:latin typeface="Perpetua" panose="02020502060401020303" pitchFamily="18" charset="0"/>
                <a:cs typeface="Times New Roman" pitchFamily="18" charset="0"/>
              </a:rPr>
              <a:t>or </a:t>
            </a:r>
            <a:r>
              <a:rPr lang="en-US" dirty="0">
                <a:solidFill>
                  <a:srgbClr val="FF0000"/>
                </a:solidFill>
                <a:latin typeface="Perpetua" panose="02020502060401020303" pitchFamily="18" charset="0"/>
                <a:cs typeface="Times New Roman" pitchFamily="18" charset="0"/>
              </a:rPr>
              <a:t>implement an interface</a:t>
            </a:r>
            <a:r>
              <a:rPr lang="en-US" dirty="0">
                <a:latin typeface="Perpetua" panose="02020502060401020303" pitchFamily="18" charset="0"/>
                <a:cs typeface="Times New Roman" pitchFamily="18" charset="0"/>
              </a:rPr>
              <a:t>, but it cannot have an </a:t>
            </a:r>
            <a:r>
              <a:rPr lang="en-US" dirty="0">
                <a:solidFill>
                  <a:srgbClr val="FF0000"/>
                </a:solidFill>
                <a:latin typeface="Perpetua" panose="02020502060401020303" pitchFamily="18" charset="0"/>
                <a:cs typeface="Times New Roman" pitchFamily="18" charset="0"/>
              </a:rPr>
              <a:t>explicit </a:t>
            </a:r>
            <a:r>
              <a:rPr lang="en-US" u="sng" dirty="0">
                <a:solidFill>
                  <a:srgbClr val="FF0000"/>
                </a:solidFill>
                <a:latin typeface="Perpetua" panose="02020502060401020303" pitchFamily="18" charset="0"/>
                <a:cs typeface="Times New Roman" pitchFamily="18" charset="0"/>
              </a:rPr>
              <a:t>extends</a:t>
            </a:r>
            <a:r>
              <a:rPr lang="en-US" dirty="0">
                <a:latin typeface="Perpetua" panose="02020502060401020303" pitchFamily="18" charset="0"/>
                <a:cs typeface="Times New Roman" pitchFamily="18" charset="0"/>
              </a:rPr>
              <a:t> or </a:t>
            </a:r>
            <a:r>
              <a:rPr lang="en-US" u="sng" dirty="0">
                <a:solidFill>
                  <a:srgbClr val="FF0000"/>
                </a:solidFill>
                <a:latin typeface="Perpetua" panose="02020502060401020303" pitchFamily="18" charset="0"/>
                <a:cs typeface="Times New Roman" pitchFamily="18" charset="0"/>
              </a:rPr>
              <a:t>implements</a:t>
            </a:r>
            <a:r>
              <a:rPr lang="en-US" dirty="0">
                <a:solidFill>
                  <a:srgbClr val="FF0000"/>
                </a:solidFill>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clause. </a:t>
            </a:r>
          </a:p>
          <a:p>
            <a:pPr lvl="1" algn="just">
              <a:lnSpc>
                <a:spcPct val="90000"/>
              </a:lnSpc>
            </a:pPr>
            <a:endParaRPr lang="en-US" dirty="0">
              <a:latin typeface="Perpetua" panose="02020502060401020303" pitchFamily="18" charset="0"/>
              <a:cs typeface="Times New Roman" pitchFamily="18" charset="0"/>
            </a:endParaRPr>
          </a:p>
          <a:p>
            <a:pPr lvl="1" algn="just">
              <a:lnSpc>
                <a:spcPct val="90000"/>
              </a:lnSpc>
            </a:pPr>
            <a:r>
              <a:rPr lang="en-US" dirty="0">
                <a:latin typeface="Perpetua" panose="02020502060401020303" pitchFamily="18" charset="0"/>
                <a:cs typeface="Times New Roman" pitchFamily="18" charset="0"/>
              </a:rPr>
              <a:t>An anonymous inner class must implement </a:t>
            </a:r>
            <a:r>
              <a:rPr lang="en-US" dirty="0">
                <a:solidFill>
                  <a:srgbClr val="FF0000"/>
                </a:solidFill>
                <a:latin typeface="Perpetua" panose="02020502060401020303" pitchFamily="18" charset="0"/>
                <a:cs typeface="Times New Roman" pitchFamily="18" charset="0"/>
              </a:rPr>
              <a:t>all the abstract methods </a:t>
            </a:r>
            <a:r>
              <a:rPr lang="en-US" dirty="0">
                <a:latin typeface="Perpetua" panose="02020502060401020303" pitchFamily="18" charset="0"/>
                <a:cs typeface="Times New Roman" pitchFamily="18" charset="0"/>
              </a:rPr>
              <a:t>in the </a:t>
            </a:r>
            <a:r>
              <a:rPr lang="en-US" dirty="0">
                <a:solidFill>
                  <a:srgbClr val="FF0000"/>
                </a:solidFill>
                <a:latin typeface="Perpetua" panose="02020502060401020303" pitchFamily="18" charset="0"/>
                <a:cs typeface="Times New Roman" pitchFamily="18" charset="0"/>
              </a:rPr>
              <a:t>superclass</a:t>
            </a:r>
            <a:r>
              <a:rPr lang="en-US" dirty="0">
                <a:latin typeface="Perpetua" panose="02020502060401020303" pitchFamily="18" charset="0"/>
                <a:cs typeface="Times New Roman" pitchFamily="18" charset="0"/>
              </a:rPr>
              <a:t> or in the </a:t>
            </a:r>
            <a:r>
              <a:rPr lang="en-US" dirty="0">
                <a:solidFill>
                  <a:srgbClr val="FF0000"/>
                </a:solidFill>
                <a:latin typeface="Perpetua" panose="02020502060401020303" pitchFamily="18" charset="0"/>
                <a:cs typeface="Times New Roman" pitchFamily="18" charset="0"/>
              </a:rPr>
              <a:t>interface</a:t>
            </a:r>
            <a:r>
              <a:rPr lang="en-US" dirty="0">
                <a:latin typeface="Perpetua" panose="02020502060401020303" pitchFamily="18" charset="0"/>
                <a:cs typeface="Times New Roman" pitchFamily="18" charset="0"/>
              </a:rPr>
              <a:t>. </a:t>
            </a:r>
          </a:p>
          <a:p>
            <a:pPr lvl="1" algn="just">
              <a:lnSpc>
                <a:spcPct val="90000"/>
              </a:lnSpc>
            </a:pPr>
            <a:endParaRPr lang="en-US" dirty="0">
              <a:latin typeface="Perpetua" panose="02020502060401020303" pitchFamily="18" charset="0"/>
              <a:cs typeface="Times New Roman" pitchFamily="18" charset="0"/>
            </a:endParaRPr>
          </a:p>
          <a:p>
            <a:pPr lvl="1" algn="just">
              <a:lnSpc>
                <a:spcPct val="90000"/>
              </a:lnSpc>
            </a:pPr>
            <a:r>
              <a:rPr lang="en-US" dirty="0">
                <a:latin typeface="Perpetua" panose="02020502060401020303" pitchFamily="18" charset="0"/>
                <a:cs typeface="Times New Roman" pitchFamily="18" charset="0"/>
              </a:rPr>
              <a:t>An anonymous inner class always uses the </a:t>
            </a:r>
            <a:r>
              <a:rPr lang="en-US" dirty="0">
                <a:solidFill>
                  <a:srgbClr val="FF0000"/>
                </a:solidFill>
                <a:latin typeface="Perpetua" panose="02020502060401020303" pitchFamily="18" charset="0"/>
                <a:cs typeface="Times New Roman" pitchFamily="18" charset="0"/>
              </a:rPr>
              <a:t>no-</a:t>
            </a:r>
            <a:r>
              <a:rPr lang="en-US" dirty="0" err="1">
                <a:solidFill>
                  <a:srgbClr val="FF0000"/>
                </a:solidFill>
                <a:latin typeface="Perpetua" panose="02020502060401020303" pitchFamily="18" charset="0"/>
                <a:cs typeface="Times New Roman" pitchFamily="18" charset="0"/>
              </a:rPr>
              <a:t>arg</a:t>
            </a:r>
            <a:r>
              <a:rPr lang="en-US" dirty="0">
                <a:solidFill>
                  <a:srgbClr val="FF0000"/>
                </a:solidFill>
                <a:latin typeface="Perpetua" panose="02020502060401020303" pitchFamily="18" charset="0"/>
                <a:cs typeface="Times New Roman" pitchFamily="18" charset="0"/>
              </a:rPr>
              <a:t> constructor </a:t>
            </a:r>
            <a:r>
              <a:rPr lang="en-US" dirty="0">
                <a:latin typeface="Perpetua" panose="02020502060401020303" pitchFamily="18" charset="0"/>
                <a:cs typeface="Times New Roman" pitchFamily="18" charset="0"/>
              </a:rPr>
              <a:t>from its superclass to create an instance. If an anonymous inner class implements an </a:t>
            </a:r>
            <a:r>
              <a:rPr lang="en-US" dirty="0">
                <a:solidFill>
                  <a:srgbClr val="FF0000"/>
                </a:solidFill>
                <a:latin typeface="Perpetua" panose="02020502060401020303" pitchFamily="18" charset="0"/>
                <a:cs typeface="Times New Roman" pitchFamily="18" charset="0"/>
              </a:rPr>
              <a:t>interface</a:t>
            </a:r>
            <a:r>
              <a:rPr lang="en-US" dirty="0">
                <a:latin typeface="Perpetua" panose="02020502060401020303" pitchFamily="18" charset="0"/>
                <a:cs typeface="Times New Roman" pitchFamily="18" charset="0"/>
              </a:rPr>
              <a:t>, the constructor is </a:t>
            </a:r>
            <a:r>
              <a:rPr lang="en-US" u="sng" dirty="0">
                <a:solidFill>
                  <a:srgbClr val="FF0000"/>
                </a:solidFill>
                <a:latin typeface="Perpetua" panose="02020502060401020303" pitchFamily="18" charset="0"/>
                <a:cs typeface="Times New Roman" pitchFamily="18" charset="0"/>
              </a:rPr>
              <a:t>Object()</a:t>
            </a:r>
            <a:r>
              <a:rPr lang="en-US" dirty="0">
                <a:latin typeface="Perpetua" panose="02020502060401020303" pitchFamily="18" charset="0"/>
                <a:cs typeface="Times New Roman" pitchFamily="18" charset="0"/>
              </a:rPr>
              <a:t>.</a:t>
            </a:r>
          </a:p>
          <a:p>
            <a:pPr lvl="1" algn="just">
              <a:lnSpc>
                <a:spcPct val="90000"/>
              </a:lnSpc>
            </a:pPr>
            <a:endParaRPr lang="en-US" dirty="0">
              <a:latin typeface="Perpetua" panose="02020502060401020303" pitchFamily="18" charset="0"/>
              <a:cs typeface="Times New Roman" pitchFamily="18" charset="0"/>
            </a:endParaRPr>
          </a:p>
          <a:p>
            <a:pPr lvl="1" algn="just">
              <a:lnSpc>
                <a:spcPct val="90000"/>
              </a:lnSpc>
            </a:pPr>
            <a:r>
              <a:rPr lang="en-US" dirty="0">
                <a:latin typeface="Perpetua" panose="02020502060401020303" pitchFamily="18" charset="0"/>
                <a:cs typeface="Times New Roman" pitchFamily="18" charset="0"/>
              </a:rPr>
              <a:t>An anonymous inner class is compiled into a class named </a:t>
            </a:r>
            <a:r>
              <a:rPr lang="en-US" dirty="0" err="1">
                <a:solidFill>
                  <a:srgbClr val="FF0000"/>
                </a:solidFill>
                <a:latin typeface="Perpetua" panose="02020502060401020303" pitchFamily="18" charset="0"/>
                <a:cs typeface="Times New Roman" pitchFamily="18" charset="0"/>
              </a:rPr>
              <a:t>OuterClassName$</a:t>
            </a:r>
            <a:r>
              <a:rPr lang="en-US" i="1" dirty="0" err="1">
                <a:solidFill>
                  <a:srgbClr val="FF0000"/>
                </a:solidFill>
                <a:latin typeface="Perpetua" panose="02020502060401020303" pitchFamily="18" charset="0"/>
                <a:cs typeface="Times New Roman" pitchFamily="18" charset="0"/>
              </a:rPr>
              <a:t>n</a:t>
            </a:r>
            <a:r>
              <a:rPr lang="en-US" dirty="0" err="1">
                <a:solidFill>
                  <a:srgbClr val="FF0000"/>
                </a:solidFill>
                <a:latin typeface="Perpetua" panose="02020502060401020303" pitchFamily="18" charset="0"/>
                <a:cs typeface="Times New Roman" pitchFamily="18" charset="0"/>
              </a:rPr>
              <a:t>.class</a:t>
            </a:r>
            <a:r>
              <a:rPr lang="en-US" dirty="0">
                <a:latin typeface="Perpetua" panose="02020502060401020303" pitchFamily="18" charset="0"/>
                <a:cs typeface="Times New Roman" pitchFamily="18" charset="0"/>
              </a:rPr>
              <a:t>. </a:t>
            </a:r>
          </a:p>
          <a:p>
            <a:pPr lvl="1" algn="just">
              <a:lnSpc>
                <a:spcPct val="90000"/>
              </a:lnSpc>
            </a:pPr>
            <a:r>
              <a:rPr lang="en-US" dirty="0">
                <a:latin typeface="Perpetua" panose="02020502060401020303" pitchFamily="18" charset="0"/>
                <a:cs typeface="Times New Roman" pitchFamily="18" charset="0"/>
              </a:rPr>
              <a:t>For example, if the outer class </a:t>
            </a:r>
            <a:r>
              <a:rPr lang="en-US" u="sng" dirty="0">
                <a:latin typeface="Perpetua" panose="02020502060401020303" pitchFamily="18" charset="0"/>
                <a:cs typeface="Times New Roman" pitchFamily="18" charset="0"/>
              </a:rPr>
              <a:t>Test</a:t>
            </a:r>
            <a:r>
              <a:rPr lang="en-US" dirty="0">
                <a:latin typeface="Perpetua" panose="02020502060401020303" pitchFamily="18" charset="0"/>
                <a:cs typeface="Times New Roman" pitchFamily="18" charset="0"/>
              </a:rPr>
              <a:t> has two anonymous inner classes, these two classes are compiled into </a:t>
            </a:r>
            <a:r>
              <a:rPr lang="en-US" dirty="0">
                <a:solidFill>
                  <a:srgbClr val="FF0000"/>
                </a:solidFill>
                <a:latin typeface="Perpetua" panose="02020502060401020303" pitchFamily="18" charset="0"/>
                <a:cs typeface="Times New Roman" pitchFamily="18" charset="0"/>
              </a:rPr>
              <a:t>Test$1.class </a:t>
            </a:r>
            <a:r>
              <a:rPr lang="en-US" dirty="0">
                <a:latin typeface="Perpetua" panose="02020502060401020303" pitchFamily="18" charset="0"/>
                <a:cs typeface="Times New Roman" pitchFamily="18" charset="0"/>
              </a:rPr>
              <a:t>and </a:t>
            </a:r>
            <a:r>
              <a:rPr lang="en-US" dirty="0">
                <a:solidFill>
                  <a:srgbClr val="FF0000"/>
                </a:solidFill>
                <a:latin typeface="Perpetua" panose="02020502060401020303" pitchFamily="18" charset="0"/>
                <a:cs typeface="Times New Roman" pitchFamily="18" charset="0"/>
              </a:rPr>
              <a:t>Test$2.class</a:t>
            </a:r>
            <a:r>
              <a:rPr lang="en-US" dirty="0">
                <a:latin typeface="Perpetua" panose="02020502060401020303" pitchFamily="18" charset="0"/>
                <a:cs typeface="Times New Roman" pitchFamily="18" charset="0"/>
              </a:rPr>
              <a:t>.</a:t>
            </a:r>
          </a:p>
          <a:p>
            <a:endParaRPr lang="en-US" dirty="0"/>
          </a:p>
        </p:txBody>
      </p:sp>
      <p:sp>
        <p:nvSpPr>
          <p:cNvPr id="5" name="Slide Number Placeholder 4"/>
          <p:cNvSpPr>
            <a:spLocks noGrp="1"/>
          </p:cNvSpPr>
          <p:nvPr>
            <p:ph type="sldNum" sz="quarter" idx="12"/>
          </p:nvPr>
        </p:nvSpPr>
        <p:spPr/>
        <p:txBody>
          <a:bodyPr/>
          <a:lstStyle/>
          <a:p>
            <a:fld id="{C286E02E-5F4D-4A82-8E22-D62FEDEFBF8F}"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lstStyle/>
          <a:p>
            <a:r>
              <a:rPr lang="en-US" dirty="0">
                <a:latin typeface="Times New Roman" pitchFamily="18" charset="0"/>
                <a:cs typeface="Times New Roman" pitchFamily="18" charset="0"/>
              </a:rPr>
              <a:t>Anonymous Inner Classes (cont.)</a:t>
            </a:r>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26</a:t>
            </a:fld>
            <a:endParaRPr lang="en-US"/>
          </a:p>
        </p:txBody>
      </p:sp>
      <p:pic>
        <p:nvPicPr>
          <p:cNvPr id="1026" name="Picture 2"/>
          <p:cNvPicPr>
            <a:picLocks noChangeAspect="1" noChangeArrowheads="1"/>
          </p:cNvPicPr>
          <p:nvPr/>
        </p:nvPicPr>
        <p:blipFill>
          <a:blip r:embed="rId2"/>
          <a:srcRect/>
          <a:stretch>
            <a:fillRect/>
          </a:stretch>
        </p:blipFill>
        <p:spPr bwMode="auto">
          <a:xfrm>
            <a:off x="76200" y="1371600"/>
            <a:ext cx="8991600" cy="35337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US" dirty="0">
                <a:latin typeface="Times New Roman" pitchFamily="18" charset="0"/>
                <a:cs typeface="Times New Roman" pitchFamily="18" charset="0"/>
              </a:rPr>
              <a:t>Example: Anonymous Inner Classes </a:t>
            </a:r>
            <a:endParaRPr lang="en-US" dirty="0"/>
          </a:p>
        </p:txBody>
      </p:sp>
      <p:sp>
        <p:nvSpPr>
          <p:cNvPr id="3" name="Content Placeholder 2"/>
          <p:cNvSpPr>
            <a:spLocks noGrp="1"/>
          </p:cNvSpPr>
          <p:nvPr>
            <p:ph idx="1"/>
          </p:nvPr>
        </p:nvSpPr>
        <p:spPr>
          <a:xfrm>
            <a:off x="228600" y="792162"/>
            <a:ext cx="8686800" cy="5913438"/>
          </a:xfrm>
        </p:spPr>
        <p:txBody>
          <a:bodyPr>
            <a:normAutofit fontScale="55000" lnSpcReduction="20000"/>
          </a:bodyPr>
          <a:lstStyle/>
          <a:p>
            <a:pPr>
              <a:buNone/>
            </a:pPr>
            <a:r>
              <a:rPr lang="en-US" b="1" dirty="0">
                <a:latin typeface="Courier New" pitchFamily="49" charset="0"/>
                <a:cs typeface="Courier New" pitchFamily="49" charset="0"/>
              </a:rPr>
              <a:t>import </a:t>
            </a:r>
            <a:r>
              <a:rPr lang="en-US" dirty="0" err="1">
                <a:latin typeface="Courier New" pitchFamily="49" charset="0"/>
                <a:cs typeface="Courier New" pitchFamily="49" charset="0"/>
              </a:rPr>
              <a:t>javax.swing</a:t>
            </a:r>
            <a:r>
              <a:rPr lang="en-US" dirty="0">
                <a:latin typeface="Courier New" pitchFamily="49" charset="0"/>
                <a:cs typeface="Courier New" pitchFamily="49" charset="0"/>
              </a:rPr>
              <a:t>.*;</a:t>
            </a:r>
          </a:p>
          <a:p>
            <a:pPr>
              <a:buNone/>
            </a:pPr>
            <a:r>
              <a:rPr lang="en-US" b="1" dirty="0">
                <a:latin typeface="Courier New" pitchFamily="49" charset="0"/>
                <a:cs typeface="Courier New" pitchFamily="49" charset="0"/>
              </a:rPr>
              <a:t>import </a:t>
            </a:r>
            <a:r>
              <a:rPr lang="en-US" dirty="0" err="1">
                <a:latin typeface="Courier New" pitchFamily="49" charset="0"/>
                <a:cs typeface="Courier New" pitchFamily="49" charset="0"/>
              </a:rPr>
              <a:t>java.awt.event</a:t>
            </a:r>
            <a:r>
              <a:rPr lang="en-US" dirty="0">
                <a:latin typeface="Courier New" pitchFamily="49" charset="0"/>
                <a:cs typeface="Courier New" pitchFamily="49" charset="0"/>
              </a:rPr>
              <a:t>.*;</a:t>
            </a:r>
          </a:p>
          <a:p>
            <a:pPr>
              <a:buNone/>
            </a:pPr>
            <a:r>
              <a:rPr lang="en-US" b="1" dirty="0">
                <a:latin typeface="Courier New" pitchFamily="49" charset="0"/>
                <a:cs typeface="Courier New" pitchFamily="49" charset="0"/>
              </a:rPr>
              <a:t>public class </a:t>
            </a:r>
            <a:r>
              <a:rPr lang="en-US" dirty="0" err="1">
                <a:latin typeface="Courier New" pitchFamily="49" charset="0"/>
                <a:cs typeface="Courier New" pitchFamily="49" charset="0"/>
              </a:rPr>
              <a:t>AnonymousClass</a:t>
            </a:r>
            <a:r>
              <a:rPr lang="en-US" dirty="0">
                <a:latin typeface="Courier New" pitchFamily="49" charset="0"/>
                <a:cs typeface="Courier New" pitchFamily="49" charset="0"/>
              </a:rPr>
              <a:t> </a:t>
            </a:r>
            <a:r>
              <a:rPr lang="en-US" b="1" dirty="0">
                <a:latin typeface="Courier New" pitchFamily="49" charset="0"/>
                <a:cs typeface="Courier New" pitchFamily="49" charset="0"/>
              </a:rPr>
              <a:t>extends </a:t>
            </a:r>
            <a:r>
              <a:rPr lang="en-US" dirty="0" err="1">
                <a:latin typeface="Courier New" pitchFamily="49" charset="0"/>
                <a:cs typeface="Courier New" pitchFamily="49" charset="0"/>
              </a:rPr>
              <a:t>JFrame</a:t>
            </a: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a:t>
            </a:r>
            <a:r>
              <a:rPr lang="en-US" dirty="0" err="1">
                <a:latin typeface="Courier New" pitchFamily="49" charset="0"/>
                <a:cs typeface="Courier New" pitchFamily="49" charset="0"/>
              </a:rPr>
              <a:t>AnonymousClass</a:t>
            </a: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Create four buttons</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 </a:t>
            </a:r>
            <a:r>
              <a:rPr lang="en-US" dirty="0" err="1">
                <a:latin typeface="Courier New" pitchFamily="49" charset="0"/>
                <a:cs typeface="Courier New" pitchFamily="49" charset="0"/>
              </a:rPr>
              <a:t>jbtNew</a:t>
            </a:r>
            <a:r>
              <a:rPr lang="en-US" dirty="0">
                <a:latin typeface="Courier New" pitchFamily="49" charset="0"/>
                <a:cs typeface="Courier New" pitchFamily="49" charset="0"/>
              </a:rPr>
              <a:t>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a:t>
            </a:r>
            <a:r>
              <a:rPr lang="en-US" b="1" dirty="0">
                <a:latin typeface="Courier New" pitchFamily="49" charset="0"/>
                <a:cs typeface="Courier New" pitchFamily="49" charset="0"/>
              </a:rPr>
              <a:t>"New"</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 </a:t>
            </a:r>
            <a:r>
              <a:rPr lang="en-US" dirty="0" err="1">
                <a:latin typeface="Courier New" pitchFamily="49" charset="0"/>
                <a:cs typeface="Courier New" pitchFamily="49" charset="0"/>
              </a:rPr>
              <a:t>jbtOpen</a:t>
            </a:r>
            <a:r>
              <a:rPr lang="en-US" dirty="0">
                <a:latin typeface="Courier New" pitchFamily="49" charset="0"/>
                <a:cs typeface="Courier New" pitchFamily="49" charset="0"/>
              </a:rPr>
              <a:t>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a:t>
            </a:r>
            <a:r>
              <a:rPr lang="en-US" b="1" dirty="0">
                <a:latin typeface="Courier New" pitchFamily="49" charset="0"/>
                <a:cs typeface="Courier New" pitchFamily="49" charset="0"/>
              </a:rPr>
              <a:t>"Open"</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 </a:t>
            </a:r>
            <a:r>
              <a:rPr lang="en-US" dirty="0" err="1">
                <a:latin typeface="Courier New" pitchFamily="49" charset="0"/>
                <a:cs typeface="Courier New" pitchFamily="49" charset="0"/>
              </a:rPr>
              <a:t>jbtSave</a:t>
            </a:r>
            <a:r>
              <a:rPr lang="en-US" dirty="0">
                <a:latin typeface="Courier New" pitchFamily="49" charset="0"/>
                <a:cs typeface="Courier New" pitchFamily="49" charset="0"/>
              </a:rPr>
              <a:t>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a:t>
            </a:r>
            <a:r>
              <a:rPr lang="en-US" b="1" dirty="0">
                <a:latin typeface="Courier New" pitchFamily="49" charset="0"/>
                <a:cs typeface="Courier New" pitchFamily="49" charset="0"/>
              </a:rPr>
              <a:t>"Save"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 </a:t>
            </a:r>
            <a:r>
              <a:rPr lang="en-US" dirty="0" err="1">
                <a:latin typeface="Courier New" pitchFamily="49" charset="0"/>
                <a:cs typeface="Courier New" pitchFamily="49" charset="0"/>
              </a:rPr>
              <a:t>jbtPrint</a:t>
            </a:r>
            <a:r>
              <a:rPr lang="en-US" dirty="0">
                <a:latin typeface="Courier New" pitchFamily="49" charset="0"/>
                <a:cs typeface="Courier New" pitchFamily="49" charset="0"/>
              </a:rPr>
              <a:t>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a:t>
            </a:r>
            <a:r>
              <a:rPr lang="en-US" b="1" dirty="0">
                <a:latin typeface="Courier New" pitchFamily="49" charset="0"/>
                <a:cs typeface="Courier New" pitchFamily="49" charset="0"/>
              </a:rPr>
              <a:t>"Print"</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b="1" dirty="0">
                <a:solidFill>
                  <a:srgbClr val="FF0000"/>
                </a:solidFill>
                <a:latin typeface="Courier New" pitchFamily="49" charset="0"/>
                <a:cs typeface="Courier New" pitchFamily="49" charset="0"/>
              </a:rPr>
              <a:t> // Create a panel to hold buttons</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JPanel</a:t>
            </a:r>
            <a:r>
              <a:rPr lang="en-US" dirty="0">
                <a:latin typeface="Courier New" pitchFamily="49" charset="0"/>
                <a:cs typeface="Courier New" pitchFamily="49" charset="0"/>
              </a:rPr>
              <a:t> panel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JPanel</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panel.add</a:t>
            </a:r>
            <a:r>
              <a:rPr lang="en-US" dirty="0">
                <a:latin typeface="Courier New" pitchFamily="49" charset="0"/>
                <a:cs typeface="Courier New" pitchFamily="49" charset="0"/>
              </a:rPr>
              <a:t>(</a:t>
            </a:r>
            <a:r>
              <a:rPr lang="en-US" dirty="0" err="1">
                <a:latin typeface="Courier New" pitchFamily="49" charset="0"/>
                <a:cs typeface="Courier New" pitchFamily="49" charset="0"/>
              </a:rPr>
              <a:t>jbtNew</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panel.add</a:t>
            </a:r>
            <a:r>
              <a:rPr lang="en-US" dirty="0">
                <a:latin typeface="Courier New" pitchFamily="49" charset="0"/>
                <a:cs typeface="Courier New" pitchFamily="49" charset="0"/>
              </a:rPr>
              <a:t>(</a:t>
            </a:r>
            <a:r>
              <a:rPr lang="en-US" dirty="0" err="1">
                <a:latin typeface="Courier New" pitchFamily="49" charset="0"/>
                <a:cs typeface="Courier New" pitchFamily="49" charset="0"/>
              </a:rPr>
              <a:t>jbtOpen</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panel.add</a:t>
            </a:r>
            <a:r>
              <a:rPr lang="en-US" dirty="0">
                <a:latin typeface="Courier New" pitchFamily="49" charset="0"/>
                <a:cs typeface="Courier New" pitchFamily="49" charset="0"/>
              </a:rPr>
              <a:t>(</a:t>
            </a:r>
            <a:r>
              <a:rPr lang="en-US" dirty="0" err="1">
                <a:latin typeface="Courier New" pitchFamily="49" charset="0"/>
                <a:cs typeface="Courier New" pitchFamily="49" charset="0"/>
              </a:rPr>
              <a:t>jbtSave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panel.add</a:t>
            </a:r>
            <a:r>
              <a:rPr lang="en-US" dirty="0">
                <a:latin typeface="Courier New" pitchFamily="49" charset="0"/>
                <a:cs typeface="Courier New" pitchFamily="49" charset="0"/>
              </a:rPr>
              <a:t>(</a:t>
            </a:r>
            <a:r>
              <a:rPr lang="en-US" dirty="0" err="1">
                <a:latin typeface="Courier New" pitchFamily="49" charset="0"/>
                <a:cs typeface="Courier New" pitchFamily="49" charset="0"/>
              </a:rPr>
              <a:t>jbtPrint</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add(panel);</a:t>
            </a:r>
          </a:p>
          <a:p>
            <a:pPr>
              <a:buNone/>
            </a:pPr>
            <a:r>
              <a:rPr lang="en-US" b="1"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Create and register anonymous inner-class listener</a:t>
            </a:r>
            <a:r>
              <a:rPr lang="en-US" b="1" dirty="0">
                <a:latin typeface="Courier New" pitchFamily="49" charset="0"/>
                <a:cs typeface="Courier New" pitchFamily="49" charset="0"/>
              </a:rPr>
              <a:t/>
            </a:r>
            <a:br>
              <a:rPr lang="en-US" b="1"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jbtNew.addActionListener</a:t>
            </a:r>
            <a:r>
              <a:rPr lang="en-US" dirty="0">
                <a:latin typeface="Courier New" pitchFamily="49" charset="0"/>
                <a:cs typeface="Courier New" pitchFamily="49" charset="0"/>
              </a:rPr>
              <a:t>(</a:t>
            </a:r>
            <a:r>
              <a:rPr lang="en-US" b="1" dirty="0">
                <a:latin typeface="Courier New" pitchFamily="49" charset="0"/>
                <a:cs typeface="Courier New" pitchFamily="49" charset="0"/>
              </a:rPr>
              <a:t>ne</a:t>
            </a:r>
            <a:r>
              <a:rPr lang="en-US" dirty="0">
                <a:latin typeface="Courier New" pitchFamily="49" charset="0"/>
                <a:cs typeface="Courier New" pitchFamily="49" charset="0"/>
              </a:rPr>
              <a:t>w </a:t>
            </a:r>
            <a:r>
              <a:rPr lang="en-US" dirty="0" err="1">
                <a:latin typeface="Courier New" pitchFamily="49" charset="0"/>
                <a:cs typeface="Courier New" pitchFamily="49" charset="0"/>
              </a:rPr>
              <a:t>ActionListener</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b="1" dirty="0">
                <a:solidFill>
                  <a:srgbClr val="FF0000"/>
                </a:solidFill>
                <a:latin typeface="Courier New" pitchFamily="49" charset="0"/>
                <a:cs typeface="Courier New" pitchFamily="49" charset="0"/>
              </a:rPr>
              <a:t> @Override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actionPerformed</a:t>
            </a:r>
            <a:r>
              <a:rPr lang="en-US" dirty="0">
                <a:latin typeface="Courier New" pitchFamily="49" charset="0"/>
                <a:cs typeface="Courier New" pitchFamily="49" charset="0"/>
              </a:rPr>
              <a:t>(</a:t>
            </a:r>
            <a:r>
              <a:rPr lang="en-US" dirty="0" err="1">
                <a:latin typeface="Courier New" pitchFamily="49" charset="0"/>
                <a:cs typeface="Courier New" pitchFamily="49" charset="0"/>
              </a:rPr>
              <a:t>ActionEvent</a:t>
            </a:r>
            <a:r>
              <a:rPr lang="en-US" dirty="0">
                <a:latin typeface="Courier New" pitchFamily="49" charset="0"/>
                <a:cs typeface="Courier New" pitchFamily="49" charset="0"/>
              </a:rPr>
              <a:t> e){</a:t>
            </a:r>
          </a:p>
          <a:p>
            <a:pPr>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System.out.println</a:t>
            </a:r>
            <a:r>
              <a:rPr lang="en-US" b="1" dirty="0">
                <a:latin typeface="Courier New" pitchFamily="49" charset="0"/>
                <a:cs typeface="Courier New" pitchFamily="49" charset="0"/>
              </a:rPr>
              <a:t>("Process New");</a:t>
            </a:r>
          </a:p>
          <a:p>
            <a:pPr>
              <a:buNone/>
            </a:pP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 </a:t>
            </a:r>
          </a:p>
        </p:txBody>
      </p:sp>
      <p:sp>
        <p:nvSpPr>
          <p:cNvPr id="4" name="Slide Number Placeholder 3"/>
          <p:cNvSpPr>
            <a:spLocks noGrp="1"/>
          </p:cNvSpPr>
          <p:nvPr>
            <p:ph type="sldNum" sz="quarter" idx="12"/>
          </p:nvPr>
        </p:nvSpPr>
        <p:spPr/>
        <p:txBody>
          <a:bodyPr/>
          <a:lstStyle/>
          <a:p>
            <a:fld id="{C286E02E-5F4D-4A82-8E22-D62FEDEFBF8F}"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dirty="0">
                <a:latin typeface="Times New Roman" pitchFamily="18" charset="0"/>
                <a:cs typeface="Times New Roman" pitchFamily="18" charset="0"/>
              </a:rPr>
              <a:t>Example: Anonymous Inner Classes </a:t>
            </a:r>
            <a:endParaRPr lang="en-US" dirty="0"/>
          </a:p>
        </p:txBody>
      </p:sp>
      <p:sp>
        <p:nvSpPr>
          <p:cNvPr id="3" name="Content Placeholder 2"/>
          <p:cNvSpPr>
            <a:spLocks noGrp="1"/>
          </p:cNvSpPr>
          <p:nvPr>
            <p:ph idx="1"/>
          </p:nvPr>
        </p:nvSpPr>
        <p:spPr>
          <a:xfrm>
            <a:off x="228600" y="715962"/>
            <a:ext cx="8610600" cy="5989638"/>
          </a:xfrm>
        </p:spPr>
        <p:txBody>
          <a:bodyPr>
            <a:normAutofit fontScale="47500" lnSpcReduction="20000"/>
          </a:bodyPr>
          <a:lstStyle/>
          <a:p>
            <a:pPr>
              <a:buNone/>
            </a:pPr>
            <a:r>
              <a:rPr lang="en-US" dirty="0"/>
              <a:t>	</a:t>
            </a:r>
            <a:r>
              <a:rPr lang="en-US" dirty="0">
                <a:latin typeface="Courier New" pitchFamily="49" charset="0"/>
                <a:cs typeface="Courier New" pitchFamily="49" charset="0"/>
              </a:rPr>
              <a:t> </a:t>
            </a:r>
            <a:r>
              <a:rPr lang="en-US" dirty="0" err="1">
                <a:latin typeface="Courier New" pitchFamily="49" charset="0"/>
                <a:cs typeface="Courier New" pitchFamily="49" charset="0"/>
              </a:rPr>
              <a:t>jbtOpen.addActionListener</a:t>
            </a:r>
            <a:r>
              <a:rPr lang="en-US" dirty="0">
                <a:latin typeface="Courier New" pitchFamily="49" charset="0"/>
                <a:cs typeface="Courier New" pitchFamily="49" charset="0"/>
              </a:rPr>
              <a:t>(</a:t>
            </a:r>
            <a:r>
              <a:rPr lang="en-US" b="1" dirty="0">
                <a:latin typeface="Courier New" pitchFamily="49" charset="0"/>
                <a:cs typeface="Courier New" pitchFamily="49" charset="0"/>
              </a:rPr>
              <a:t>new </a:t>
            </a:r>
            <a:r>
              <a:rPr lang="en-US" dirty="0">
                <a:latin typeface="Courier New" pitchFamily="49" charset="0"/>
                <a:cs typeface="Courier New" pitchFamily="49" charset="0"/>
              </a:rPr>
              <a:t>ActionListener()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@Override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actionPerformed</a:t>
            </a:r>
            <a:r>
              <a:rPr lang="en-US" dirty="0">
                <a:latin typeface="Courier New" pitchFamily="49" charset="0"/>
                <a:cs typeface="Courier New" pitchFamily="49" charset="0"/>
              </a:rPr>
              <a:t>(</a:t>
            </a:r>
            <a:r>
              <a:rPr lang="en-US" dirty="0" err="1">
                <a:latin typeface="Courier New" pitchFamily="49" charset="0"/>
                <a:cs typeface="Courier New" pitchFamily="49" charset="0"/>
              </a:rPr>
              <a:t>ActionEvent</a:t>
            </a:r>
            <a:r>
              <a:rPr lang="en-US" dirty="0">
                <a:latin typeface="Courier New" pitchFamily="49" charset="0"/>
                <a:cs typeface="Courier New" pitchFamily="49" charset="0"/>
              </a:rPr>
              <a:t> e)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a:t>
            </a:r>
            <a:r>
              <a:rPr lang="en-US" b="1" dirty="0">
                <a:latin typeface="Courier New" pitchFamily="49" charset="0"/>
                <a:cs typeface="Courier New" pitchFamily="49" charset="0"/>
              </a:rPr>
              <a:t>"Process Open"</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jbtSave.addActionListener</a:t>
            </a:r>
            <a:r>
              <a:rPr lang="en-US" dirty="0">
                <a:latin typeface="Courier New" pitchFamily="49" charset="0"/>
                <a:cs typeface="Courier New" pitchFamily="49" charset="0"/>
              </a:rPr>
              <a:t>(</a:t>
            </a:r>
            <a:r>
              <a:rPr lang="en-US" b="1" dirty="0">
                <a:latin typeface="Courier New" pitchFamily="49" charset="0"/>
                <a:cs typeface="Courier New" pitchFamily="49" charset="0"/>
              </a:rPr>
              <a:t>new</a:t>
            </a:r>
            <a:r>
              <a:rPr lang="en-US" dirty="0">
                <a:latin typeface="Courier New" pitchFamily="49" charset="0"/>
                <a:cs typeface="Courier New" pitchFamily="49" charset="0"/>
              </a:rPr>
              <a:t> ActionListener()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@Override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actionPerformed</a:t>
            </a:r>
            <a:r>
              <a:rPr lang="en-US" dirty="0">
                <a:latin typeface="Courier New" pitchFamily="49" charset="0"/>
                <a:cs typeface="Courier New" pitchFamily="49" charset="0"/>
              </a:rPr>
              <a:t>(</a:t>
            </a:r>
            <a:r>
              <a:rPr lang="en-US" dirty="0" err="1">
                <a:latin typeface="Courier New" pitchFamily="49" charset="0"/>
                <a:cs typeface="Courier New" pitchFamily="49" charset="0"/>
              </a:rPr>
              <a:t>ActionEvent</a:t>
            </a:r>
            <a:r>
              <a:rPr lang="en-US" dirty="0">
                <a:latin typeface="Courier New" pitchFamily="49" charset="0"/>
                <a:cs typeface="Courier New" pitchFamily="49" charset="0"/>
              </a:rPr>
              <a:t> e)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a:t>
            </a:r>
            <a:r>
              <a:rPr lang="en-US" b="1" dirty="0">
                <a:latin typeface="Courier New" pitchFamily="49" charset="0"/>
                <a:cs typeface="Courier New" pitchFamily="49" charset="0"/>
              </a:rPr>
              <a:t>"Process Save"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jbtPrint.addActionListener</a:t>
            </a:r>
            <a:r>
              <a:rPr lang="en-US" dirty="0">
                <a:latin typeface="Courier New" pitchFamily="49" charset="0"/>
                <a:cs typeface="Courier New" pitchFamily="49" charset="0"/>
              </a:rPr>
              <a:t>(</a:t>
            </a:r>
            <a:r>
              <a:rPr lang="en-US" b="1" dirty="0">
                <a:latin typeface="Courier New" pitchFamily="49" charset="0"/>
                <a:cs typeface="Courier New" pitchFamily="49" charset="0"/>
              </a:rPr>
              <a:t>new</a:t>
            </a:r>
            <a:r>
              <a:rPr lang="en-US" dirty="0">
                <a:latin typeface="Courier New" pitchFamily="49" charset="0"/>
                <a:cs typeface="Courier New" pitchFamily="49" charset="0"/>
              </a:rPr>
              <a:t> ActionListener() {</a:t>
            </a:r>
            <a:br>
              <a:rPr lang="en-US" dirty="0">
                <a:latin typeface="Courier New" pitchFamily="49" charset="0"/>
                <a:cs typeface="Courier New" pitchFamily="49" charset="0"/>
              </a:rPr>
            </a:br>
            <a:r>
              <a:rPr lang="en-US" b="1" dirty="0">
                <a:solidFill>
                  <a:srgbClr val="FF0000"/>
                </a:solidFill>
                <a:latin typeface="Courier New" pitchFamily="49" charset="0"/>
                <a:cs typeface="Courier New" pitchFamily="49" charset="0"/>
              </a:rPr>
              <a:t> @Override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actionPerformed</a:t>
            </a:r>
            <a:r>
              <a:rPr lang="en-US" dirty="0">
                <a:latin typeface="Courier New" pitchFamily="49" charset="0"/>
                <a:cs typeface="Courier New" pitchFamily="49" charset="0"/>
              </a:rPr>
              <a:t>(</a:t>
            </a:r>
            <a:r>
              <a:rPr lang="en-US" dirty="0" err="1">
                <a:latin typeface="Courier New" pitchFamily="49" charset="0"/>
                <a:cs typeface="Courier New" pitchFamily="49" charset="0"/>
              </a:rPr>
              <a:t>ActionEvent</a:t>
            </a:r>
            <a:r>
              <a:rPr lang="en-US" dirty="0">
                <a:latin typeface="Courier New" pitchFamily="49" charset="0"/>
                <a:cs typeface="Courier New" pitchFamily="49" charset="0"/>
              </a:rPr>
              <a:t> e)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a:t>
            </a:r>
            <a:r>
              <a:rPr lang="en-US" b="1" dirty="0">
                <a:latin typeface="Courier New" pitchFamily="49" charset="0"/>
                <a:cs typeface="Courier New" pitchFamily="49" charset="0"/>
              </a:rPr>
              <a:t>"Process Print"</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p>
          <a:p>
            <a:pPr>
              <a:buNone/>
            </a:pPr>
            <a:r>
              <a:rPr lang="en-US" b="1" dirty="0">
                <a:latin typeface="Courier New" pitchFamily="49" charset="0"/>
                <a:cs typeface="Courier New" pitchFamily="49" charset="0"/>
              </a:rPr>
              <a:t>  public static void </a:t>
            </a:r>
            <a:r>
              <a:rPr lang="en-US" dirty="0">
                <a:latin typeface="Courier New" pitchFamily="49" charset="0"/>
                <a:cs typeface="Courier New" pitchFamily="49" charset="0"/>
              </a:rPr>
              <a:t>main(String[] </a:t>
            </a:r>
            <a:r>
              <a:rPr lang="en-US" dirty="0" err="1">
                <a:latin typeface="Courier New" pitchFamily="49" charset="0"/>
                <a:cs typeface="Courier New" pitchFamily="49" charset="0"/>
              </a:rPr>
              <a:t>args</a:t>
            </a: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JFrame</a:t>
            </a:r>
            <a:r>
              <a:rPr lang="en-US" dirty="0">
                <a:latin typeface="Courier New" pitchFamily="49" charset="0"/>
                <a:cs typeface="Courier New" pitchFamily="49" charset="0"/>
              </a:rPr>
              <a:t> frame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AnonymousClass</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frame.setTitle</a:t>
            </a:r>
            <a:r>
              <a:rPr lang="en-US" dirty="0">
                <a:latin typeface="Courier New" pitchFamily="49" charset="0"/>
                <a:cs typeface="Courier New" pitchFamily="49" charset="0"/>
              </a:rPr>
              <a:t>(</a:t>
            </a:r>
            <a:r>
              <a:rPr lang="en-US" b="1" dirty="0">
                <a:latin typeface="Courier New" pitchFamily="49" charset="0"/>
                <a:cs typeface="Courier New" pitchFamily="49" charset="0"/>
              </a:rPr>
              <a:t>"Anonymous Listener Demo"</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frame.setLocationRelativeTo</a:t>
            </a:r>
            <a:r>
              <a:rPr lang="en-US" dirty="0">
                <a:latin typeface="Courier New" pitchFamily="49" charset="0"/>
                <a:cs typeface="Courier New" pitchFamily="49" charset="0"/>
              </a:rPr>
              <a:t>(</a:t>
            </a:r>
            <a:r>
              <a:rPr lang="en-US" b="1" dirty="0">
                <a:latin typeface="Courier New" pitchFamily="49" charset="0"/>
                <a:cs typeface="Courier New" pitchFamily="49" charset="0"/>
              </a:rPr>
              <a:t>null </a:t>
            </a:r>
            <a:r>
              <a:rPr lang="en-US" dirty="0">
                <a:latin typeface="Courier New" pitchFamily="49" charset="0"/>
                <a:cs typeface="Courier New" pitchFamily="49" charset="0"/>
              </a:rPr>
              <a:t>); </a:t>
            </a:r>
            <a:r>
              <a:rPr lang="en-US" sz="2800" b="1" dirty="0">
                <a:solidFill>
                  <a:srgbClr val="FF0000"/>
                </a:solidFill>
                <a:latin typeface="Courier New" pitchFamily="49" charset="0"/>
                <a:cs typeface="Courier New" pitchFamily="49" charset="0"/>
              </a:rPr>
              <a:t>// Center the frame</a:t>
            </a:r>
            <a:r>
              <a:rPr lang="en-US" b="1" dirty="0">
                <a:solidFill>
                  <a:srgbClr val="FF0000"/>
                </a:solidFill>
                <a:latin typeface="Courier New" pitchFamily="49" charset="0"/>
                <a:cs typeface="Courier New" pitchFamily="49" charset="0"/>
              </a:rPr>
              <a:t/>
            </a:r>
            <a:br>
              <a:rPr lang="en-US" b="1" dirty="0">
                <a:solidFill>
                  <a:srgbClr val="FF0000"/>
                </a:solidFill>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frame.setDefaultCloseOperation</a:t>
            </a:r>
            <a:r>
              <a:rPr lang="en-US" dirty="0">
                <a:latin typeface="Courier New" pitchFamily="49" charset="0"/>
                <a:cs typeface="Courier New" pitchFamily="49" charset="0"/>
              </a:rPr>
              <a:t>(</a:t>
            </a:r>
            <a:r>
              <a:rPr lang="en-US" dirty="0" err="1">
                <a:latin typeface="Courier New" pitchFamily="49" charset="0"/>
                <a:cs typeface="Courier New" pitchFamily="49" charset="0"/>
              </a:rPr>
              <a:t>JFrame.EXIT_ON_CLOSE</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    </a:t>
            </a:r>
            <a:r>
              <a:rPr lang="en-US" b="1" dirty="0" err="1">
                <a:latin typeface="Courier New" pitchFamily="49" charset="0"/>
                <a:cs typeface="Courier New" pitchFamily="49" charset="0"/>
              </a:rPr>
              <a:t>frame.pack</a:t>
            </a:r>
            <a:r>
              <a:rPr lang="en-US" b="1" dirty="0">
                <a:latin typeface="Courier New" pitchFamily="49" charset="0"/>
                <a:cs typeface="Courier New" pitchFamily="49" charset="0"/>
              </a:rPr>
              <a:t>(); </a:t>
            </a:r>
            <a:r>
              <a:rPr lang="en-US" sz="2700" b="1" dirty="0">
                <a:solidFill>
                  <a:srgbClr val="FF0000"/>
                </a:solidFill>
                <a:latin typeface="Courier New" pitchFamily="49" charset="0"/>
                <a:cs typeface="Courier New" pitchFamily="49" charset="0"/>
              </a:rPr>
              <a:t>//automatically sizes the frame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frame.setVisible</a:t>
            </a:r>
            <a:r>
              <a:rPr lang="en-US" dirty="0">
                <a:latin typeface="Courier New" pitchFamily="49" charset="0"/>
                <a:cs typeface="Courier New" pitchFamily="49" charset="0"/>
              </a:rPr>
              <a:t>(</a:t>
            </a:r>
            <a:r>
              <a:rPr lang="en-US" b="1" dirty="0">
                <a:latin typeface="Courier New" pitchFamily="49" charset="0"/>
                <a:cs typeface="Courier New" pitchFamily="49" charset="0"/>
              </a:rPr>
              <a:t>true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a:t>
            </a:r>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dirty="0">
                <a:latin typeface="Times New Roman" pitchFamily="18" charset="0"/>
                <a:cs typeface="Times New Roman" pitchFamily="18" charset="0"/>
              </a:rPr>
              <a:t>Example: Anonymous Inner Classes </a:t>
            </a:r>
            <a:endParaRPr lang="en-US" dirty="0"/>
          </a:p>
        </p:txBody>
      </p:sp>
      <p:sp>
        <p:nvSpPr>
          <p:cNvPr id="3" name="Content Placeholder 2"/>
          <p:cNvSpPr>
            <a:spLocks noGrp="1"/>
          </p:cNvSpPr>
          <p:nvPr>
            <p:ph idx="1"/>
          </p:nvPr>
        </p:nvSpPr>
        <p:spPr>
          <a:xfrm>
            <a:off x="152400" y="990600"/>
            <a:ext cx="8839200" cy="5715000"/>
          </a:xfrm>
        </p:spPr>
        <p:txBody>
          <a:bodyPr>
            <a:normAutofit fontScale="55000" lnSpcReduction="20000"/>
          </a:bodyPr>
          <a:lstStyle/>
          <a:p>
            <a:pPr algn="just">
              <a:lnSpc>
                <a:spcPct val="170000"/>
              </a:lnSpc>
            </a:pPr>
            <a:r>
              <a:rPr lang="en-US" dirty="0">
                <a:latin typeface="Times New Roman" pitchFamily="18" charset="0"/>
                <a:cs typeface="Times New Roman" pitchFamily="18" charset="0"/>
              </a:rPr>
              <a:t>The program creates </a:t>
            </a:r>
            <a:r>
              <a:rPr lang="en-US" dirty="0">
                <a:solidFill>
                  <a:srgbClr val="FF0000"/>
                </a:solidFill>
                <a:latin typeface="Times New Roman" pitchFamily="18" charset="0"/>
                <a:cs typeface="Times New Roman" pitchFamily="18" charset="0"/>
              </a:rPr>
              <a:t>four listeners </a:t>
            </a:r>
            <a:r>
              <a:rPr lang="en-US" dirty="0">
                <a:latin typeface="Times New Roman" pitchFamily="18" charset="0"/>
                <a:cs typeface="Times New Roman" pitchFamily="18" charset="0"/>
              </a:rPr>
              <a:t>using anonymous inner classes.</a:t>
            </a:r>
          </a:p>
          <a:p>
            <a:pPr algn="just">
              <a:lnSpc>
                <a:spcPct val="170000"/>
              </a:lnSpc>
            </a:pPr>
            <a:r>
              <a:rPr lang="en-US" dirty="0">
                <a:latin typeface="Times New Roman" pitchFamily="18" charset="0"/>
                <a:cs typeface="Times New Roman" pitchFamily="18" charset="0"/>
              </a:rPr>
              <a:t> Without using anonymous inner classes, you would have to create </a:t>
            </a:r>
            <a:r>
              <a:rPr lang="en-US" dirty="0">
                <a:solidFill>
                  <a:srgbClr val="FF0000"/>
                </a:solidFill>
                <a:latin typeface="Times New Roman" pitchFamily="18" charset="0"/>
                <a:cs typeface="Times New Roman" pitchFamily="18" charset="0"/>
              </a:rPr>
              <a:t>four separate classes</a:t>
            </a:r>
            <a:r>
              <a:rPr lang="en-US" dirty="0">
                <a:latin typeface="Times New Roman" pitchFamily="18" charset="0"/>
                <a:cs typeface="Times New Roman" pitchFamily="18" charset="0"/>
              </a:rPr>
              <a:t>. </a:t>
            </a:r>
          </a:p>
          <a:p>
            <a:pPr algn="just">
              <a:lnSpc>
                <a:spcPct val="170000"/>
              </a:lnSpc>
            </a:pPr>
            <a:r>
              <a:rPr lang="en-US" dirty="0">
                <a:latin typeface="Times New Roman" pitchFamily="18" charset="0"/>
                <a:cs typeface="Times New Roman" pitchFamily="18" charset="0"/>
              </a:rPr>
              <a:t>An anonymous listener works the </a:t>
            </a:r>
            <a:r>
              <a:rPr lang="en-US" dirty="0">
                <a:solidFill>
                  <a:srgbClr val="FF0000"/>
                </a:solidFill>
                <a:latin typeface="Times New Roman" pitchFamily="18" charset="0"/>
                <a:cs typeface="Times New Roman" pitchFamily="18" charset="0"/>
              </a:rPr>
              <a:t>same way</a:t>
            </a:r>
            <a:r>
              <a:rPr lang="en-US" dirty="0">
                <a:latin typeface="Times New Roman" pitchFamily="18" charset="0"/>
                <a:cs typeface="Times New Roman" pitchFamily="18" charset="0"/>
              </a:rPr>
              <a:t> as an inner class listener. </a:t>
            </a:r>
          </a:p>
          <a:p>
            <a:pPr algn="just">
              <a:lnSpc>
                <a:spcPct val="170000"/>
              </a:lnSpc>
            </a:pPr>
            <a:r>
              <a:rPr lang="en-US" dirty="0">
                <a:latin typeface="Times New Roman" pitchFamily="18" charset="0"/>
                <a:cs typeface="Times New Roman" pitchFamily="18" charset="0"/>
              </a:rPr>
              <a:t>The program is </a:t>
            </a:r>
            <a:r>
              <a:rPr lang="en-US" dirty="0">
                <a:solidFill>
                  <a:srgbClr val="FF0000"/>
                </a:solidFill>
                <a:latin typeface="Times New Roman" pitchFamily="18" charset="0"/>
                <a:cs typeface="Times New Roman" pitchFamily="18" charset="0"/>
              </a:rPr>
              <a:t>condensed </a:t>
            </a:r>
            <a:r>
              <a:rPr lang="en-US" dirty="0">
                <a:latin typeface="Times New Roman" pitchFamily="18" charset="0"/>
                <a:cs typeface="Times New Roman" pitchFamily="18" charset="0"/>
              </a:rPr>
              <a:t>using an anonymous inner class.</a:t>
            </a:r>
          </a:p>
          <a:p>
            <a:pPr algn="just">
              <a:lnSpc>
                <a:spcPct val="170000"/>
              </a:lnSpc>
            </a:pPr>
            <a:r>
              <a:rPr lang="en-US" dirty="0">
                <a:latin typeface="Times New Roman" pitchFamily="18" charset="0"/>
                <a:cs typeface="Times New Roman" pitchFamily="18" charset="0"/>
              </a:rPr>
              <a:t>Anonymous inner classes are compiled into </a:t>
            </a:r>
            <a:r>
              <a:rPr lang="en-US" b="1" dirty="0" err="1">
                <a:latin typeface="Times New Roman" pitchFamily="18" charset="0"/>
                <a:cs typeface="Times New Roman" pitchFamily="18" charset="0"/>
              </a:rPr>
              <a:t>OuterClassName</a:t>
            </a:r>
            <a:r>
              <a:rPr lang="en-US" b="1" dirty="0">
                <a:latin typeface="Times New Roman" pitchFamily="18" charset="0"/>
                <a:cs typeface="Times New Roman" pitchFamily="18" charset="0"/>
              </a:rPr>
              <a:t>$#.class</a:t>
            </a:r>
            <a:r>
              <a:rPr lang="en-US" dirty="0">
                <a:latin typeface="Times New Roman" pitchFamily="18" charset="0"/>
                <a:cs typeface="Times New Roman" pitchFamily="18" charset="0"/>
              </a:rPr>
              <a:t>, where </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starts at </a:t>
            </a:r>
            <a:r>
              <a:rPr lang="en-US" b="1" dirty="0">
                <a:latin typeface="Times New Roman" pitchFamily="18" charset="0"/>
                <a:cs typeface="Times New Roman" pitchFamily="18" charset="0"/>
              </a:rPr>
              <a:t>1 </a:t>
            </a:r>
            <a:r>
              <a:rPr lang="en-US" dirty="0">
                <a:latin typeface="Times New Roman" pitchFamily="18" charset="0"/>
                <a:cs typeface="Times New Roman" pitchFamily="18" charset="0"/>
              </a:rPr>
              <a:t>and is incremented for each anonymous class the compiler encounters. </a:t>
            </a:r>
          </a:p>
          <a:p>
            <a:pPr>
              <a:lnSpc>
                <a:spcPct val="170000"/>
              </a:lnSpc>
            </a:pPr>
            <a:r>
              <a:rPr lang="en-US" dirty="0">
                <a:latin typeface="Times New Roman" pitchFamily="18" charset="0"/>
                <a:cs typeface="Times New Roman" pitchFamily="18" charset="0"/>
              </a:rPr>
              <a:t>In this example, the anonymous inner classes are compiled </a:t>
            </a:r>
            <a:r>
              <a:rPr lang="en-US" dirty="0" smtClean="0">
                <a:latin typeface="Times New Roman" pitchFamily="18" charset="0"/>
                <a:cs typeface="Times New Roman" pitchFamily="18" charset="0"/>
              </a:rPr>
              <a:t>into </a:t>
            </a:r>
            <a:r>
              <a:rPr lang="en-US" sz="3300" b="1" dirty="0" smtClean="0">
                <a:latin typeface="Times New Roman" pitchFamily="18" charset="0"/>
                <a:cs typeface="Times New Roman" pitchFamily="18" charset="0"/>
              </a:rPr>
              <a:t>AnonymousClass</a:t>
            </a:r>
            <a:r>
              <a:rPr lang="en-US" b="1" dirty="0" smtClean="0">
                <a:latin typeface="Times New Roman" pitchFamily="18" charset="0"/>
                <a:cs typeface="Times New Roman" pitchFamily="18" charset="0"/>
              </a:rPr>
              <a:t>$1.class</a:t>
            </a: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AnonymousClass$2.class</a:t>
            </a: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AnonymousClass$3.class</a:t>
            </a: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AnonymousClass$4.class</a:t>
            </a:r>
            <a:r>
              <a:rPr lang="en-US" dirty="0">
                <a:latin typeface="Times New Roman" pitchFamily="18" charset="0"/>
                <a:cs typeface="Times New Roman" pitchFamily="18" charset="0"/>
              </a:rPr>
              <a:t>. </a:t>
            </a:r>
          </a:p>
          <a:p>
            <a:pPr algn="just">
              <a:lnSpc>
                <a:spcPct val="170000"/>
              </a:lnSpc>
            </a:pPr>
            <a:r>
              <a:rPr lang="en-US" dirty="0">
                <a:latin typeface="Times New Roman" pitchFamily="18" charset="0"/>
                <a:cs typeface="Times New Roman" pitchFamily="18" charset="0"/>
              </a:rPr>
              <a:t>Instead of using the </a:t>
            </a:r>
            <a:r>
              <a:rPr lang="en-US" b="1" dirty="0" err="1">
                <a:latin typeface="Times New Roman" pitchFamily="18" charset="0"/>
                <a:cs typeface="Times New Roman" pitchFamily="18" charset="0"/>
              </a:rPr>
              <a:t>setSize</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method to set the size for the frame, the program uses the </a:t>
            </a:r>
            <a:r>
              <a:rPr lang="en-US" b="1" dirty="0">
                <a:latin typeface="Times New Roman" pitchFamily="18" charset="0"/>
                <a:cs typeface="Times New Roman" pitchFamily="18" charset="0"/>
              </a:rPr>
              <a:t>pack() </a:t>
            </a:r>
            <a:r>
              <a:rPr lang="en-US" dirty="0">
                <a:latin typeface="Times New Roman" pitchFamily="18" charset="0"/>
                <a:cs typeface="Times New Roman" pitchFamily="18" charset="0"/>
              </a:rPr>
              <a:t>method, which </a:t>
            </a:r>
            <a:r>
              <a:rPr lang="en-US" dirty="0">
                <a:solidFill>
                  <a:srgbClr val="FF0000"/>
                </a:solidFill>
                <a:latin typeface="Times New Roman" pitchFamily="18" charset="0"/>
                <a:cs typeface="Times New Roman" pitchFamily="18" charset="0"/>
              </a:rPr>
              <a:t>automatically sizes </a:t>
            </a:r>
            <a:r>
              <a:rPr lang="en-US" dirty="0">
                <a:latin typeface="Times New Roman" pitchFamily="18" charset="0"/>
                <a:cs typeface="Times New Roman" pitchFamily="18" charset="0"/>
              </a:rPr>
              <a:t>the frame according to the size of the components placed in it.</a:t>
            </a:r>
          </a:p>
        </p:txBody>
      </p:sp>
      <p:sp>
        <p:nvSpPr>
          <p:cNvPr id="4" name="Slide Number Placeholder 3"/>
          <p:cNvSpPr>
            <a:spLocks noGrp="1"/>
          </p:cNvSpPr>
          <p:nvPr>
            <p:ph type="sldNum" sz="quarter" idx="12"/>
          </p:nvPr>
        </p:nvSpPr>
        <p:spPr/>
        <p:txBody>
          <a:bodyPr/>
          <a:lstStyle/>
          <a:p>
            <a:fld id="{C286E02E-5F4D-4A82-8E22-D62FEDEFBF8F}"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normAutofit fontScale="90000"/>
          </a:bodyPr>
          <a:lstStyle/>
          <a:p>
            <a:r>
              <a:rPr lang="en-US" dirty="0">
                <a:latin typeface="Times New Roman" pitchFamily="18" charset="0"/>
                <a:cs typeface="Times New Roman" pitchFamily="18" charset="0"/>
              </a:rPr>
              <a:t>Introduction</a:t>
            </a:r>
            <a:endParaRPr lang="en-US" dirty="0"/>
          </a:p>
        </p:txBody>
      </p:sp>
      <p:sp>
        <p:nvSpPr>
          <p:cNvPr id="3" name="Content Placeholder 2"/>
          <p:cNvSpPr>
            <a:spLocks noGrp="1"/>
          </p:cNvSpPr>
          <p:nvPr>
            <p:ph idx="1"/>
          </p:nvPr>
        </p:nvSpPr>
        <p:spPr>
          <a:xfrm>
            <a:off x="152400" y="914400"/>
            <a:ext cx="8763000" cy="5638800"/>
          </a:xfrm>
        </p:spPr>
        <p:txBody>
          <a:bodyPr>
            <a:normAutofit/>
          </a:bodyPr>
          <a:lstStyle/>
          <a:p>
            <a:pPr algn="just"/>
            <a:r>
              <a:rPr lang="en-US" sz="2800" dirty="0">
                <a:latin typeface="Times New Roman" pitchFamily="18" charset="0"/>
                <a:cs typeface="Times New Roman" pitchFamily="18" charset="0"/>
              </a:rPr>
              <a:t>The object must be an </a:t>
            </a:r>
            <a:r>
              <a:rPr lang="en-US" sz="2800" dirty="0">
                <a:solidFill>
                  <a:srgbClr val="FF0000"/>
                </a:solidFill>
                <a:latin typeface="Times New Roman" pitchFamily="18" charset="0"/>
                <a:cs typeface="Times New Roman" pitchFamily="18" charset="0"/>
              </a:rPr>
              <a:t>instance</a:t>
            </a:r>
            <a:r>
              <a:rPr lang="en-US" sz="2800" dirty="0">
                <a:latin typeface="Times New Roman" pitchFamily="18" charset="0"/>
                <a:cs typeface="Times New Roman" pitchFamily="18" charset="0"/>
              </a:rPr>
              <a:t> of the </a:t>
            </a:r>
            <a:r>
              <a:rPr lang="en-US" sz="2800" b="1" dirty="0" err="1">
                <a:latin typeface="Times New Roman" pitchFamily="18" charset="0"/>
                <a:cs typeface="Times New Roman" pitchFamily="18" charset="0"/>
              </a:rPr>
              <a:t>ActionListener</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interface. </a:t>
            </a:r>
          </a:p>
          <a:p>
            <a:pPr algn="just"/>
            <a:r>
              <a:rPr lang="en-US" sz="2800" dirty="0">
                <a:latin typeface="Times New Roman" pitchFamily="18" charset="0"/>
                <a:cs typeface="Times New Roman" pitchFamily="18" charset="0"/>
              </a:rPr>
              <a:t>The </a:t>
            </a:r>
            <a:r>
              <a:rPr lang="en-US" sz="2800" b="1" dirty="0">
                <a:latin typeface="Times New Roman" pitchFamily="18" charset="0"/>
                <a:cs typeface="Times New Roman" pitchFamily="18" charset="0"/>
              </a:rPr>
              <a:t>ActionListener </a:t>
            </a:r>
            <a:r>
              <a:rPr lang="en-US" sz="2800" dirty="0">
                <a:latin typeface="Times New Roman" pitchFamily="18" charset="0"/>
                <a:cs typeface="Times New Roman" pitchFamily="18" charset="0"/>
              </a:rPr>
              <a:t>object </a:t>
            </a:r>
            <a:r>
              <a:rPr lang="en-US" sz="2800" b="1" dirty="0">
                <a:latin typeface="Times New Roman" pitchFamily="18" charset="0"/>
                <a:cs typeface="Times New Roman" pitchFamily="18" charset="0"/>
              </a:rPr>
              <a:t>listener </a:t>
            </a:r>
            <a:r>
              <a:rPr lang="en-US" sz="2800" dirty="0">
                <a:latin typeface="Times New Roman" pitchFamily="18" charset="0"/>
                <a:cs typeface="Times New Roman" pitchFamily="18" charset="0"/>
              </a:rPr>
              <a:t>must be </a:t>
            </a:r>
            <a:r>
              <a:rPr lang="en-US" sz="2800" dirty="0">
                <a:solidFill>
                  <a:srgbClr val="FF0000"/>
                </a:solidFill>
                <a:latin typeface="Times New Roman" pitchFamily="18" charset="0"/>
                <a:cs typeface="Times New Roman" pitchFamily="18" charset="0"/>
              </a:rPr>
              <a:t>registered</a:t>
            </a:r>
            <a:r>
              <a:rPr lang="en-US" sz="2800" dirty="0">
                <a:latin typeface="Times New Roman" pitchFamily="18" charset="0"/>
                <a:cs typeface="Times New Roman" pitchFamily="18" charset="0"/>
              </a:rPr>
              <a:t> with the </a:t>
            </a:r>
            <a:r>
              <a:rPr lang="en-US" sz="2800" dirty="0">
                <a:solidFill>
                  <a:srgbClr val="FF0000"/>
                </a:solidFill>
                <a:latin typeface="Times New Roman" pitchFamily="18" charset="0"/>
                <a:cs typeface="Times New Roman" pitchFamily="18" charset="0"/>
              </a:rPr>
              <a:t>event source object </a:t>
            </a:r>
            <a:r>
              <a:rPr lang="en-US" sz="2800" dirty="0">
                <a:latin typeface="Times New Roman" pitchFamily="18" charset="0"/>
                <a:cs typeface="Times New Roman" pitchFamily="18" charset="0"/>
              </a:rPr>
              <a:t>using the method </a:t>
            </a:r>
            <a:r>
              <a:rPr lang="en-US" sz="2800" b="1" dirty="0" err="1">
                <a:latin typeface="Times New Roman" pitchFamily="18" charset="0"/>
                <a:cs typeface="Times New Roman" pitchFamily="18" charset="0"/>
              </a:rPr>
              <a:t>source.addActionListener</a:t>
            </a:r>
            <a:r>
              <a:rPr lang="en-US" sz="2800" b="1" dirty="0">
                <a:latin typeface="Times New Roman" pitchFamily="18" charset="0"/>
                <a:cs typeface="Times New Roman" pitchFamily="18" charset="0"/>
              </a:rPr>
              <a:t>(listener)</a:t>
            </a:r>
            <a:r>
              <a:rPr lang="en-US" sz="2800" dirty="0">
                <a:latin typeface="Times New Roman" pitchFamily="18" charset="0"/>
                <a:cs typeface="Times New Roman" pitchFamily="18" charset="0"/>
              </a:rPr>
              <a:t>.</a:t>
            </a:r>
          </a:p>
          <a:p>
            <a:pPr algn="just"/>
            <a:r>
              <a:rPr lang="en-US" sz="2800" dirty="0">
                <a:latin typeface="Times New Roman" pitchFamily="18" charset="0"/>
                <a:cs typeface="Times New Roman" pitchFamily="18" charset="0"/>
              </a:rPr>
              <a:t>The </a:t>
            </a:r>
            <a:r>
              <a:rPr lang="en-US" sz="2800" b="1" dirty="0">
                <a:latin typeface="Times New Roman" pitchFamily="18" charset="0"/>
                <a:cs typeface="Times New Roman" pitchFamily="18" charset="0"/>
              </a:rPr>
              <a:t>ActionListener </a:t>
            </a:r>
            <a:r>
              <a:rPr lang="en-US" sz="2800" dirty="0">
                <a:latin typeface="Times New Roman" pitchFamily="18" charset="0"/>
                <a:cs typeface="Times New Roman" pitchFamily="18" charset="0"/>
              </a:rPr>
              <a:t>interface contains the </a:t>
            </a:r>
            <a:r>
              <a:rPr lang="en-US" sz="2800" b="1" dirty="0" err="1">
                <a:latin typeface="Times New Roman" pitchFamily="18" charset="0"/>
                <a:cs typeface="Times New Roman" pitchFamily="18" charset="0"/>
              </a:rPr>
              <a:t>actionPerformed</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method for processing the event. </a:t>
            </a:r>
          </a:p>
          <a:p>
            <a:pPr algn="just"/>
            <a:r>
              <a:rPr lang="en-US" sz="2800" dirty="0">
                <a:latin typeface="Times New Roman" pitchFamily="18" charset="0"/>
                <a:cs typeface="Times New Roman" pitchFamily="18" charset="0"/>
              </a:rPr>
              <a:t>Your listener class must </a:t>
            </a:r>
            <a:r>
              <a:rPr lang="en-US" sz="2800" dirty="0">
                <a:solidFill>
                  <a:srgbClr val="FF0000"/>
                </a:solidFill>
                <a:latin typeface="Times New Roman" pitchFamily="18" charset="0"/>
                <a:cs typeface="Times New Roman" pitchFamily="18" charset="0"/>
              </a:rPr>
              <a:t>override</a:t>
            </a:r>
            <a:r>
              <a:rPr lang="en-US" sz="2800" dirty="0">
                <a:latin typeface="Times New Roman" pitchFamily="18" charset="0"/>
                <a:cs typeface="Times New Roman" pitchFamily="18" charset="0"/>
              </a:rPr>
              <a:t> this method to respond to the event. </a:t>
            </a:r>
          </a:p>
          <a:p>
            <a:pPr algn="just"/>
            <a:r>
              <a:rPr lang="en-US" sz="2800" dirty="0">
                <a:latin typeface="Times New Roman" pitchFamily="18" charset="0"/>
                <a:cs typeface="Times New Roman" pitchFamily="18" charset="0"/>
              </a:rPr>
              <a:t>The following program gives the code that processes the </a:t>
            </a:r>
            <a:r>
              <a:rPr lang="en-US" sz="2800" b="1" dirty="0" err="1">
                <a:latin typeface="Times New Roman" pitchFamily="18" charset="0"/>
                <a:cs typeface="Times New Roman" pitchFamily="18" charset="0"/>
              </a:rPr>
              <a:t>ActionEvent</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on the two buttons (Ok and Cancel). </a:t>
            </a:r>
          </a:p>
        </p:txBody>
      </p:sp>
      <p:sp>
        <p:nvSpPr>
          <p:cNvPr id="4" name="Slide Number Placeholder 3"/>
          <p:cNvSpPr>
            <a:spLocks noGrp="1"/>
          </p:cNvSpPr>
          <p:nvPr>
            <p:ph type="sldNum" sz="quarter" idx="12"/>
          </p:nvPr>
        </p:nvSpPr>
        <p:spPr/>
        <p:txBody>
          <a:bodyPr/>
          <a:lstStyle/>
          <a:p>
            <a:fld id="{C286E02E-5F4D-4A82-8E22-D62FEDEFBF8F}"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Mouse Event</a:t>
            </a:r>
            <a:endParaRPr lang="en-US" dirty="0"/>
          </a:p>
        </p:txBody>
      </p:sp>
      <p:sp>
        <p:nvSpPr>
          <p:cNvPr id="3" name="Content Placeholder 2"/>
          <p:cNvSpPr>
            <a:spLocks noGrp="1"/>
          </p:cNvSpPr>
          <p:nvPr>
            <p:ph idx="1"/>
          </p:nvPr>
        </p:nvSpPr>
        <p:spPr/>
        <p:txBody>
          <a:bodyPr>
            <a:normAutofit lnSpcReduction="10000"/>
          </a:bodyPr>
          <a:lstStyle/>
          <a:p>
            <a:pPr algn="just"/>
            <a:r>
              <a:rPr lang="en-US" dirty="0">
                <a:latin typeface="Perpetua" panose="02020502060401020303" pitchFamily="18" charset="0"/>
                <a:cs typeface="Times New Roman" pitchFamily="18" charset="0"/>
              </a:rPr>
              <a:t>A mouse event is </a:t>
            </a:r>
            <a:r>
              <a:rPr lang="en-US" dirty="0">
                <a:solidFill>
                  <a:srgbClr val="FF0000"/>
                </a:solidFill>
                <a:latin typeface="Perpetua" panose="02020502060401020303" pitchFamily="18" charset="0"/>
                <a:cs typeface="Times New Roman" pitchFamily="18" charset="0"/>
              </a:rPr>
              <a:t>fired</a:t>
            </a:r>
            <a:r>
              <a:rPr lang="en-US" dirty="0">
                <a:latin typeface="Perpetua" panose="02020502060401020303" pitchFamily="18" charset="0"/>
                <a:cs typeface="Times New Roman" pitchFamily="18" charset="0"/>
              </a:rPr>
              <a:t> whenever a </a:t>
            </a:r>
            <a:r>
              <a:rPr lang="en-US" dirty="0">
                <a:solidFill>
                  <a:srgbClr val="FF0000"/>
                </a:solidFill>
                <a:latin typeface="Perpetua" panose="02020502060401020303" pitchFamily="18" charset="0"/>
                <a:cs typeface="Times New Roman" pitchFamily="18" charset="0"/>
              </a:rPr>
              <a:t>mouse button </a:t>
            </a:r>
            <a:r>
              <a:rPr lang="en-US" dirty="0">
                <a:latin typeface="Perpetua" panose="02020502060401020303" pitchFamily="18" charset="0"/>
                <a:cs typeface="Times New Roman" pitchFamily="18" charset="0"/>
              </a:rPr>
              <a:t>is </a:t>
            </a:r>
            <a:r>
              <a:rPr lang="en-US" dirty="0">
                <a:solidFill>
                  <a:srgbClr val="FF0000"/>
                </a:solidFill>
                <a:latin typeface="Perpetua" panose="02020502060401020303" pitchFamily="18" charset="0"/>
                <a:cs typeface="Times New Roman" pitchFamily="18" charset="0"/>
              </a:rPr>
              <a:t>pressed</a:t>
            </a:r>
            <a:r>
              <a:rPr lang="en-US" dirty="0">
                <a:latin typeface="Perpetua" panose="02020502060401020303" pitchFamily="18" charset="0"/>
                <a:cs typeface="Times New Roman" pitchFamily="18" charset="0"/>
              </a:rPr>
              <a:t>, </a:t>
            </a:r>
            <a:r>
              <a:rPr lang="en-US" dirty="0">
                <a:solidFill>
                  <a:srgbClr val="FF0000"/>
                </a:solidFill>
                <a:latin typeface="Perpetua" panose="02020502060401020303" pitchFamily="18" charset="0"/>
                <a:cs typeface="Times New Roman" pitchFamily="18" charset="0"/>
              </a:rPr>
              <a:t>released</a:t>
            </a:r>
            <a:r>
              <a:rPr lang="en-US" dirty="0">
                <a:latin typeface="Perpetua" panose="02020502060401020303" pitchFamily="18" charset="0"/>
                <a:cs typeface="Times New Roman" pitchFamily="18" charset="0"/>
              </a:rPr>
              <a:t>, or </a:t>
            </a:r>
            <a:r>
              <a:rPr lang="en-US" dirty="0">
                <a:solidFill>
                  <a:srgbClr val="FF0000"/>
                </a:solidFill>
                <a:latin typeface="Perpetua" panose="02020502060401020303" pitchFamily="18" charset="0"/>
                <a:cs typeface="Times New Roman" pitchFamily="18" charset="0"/>
              </a:rPr>
              <a:t>clicked</a:t>
            </a:r>
            <a:r>
              <a:rPr lang="en-US" dirty="0">
                <a:latin typeface="Perpetua" panose="02020502060401020303" pitchFamily="18" charset="0"/>
                <a:cs typeface="Times New Roman" pitchFamily="18" charset="0"/>
              </a:rPr>
              <a:t>, the mouse is </a:t>
            </a:r>
            <a:r>
              <a:rPr lang="en-US" dirty="0">
                <a:solidFill>
                  <a:srgbClr val="FF0000"/>
                </a:solidFill>
                <a:latin typeface="Perpetua" panose="02020502060401020303" pitchFamily="18" charset="0"/>
                <a:cs typeface="Times New Roman" pitchFamily="18" charset="0"/>
              </a:rPr>
              <a:t>moved</a:t>
            </a:r>
            <a:r>
              <a:rPr lang="en-US" dirty="0">
                <a:latin typeface="Perpetua" panose="02020502060401020303" pitchFamily="18" charset="0"/>
                <a:cs typeface="Times New Roman" pitchFamily="18" charset="0"/>
              </a:rPr>
              <a:t>, or the mouse is </a:t>
            </a:r>
            <a:r>
              <a:rPr lang="en-US" dirty="0">
                <a:solidFill>
                  <a:srgbClr val="FF0000"/>
                </a:solidFill>
                <a:latin typeface="Perpetua" panose="02020502060401020303" pitchFamily="18" charset="0"/>
                <a:cs typeface="Times New Roman" pitchFamily="18" charset="0"/>
              </a:rPr>
              <a:t>dragged</a:t>
            </a:r>
            <a:r>
              <a:rPr lang="en-US" dirty="0">
                <a:latin typeface="Perpetua" panose="02020502060401020303" pitchFamily="18" charset="0"/>
                <a:cs typeface="Times New Roman" pitchFamily="18" charset="0"/>
              </a:rPr>
              <a:t> onto a component.</a:t>
            </a:r>
          </a:p>
          <a:p>
            <a:pPr algn="just"/>
            <a:endParaRPr lang="en-US" i="1"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The </a:t>
            </a:r>
            <a:r>
              <a:rPr lang="en-US" b="1" dirty="0" err="1">
                <a:latin typeface="Perpetua" panose="02020502060401020303" pitchFamily="18" charset="0"/>
                <a:cs typeface="Times New Roman" pitchFamily="18" charset="0"/>
              </a:rPr>
              <a:t>MouseEvent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object captures the event, such as the number of clicks associated with it,</a:t>
            </a:r>
            <a:br>
              <a:rPr lang="en-US" dirty="0">
                <a:latin typeface="Perpetua" panose="02020502060401020303" pitchFamily="18" charset="0"/>
                <a:cs typeface="Times New Roman" pitchFamily="18" charset="0"/>
              </a:rPr>
            </a:br>
            <a:r>
              <a:rPr lang="en-US" dirty="0">
                <a:latin typeface="Perpetua" panose="02020502060401020303" pitchFamily="18" charset="0"/>
                <a:cs typeface="Times New Roman" pitchFamily="18" charset="0"/>
              </a:rPr>
              <a:t>the location (the </a:t>
            </a:r>
            <a:r>
              <a:rPr lang="en-US" i="1" dirty="0">
                <a:latin typeface="Perpetua" panose="02020502060401020303" pitchFamily="18" charset="0"/>
                <a:cs typeface="Times New Roman" pitchFamily="18" charset="0"/>
              </a:rPr>
              <a:t>x</a:t>
            </a:r>
            <a:r>
              <a:rPr lang="en-US" dirty="0">
                <a:latin typeface="Perpetua" panose="02020502060401020303" pitchFamily="18" charset="0"/>
                <a:cs typeface="Times New Roman" pitchFamily="18" charset="0"/>
              </a:rPr>
              <a:t>- and </a:t>
            </a:r>
            <a:r>
              <a:rPr lang="en-US" i="1" dirty="0">
                <a:latin typeface="Perpetua" panose="02020502060401020303" pitchFamily="18" charset="0"/>
                <a:cs typeface="Times New Roman" pitchFamily="18" charset="0"/>
              </a:rPr>
              <a:t>y</a:t>
            </a:r>
            <a:r>
              <a:rPr lang="en-US" dirty="0">
                <a:latin typeface="Perpetua" panose="02020502060401020303" pitchFamily="18" charset="0"/>
                <a:cs typeface="Times New Roman" pitchFamily="18" charset="0"/>
              </a:rPr>
              <a:t>-coordinates) of the mouse, or which button was pressed, as shown in the following class diagram .</a:t>
            </a:r>
          </a:p>
        </p:txBody>
      </p:sp>
      <p:sp>
        <p:nvSpPr>
          <p:cNvPr id="4" name="Slide Number Placeholder 3"/>
          <p:cNvSpPr>
            <a:spLocks noGrp="1"/>
          </p:cNvSpPr>
          <p:nvPr>
            <p:ph type="sldNum" sz="quarter" idx="12"/>
          </p:nvPr>
        </p:nvSpPr>
        <p:spPr/>
        <p:txBody>
          <a:bodyPr/>
          <a:lstStyle/>
          <a:p>
            <a:fld id="{C286E02E-5F4D-4A82-8E22-D62FEDEFBF8F}"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Mouse Event</a:t>
            </a:r>
          </a:p>
        </p:txBody>
      </p:sp>
      <p:pic>
        <p:nvPicPr>
          <p:cNvPr id="1026" name="Picture 2"/>
          <p:cNvPicPr>
            <a:picLocks noChangeAspect="1" noChangeArrowheads="1"/>
          </p:cNvPicPr>
          <p:nvPr/>
        </p:nvPicPr>
        <p:blipFill>
          <a:blip r:embed="rId2"/>
          <a:srcRect/>
          <a:stretch>
            <a:fillRect/>
          </a:stretch>
        </p:blipFill>
        <p:spPr bwMode="auto">
          <a:xfrm>
            <a:off x="76200" y="1562100"/>
            <a:ext cx="8915400" cy="506730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C286E02E-5F4D-4A82-8E22-D62FEDEFBF8F}"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latin typeface="Times New Roman" pitchFamily="18" charset="0"/>
                <a:cs typeface="Times New Roman" pitchFamily="18" charset="0"/>
              </a:rPr>
              <a:t>Mouse Event</a:t>
            </a:r>
            <a:endParaRPr lang="en-US" dirty="0"/>
          </a:p>
        </p:txBody>
      </p:sp>
      <p:sp>
        <p:nvSpPr>
          <p:cNvPr id="3" name="Content Placeholder 2"/>
          <p:cNvSpPr>
            <a:spLocks noGrp="1"/>
          </p:cNvSpPr>
          <p:nvPr>
            <p:ph idx="1"/>
          </p:nvPr>
        </p:nvSpPr>
        <p:spPr>
          <a:xfrm>
            <a:off x="228600" y="1447800"/>
            <a:ext cx="8686800" cy="4953000"/>
          </a:xfrm>
        </p:spPr>
        <p:txBody>
          <a:bodyPr>
            <a:normAutofit fontScale="77500" lnSpcReduction="20000"/>
          </a:bodyPr>
          <a:lstStyle/>
          <a:p>
            <a:pPr algn="just"/>
            <a:r>
              <a:rPr lang="en-US" dirty="0">
                <a:latin typeface="Perpetua" panose="02020502060401020303" pitchFamily="18" charset="0"/>
                <a:cs typeface="Times New Roman" pitchFamily="18" charset="0"/>
              </a:rPr>
              <a:t>Since the </a:t>
            </a:r>
            <a:r>
              <a:rPr lang="en-US" b="1" dirty="0" err="1">
                <a:latin typeface="Perpetua" panose="02020502060401020303" pitchFamily="18" charset="0"/>
                <a:cs typeface="Times New Roman" pitchFamily="18" charset="0"/>
              </a:rPr>
              <a:t>MouseEvent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class inherits </a:t>
            </a:r>
            <a:r>
              <a:rPr lang="en-US" b="1" dirty="0" err="1">
                <a:latin typeface="Perpetua" panose="02020502060401020303" pitchFamily="18" charset="0"/>
                <a:cs typeface="Times New Roman" pitchFamily="18" charset="0"/>
              </a:rPr>
              <a:t>InputEvent</a:t>
            </a:r>
            <a:r>
              <a:rPr lang="en-US" dirty="0">
                <a:latin typeface="Perpetua" panose="02020502060401020303" pitchFamily="18" charset="0"/>
                <a:cs typeface="Times New Roman" pitchFamily="18" charset="0"/>
              </a:rPr>
              <a:t>, you can use the methods defined in the </a:t>
            </a:r>
            <a:r>
              <a:rPr lang="en-US" b="1" dirty="0" err="1">
                <a:latin typeface="Perpetua" panose="02020502060401020303" pitchFamily="18" charset="0"/>
                <a:cs typeface="Times New Roman" pitchFamily="18" charset="0"/>
              </a:rPr>
              <a:t>InputEvent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class on a </a:t>
            </a:r>
            <a:r>
              <a:rPr lang="en-US" b="1" dirty="0" err="1">
                <a:latin typeface="Perpetua" panose="02020502060401020303" pitchFamily="18" charset="0"/>
                <a:cs typeface="Times New Roman" pitchFamily="18" charset="0"/>
              </a:rPr>
              <a:t>MouseEvent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object. </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For example, the </a:t>
            </a:r>
            <a:r>
              <a:rPr lang="en-US" b="1" dirty="0" err="1">
                <a:latin typeface="Perpetua" panose="02020502060401020303" pitchFamily="18" charset="0"/>
                <a:cs typeface="Times New Roman" pitchFamily="18" charset="0"/>
              </a:rPr>
              <a:t>isControlDown</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method detects whether the </a:t>
            </a:r>
            <a:r>
              <a:rPr lang="en-US" i="1" dirty="0">
                <a:latin typeface="Perpetua" panose="02020502060401020303" pitchFamily="18" charset="0"/>
                <a:cs typeface="Times New Roman" pitchFamily="18" charset="0"/>
              </a:rPr>
              <a:t>CTRL </a:t>
            </a:r>
            <a:r>
              <a:rPr lang="en-US" dirty="0">
                <a:latin typeface="Perpetua" panose="02020502060401020303" pitchFamily="18" charset="0"/>
                <a:cs typeface="Times New Roman" pitchFamily="18" charset="0"/>
              </a:rPr>
              <a:t>key was pressed when a </a:t>
            </a:r>
            <a:r>
              <a:rPr lang="en-US" b="1" dirty="0" err="1">
                <a:latin typeface="Perpetua" panose="02020502060401020303" pitchFamily="18" charset="0"/>
                <a:cs typeface="Times New Roman" pitchFamily="18" charset="0"/>
              </a:rPr>
              <a:t>MouseEvent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is fired.</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Three </a:t>
            </a:r>
            <a:r>
              <a:rPr lang="en-US" b="1" dirty="0" err="1">
                <a:latin typeface="Perpetua" panose="02020502060401020303" pitchFamily="18" charset="0"/>
                <a:cs typeface="Times New Roman" pitchFamily="18" charset="0"/>
              </a:rPr>
              <a:t>int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constants—</a:t>
            </a:r>
            <a:r>
              <a:rPr lang="en-US" b="1" dirty="0">
                <a:latin typeface="Perpetua" panose="02020502060401020303" pitchFamily="18" charset="0"/>
                <a:cs typeface="Times New Roman" pitchFamily="18" charset="0"/>
              </a:rPr>
              <a:t>BUTTON1</a:t>
            </a:r>
            <a:r>
              <a:rPr lang="en-US" dirty="0">
                <a:latin typeface="Perpetua" panose="02020502060401020303" pitchFamily="18" charset="0"/>
                <a:cs typeface="Times New Roman" pitchFamily="18" charset="0"/>
              </a:rPr>
              <a:t>, </a:t>
            </a:r>
            <a:r>
              <a:rPr lang="en-US" b="1" dirty="0">
                <a:latin typeface="Perpetua" panose="02020502060401020303" pitchFamily="18" charset="0"/>
                <a:cs typeface="Times New Roman" pitchFamily="18" charset="0"/>
              </a:rPr>
              <a:t>BUTTON2</a:t>
            </a:r>
            <a:r>
              <a:rPr lang="en-US" dirty="0">
                <a:latin typeface="Perpetua" panose="02020502060401020303" pitchFamily="18" charset="0"/>
                <a:cs typeface="Times New Roman" pitchFamily="18" charset="0"/>
              </a:rPr>
              <a:t>, and </a:t>
            </a:r>
            <a:r>
              <a:rPr lang="en-US" b="1" dirty="0">
                <a:latin typeface="Perpetua" panose="02020502060401020303" pitchFamily="18" charset="0"/>
                <a:cs typeface="Times New Roman" pitchFamily="18" charset="0"/>
              </a:rPr>
              <a:t>BUTTON3</a:t>
            </a:r>
            <a:r>
              <a:rPr lang="en-US" dirty="0">
                <a:latin typeface="Perpetua" panose="02020502060401020303" pitchFamily="18" charset="0"/>
                <a:cs typeface="Times New Roman" pitchFamily="18" charset="0"/>
              </a:rPr>
              <a:t>—are defined in </a:t>
            </a:r>
            <a:r>
              <a:rPr lang="en-US" b="1" dirty="0" err="1">
                <a:latin typeface="Perpetua" panose="02020502060401020303" pitchFamily="18" charset="0"/>
                <a:cs typeface="Times New Roman" pitchFamily="18" charset="0"/>
              </a:rPr>
              <a:t>MouseEvent</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to indicate the left, middle, and right mouse buttons. You can use the </a:t>
            </a:r>
            <a:r>
              <a:rPr lang="en-US" b="1" dirty="0" err="1">
                <a:latin typeface="Perpetua" panose="02020502060401020303" pitchFamily="18" charset="0"/>
                <a:cs typeface="Times New Roman" pitchFamily="18" charset="0"/>
              </a:rPr>
              <a:t>getButton</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method to detect which button is pressed. </a:t>
            </a:r>
          </a:p>
          <a:p>
            <a:pPr algn="just"/>
            <a:endParaRPr lang="en-US" dirty="0">
              <a:latin typeface="Perpetua" panose="02020502060401020303" pitchFamily="18" charset="0"/>
              <a:cs typeface="Times New Roman" pitchFamily="18" charset="0"/>
            </a:endParaRPr>
          </a:p>
          <a:p>
            <a:pPr algn="just"/>
            <a:r>
              <a:rPr lang="en-US" dirty="0">
                <a:latin typeface="Perpetua" panose="02020502060401020303" pitchFamily="18" charset="0"/>
                <a:cs typeface="Times New Roman" pitchFamily="18" charset="0"/>
              </a:rPr>
              <a:t>For example, </a:t>
            </a:r>
            <a:r>
              <a:rPr lang="en-US" b="1" dirty="0" err="1">
                <a:latin typeface="Perpetua" panose="02020502060401020303" pitchFamily="18" charset="0"/>
                <a:cs typeface="Times New Roman" pitchFamily="18" charset="0"/>
              </a:rPr>
              <a:t>getButton</a:t>
            </a:r>
            <a:r>
              <a:rPr lang="en-US" b="1" dirty="0">
                <a:latin typeface="Perpetua" panose="02020502060401020303" pitchFamily="18" charset="0"/>
                <a:cs typeface="Times New Roman" pitchFamily="18" charset="0"/>
              </a:rPr>
              <a:t>() == MouseEvent.BUTTON3 </a:t>
            </a:r>
            <a:r>
              <a:rPr lang="en-US" dirty="0">
                <a:latin typeface="Perpetua" panose="02020502060401020303" pitchFamily="18" charset="0"/>
                <a:cs typeface="Times New Roman" pitchFamily="18" charset="0"/>
              </a:rPr>
              <a:t>indicates that the right button was pressed.</a:t>
            </a:r>
            <a:endParaRPr lang="en-US" dirty="0">
              <a:latin typeface="Perpetua" panose="02020502060401020303" pitchFamily="18" charset="0"/>
            </a:endParaRPr>
          </a:p>
        </p:txBody>
      </p:sp>
      <p:sp>
        <p:nvSpPr>
          <p:cNvPr id="4" name="Slide Number Placeholder 3"/>
          <p:cNvSpPr>
            <a:spLocks noGrp="1"/>
          </p:cNvSpPr>
          <p:nvPr>
            <p:ph type="sldNum" sz="quarter" idx="12"/>
          </p:nvPr>
        </p:nvSpPr>
        <p:spPr/>
        <p:txBody>
          <a:bodyPr/>
          <a:lstStyle/>
          <a:p>
            <a:fld id="{C286E02E-5F4D-4A82-8E22-D62FEDEFBF8F}"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Handling Mouse Events</a:t>
            </a:r>
          </a:p>
        </p:txBody>
      </p:sp>
      <p:sp>
        <p:nvSpPr>
          <p:cNvPr id="3" name="Content Placeholder 2"/>
          <p:cNvSpPr>
            <a:spLocks noGrp="1"/>
          </p:cNvSpPr>
          <p:nvPr>
            <p:ph idx="1"/>
          </p:nvPr>
        </p:nvSpPr>
        <p:spPr>
          <a:xfrm>
            <a:off x="228600" y="1600201"/>
            <a:ext cx="8763000" cy="4114799"/>
          </a:xfrm>
        </p:spPr>
        <p:txBody>
          <a:bodyPr>
            <a:normAutofit fontScale="92500"/>
          </a:bodyPr>
          <a:lstStyle/>
          <a:p>
            <a:pPr algn="just">
              <a:lnSpc>
                <a:spcPct val="90000"/>
              </a:lnSpc>
            </a:pPr>
            <a:r>
              <a:rPr lang="en-US" dirty="0">
                <a:latin typeface="Times New Roman" pitchFamily="18" charset="0"/>
                <a:cs typeface="Times New Roman" pitchFamily="18" charset="0"/>
              </a:rPr>
              <a:t>Java provides two listener interfaces, </a:t>
            </a:r>
            <a:r>
              <a:rPr lang="en-US" dirty="0" err="1">
                <a:solidFill>
                  <a:srgbClr val="FF0000"/>
                </a:solidFill>
                <a:latin typeface="Courier New" pitchFamily="49" charset="0"/>
              </a:rPr>
              <a:t>MouseListener</a:t>
            </a:r>
            <a:r>
              <a:rPr lang="en-US" dirty="0"/>
              <a:t> and</a:t>
            </a:r>
            <a:r>
              <a:rPr lang="en-US" sz="3600" dirty="0"/>
              <a:t> </a:t>
            </a:r>
            <a:r>
              <a:rPr lang="en-US" dirty="0" err="1">
                <a:solidFill>
                  <a:srgbClr val="FF0000"/>
                </a:solidFill>
                <a:latin typeface="Courier New" pitchFamily="49" charset="0"/>
              </a:rPr>
              <a:t>MouseMotionListener</a:t>
            </a:r>
            <a:r>
              <a:rPr lang="en-US" sz="3600" dirty="0"/>
              <a:t>, </a:t>
            </a:r>
            <a:r>
              <a:rPr lang="en-US" dirty="0">
                <a:latin typeface="Times New Roman" pitchFamily="18" charset="0"/>
                <a:cs typeface="Times New Roman" pitchFamily="18" charset="0"/>
              </a:rPr>
              <a:t>to handle mouse events. </a:t>
            </a:r>
          </a:p>
          <a:p>
            <a:pPr algn="just">
              <a:lnSpc>
                <a:spcPct val="90000"/>
              </a:lnSpc>
              <a:spcBef>
                <a:spcPct val="50000"/>
              </a:spcBef>
            </a:pPr>
            <a:r>
              <a:rPr lang="en-US" dirty="0">
                <a:latin typeface="Times New Roman" pitchFamily="18" charset="0"/>
                <a:cs typeface="Times New Roman" pitchFamily="18" charset="0"/>
              </a:rPr>
              <a:t>The</a:t>
            </a:r>
            <a:r>
              <a:rPr lang="en-US" dirty="0"/>
              <a:t> </a:t>
            </a:r>
            <a:r>
              <a:rPr lang="en-US" dirty="0" err="1">
                <a:latin typeface="Courier New" pitchFamily="49" charset="0"/>
              </a:rPr>
              <a:t>MouseListener</a:t>
            </a:r>
            <a:r>
              <a:rPr lang="en-US" dirty="0"/>
              <a:t> </a:t>
            </a:r>
            <a:r>
              <a:rPr lang="en-US" dirty="0">
                <a:latin typeface="Times New Roman" pitchFamily="18" charset="0"/>
                <a:cs typeface="Times New Roman" pitchFamily="18" charset="0"/>
              </a:rPr>
              <a:t>listens for actions such as when the mouse is </a:t>
            </a:r>
            <a:r>
              <a:rPr lang="en-US" dirty="0">
                <a:solidFill>
                  <a:srgbClr val="FF0000"/>
                </a:solidFill>
                <a:latin typeface="Times New Roman" pitchFamily="18" charset="0"/>
                <a:cs typeface="Times New Roman" pitchFamily="18" charset="0"/>
              </a:rPr>
              <a:t>pressed</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released</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entered</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exited</a:t>
            </a:r>
            <a:r>
              <a:rPr lang="en-US" dirty="0">
                <a:latin typeface="Times New Roman" pitchFamily="18" charset="0"/>
                <a:cs typeface="Times New Roman" pitchFamily="18" charset="0"/>
              </a:rPr>
              <a:t>, or </a:t>
            </a:r>
            <a:r>
              <a:rPr lang="en-US" dirty="0">
                <a:solidFill>
                  <a:srgbClr val="FF0000"/>
                </a:solidFill>
                <a:latin typeface="Times New Roman" pitchFamily="18" charset="0"/>
                <a:cs typeface="Times New Roman" pitchFamily="18" charset="0"/>
              </a:rPr>
              <a:t>clicked</a:t>
            </a:r>
            <a:r>
              <a:rPr lang="en-US" dirty="0">
                <a:latin typeface="Times New Roman" pitchFamily="18" charset="0"/>
                <a:cs typeface="Times New Roman" pitchFamily="18" charset="0"/>
              </a:rPr>
              <a:t>. </a:t>
            </a:r>
          </a:p>
          <a:p>
            <a:pPr algn="just">
              <a:lnSpc>
                <a:spcPct val="90000"/>
              </a:lnSpc>
              <a:spcBef>
                <a:spcPct val="50000"/>
              </a:spcBef>
            </a:pPr>
            <a:r>
              <a:rPr lang="en-US" dirty="0">
                <a:latin typeface="Times New Roman" pitchFamily="18" charset="0"/>
                <a:cs typeface="Times New Roman" pitchFamily="18" charset="0"/>
              </a:rPr>
              <a:t>The</a:t>
            </a:r>
            <a:r>
              <a:rPr lang="en-US" dirty="0"/>
              <a:t> </a:t>
            </a:r>
            <a:r>
              <a:rPr lang="en-US" dirty="0" err="1">
                <a:latin typeface="Courier New" pitchFamily="49" charset="0"/>
              </a:rPr>
              <a:t>MouseMotionListener</a:t>
            </a:r>
            <a:r>
              <a:rPr lang="en-US" dirty="0"/>
              <a:t> </a:t>
            </a:r>
            <a:r>
              <a:rPr lang="en-US" dirty="0">
                <a:latin typeface="Times New Roman" pitchFamily="18" charset="0"/>
                <a:cs typeface="Times New Roman" pitchFamily="18" charset="0"/>
              </a:rPr>
              <a:t>listens for actions such as </a:t>
            </a:r>
            <a:r>
              <a:rPr lang="en-US" dirty="0">
                <a:solidFill>
                  <a:srgbClr val="FF0000"/>
                </a:solidFill>
                <a:latin typeface="Times New Roman" pitchFamily="18" charset="0"/>
                <a:cs typeface="Times New Roman" pitchFamily="18" charset="0"/>
              </a:rPr>
              <a:t>dragging</a:t>
            </a:r>
            <a:r>
              <a:rPr lang="en-US" dirty="0">
                <a:latin typeface="Times New Roman" pitchFamily="18" charset="0"/>
                <a:cs typeface="Times New Roman" pitchFamily="18" charset="0"/>
              </a:rPr>
              <a:t> or </a:t>
            </a:r>
            <a:r>
              <a:rPr lang="en-US" dirty="0">
                <a:solidFill>
                  <a:srgbClr val="FF0000"/>
                </a:solidFill>
                <a:latin typeface="Times New Roman" pitchFamily="18" charset="0"/>
                <a:cs typeface="Times New Roman" pitchFamily="18" charset="0"/>
              </a:rPr>
              <a:t>moving</a:t>
            </a:r>
            <a:r>
              <a:rPr lang="en-US" dirty="0">
                <a:latin typeface="Times New Roman" pitchFamily="18" charset="0"/>
                <a:cs typeface="Times New Roman" pitchFamily="18" charset="0"/>
              </a:rPr>
              <a:t> the mouse. </a:t>
            </a:r>
          </a:p>
          <a:p>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fontScale="90000"/>
          </a:bodyPr>
          <a:lstStyle/>
          <a:p>
            <a:r>
              <a:rPr lang="en-US" dirty="0">
                <a:latin typeface="Times New Roman" pitchFamily="18" charset="0"/>
                <a:cs typeface="Times New Roman" pitchFamily="18" charset="0"/>
              </a:rPr>
              <a:t>Handling Mouse Events</a:t>
            </a:r>
          </a:p>
        </p:txBody>
      </p:sp>
      <p:pic>
        <p:nvPicPr>
          <p:cNvPr id="2050" name="Picture 2"/>
          <p:cNvPicPr>
            <a:picLocks noChangeAspect="1" noChangeArrowheads="1"/>
          </p:cNvPicPr>
          <p:nvPr/>
        </p:nvPicPr>
        <p:blipFill>
          <a:blip r:embed="rId2"/>
          <a:srcRect/>
          <a:stretch>
            <a:fillRect/>
          </a:stretch>
        </p:blipFill>
        <p:spPr bwMode="auto">
          <a:xfrm>
            <a:off x="76200" y="838200"/>
            <a:ext cx="8915399" cy="4724400"/>
          </a:xfrm>
          <a:prstGeom prst="rect">
            <a:avLst/>
          </a:prstGeom>
          <a:noFill/>
          <a:ln w="9525">
            <a:noFill/>
            <a:miter lim="800000"/>
            <a:headEnd/>
            <a:tailEnd/>
          </a:ln>
          <a:effectLst/>
        </p:spPr>
      </p:pic>
      <p:sp>
        <p:nvSpPr>
          <p:cNvPr id="5" name="TextBox 4"/>
          <p:cNvSpPr txBox="1"/>
          <p:nvPr/>
        </p:nvSpPr>
        <p:spPr>
          <a:xfrm>
            <a:off x="228600" y="5867400"/>
            <a:ext cx="8686800" cy="646331"/>
          </a:xfrm>
          <a:prstGeom prst="rect">
            <a:avLst/>
          </a:prstGeom>
          <a:noFill/>
        </p:spPr>
        <p:txBody>
          <a:bodyPr wrap="square" rtlCol="0">
            <a:spAutoFit/>
          </a:bodyPr>
          <a:lstStyle/>
          <a:p>
            <a:pPr algn="just"/>
            <a:r>
              <a:rPr lang="en-US" dirty="0">
                <a:latin typeface="Times New Roman" pitchFamily="18" charset="0"/>
                <a:cs typeface="Times New Roman" pitchFamily="18" charset="0"/>
              </a:rPr>
              <a:t>The </a:t>
            </a:r>
            <a:r>
              <a:rPr lang="en-US" b="1" dirty="0" err="1">
                <a:latin typeface="Times New Roman" pitchFamily="18" charset="0"/>
                <a:cs typeface="Times New Roman" pitchFamily="18" charset="0"/>
              </a:rPr>
              <a:t>MouseListener</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interface handles mouse pressed, released, clicked, entered, and exited events. </a:t>
            </a:r>
            <a:r>
              <a:rPr lang="en-US" dirty="0" err="1">
                <a:latin typeface="Times New Roman" pitchFamily="18" charset="0"/>
                <a:cs typeface="Times New Roman" pitchFamily="18" charset="0"/>
              </a:rPr>
              <a:t>The</a:t>
            </a:r>
            <a:r>
              <a:rPr lang="en-US" b="1" dirty="0" err="1">
                <a:latin typeface="Times New Roman" pitchFamily="18" charset="0"/>
                <a:cs typeface="Times New Roman" pitchFamily="18" charset="0"/>
              </a:rPr>
              <a:t>MouseMotionListener</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interface handles mouse dragged and moved events.</a:t>
            </a:r>
          </a:p>
        </p:txBody>
      </p:sp>
      <p:sp>
        <p:nvSpPr>
          <p:cNvPr id="6" name="Slide Number Placeholder 5"/>
          <p:cNvSpPr>
            <a:spLocks noGrp="1"/>
          </p:cNvSpPr>
          <p:nvPr>
            <p:ph type="sldNum" sz="quarter" idx="12"/>
          </p:nvPr>
        </p:nvSpPr>
        <p:spPr/>
        <p:txBody>
          <a:bodyPr/>
          <a:lstStyle/>
          <a:p>
            <a:fld id="{C286E02E-5F4D-4A82-8E22-D62FEDEFBF8F}"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dirty="0">
                <a:latin typeface="Times New Roman" pitchFamily="18" charset="0"/>
                <a:cs typeface="Times New Roman" pitchFamily="18" charset="0"/>
              </a:rPr>
              <a:t>Example: Moving Message Using Mouse</a:t>
            </a:r>
          </a:p>
        </p:txBody>
      </p:sp>
      <p:sp>
        <p:nvSpPr>
          <p:cNvPr id="4" name="Rectangle 3"/>
          <p:cNvSpPr txBox="1">
            <a:spLocks noChangeArrowheads="1"/>
          </p:cNvSpPr>
          <p:nvPr/>
        </p:nvSpPr>
        <p:spPr>
          <a:xfrm>
            <a:off x="228600" y="1447800"/>
            <a:ext cx="8610600" cy="1676400"/>
          </a:xfrm>
          <a:prstGeom prst="rect">
            <a:avLst/>
          </a:prstGeom>
        </p:spPr>
        <p:txBody>
          <a:bodyPr vert="horz" lIns="91440" tIns="45720" rIns="91440" bIns="45720" rtlCol="0">
            <a:normAutofit/>
          </a:bodyPr>
          <a:lstStyle/>
          <a:p>
            <a:pPr marL="0" marR="0" lvl="0" indent="0" defTabSz="914400" rtl="0" eaLnBrk="1" fontAlgn="auto" latinLnBrk="0" hangingPunct="1">
              <a:lnSpc>
                <a:spcPct val="90000"/>
              </a:lnSpc>
              <a:spcBef>
                <a:spcPct val="20000"/>
              </a:spcBef>
              <a:spcAft>
                <a:spcPts val="0"/>
              </a:spcAft>
              <a:buClrTx/>
              <a:buSzTx/>
              <a:buFont typeface="Monotype Sorts" pitchFamily="2" charset="2"/>
              <a:buNone/>
              <a:tabLst/>
              <a:defRPr/>
            </a:pPr>
            <a:r>
              <a:rPr kumimoji="0" lang="en-US"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Objective: Create a</a:t>
            </a:r>
            <a:r>
              <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 program to display a message in a panel. You can use the mouse to move the message. The message moves as the mouse drags and is always displayed at the mouse point. </a:t>
            </a:r>
          </a:p>
          <a:p>
            <a:pPr marL="0" marR="0" lvl="0" indent="0" defTabSz="914400" rtl="0" eaLnBrk="1" fontAlgn="auto" latinLnBrk="0" hangingPunct="1">
              <a:lnSpc>
                <a:spcPct val="90000"/>
              </a:lnSpc>
              <a:spcBef>
                <a:spcPct val="20000"/>
              </a:spcBef>
              <a:spcAft>
                <a:spcPts val="0"/>
              </a:spcAft>
              <a:buClrTx/>
              <a:buSzTx/>
              <a:buFont typeface="Monotype Sorts" pitchFamily="2" charset="2"/>
              <a:buNone/>
              <a:tabLst/>
              <a:defRPr/>
            </a:pPr>
            <a:endParaRPr kumimoji="0" lang="en-US" sz="28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a:srcRect/>
          <a:stretch>
            <a:fillRect/>
          </a:stretch>
        </p:blipFill>
        <p:spPr bwMode="auto">
          <a:xfrm>
            <a:off x="2133600" y="3733800"/>
            <a:ext cx="4114800" cy="1516063"/>
          </a:xfrm>
          <a:prstGeom prst="rect">
            <a:avLst/>
          </a:prstGeom>
          <a:noFill/>
          <a:ln w="12700">
            <a:noFill/>
            <a:miter lim="800000"/>
            <a:headEnd type="none" w="sm" len="sm"/>
            <a:tailEnd type="none" w="sm" len="sm"/>
          </a:ln>
          <a:effectLst/>
        </p:spPr>
      </p:pic>
      <p:sp>
        <p:nvSpPr>
          <p:cNvPr id="6" name="Slide Number Placeholder 5"/>
          <p:cNvSpPr>
            <a:spLocks noGrp="1"/>
          </p:cNvSpPr>
          <p:nvPr>
            <p:ph type="sldNum" sz="quarter" idx="12"/>
          </p:nvPr>
        </p:nvSpPr>
        <p:spPr/>
        <p:txBody>
          <a:bodyPr/>
          <a:lstStyle/>
          <a:p>
            <a:fld id="{C286E02E-5F4D-4A82-8E22-D62FEDEFBF8F}"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dirty="0">
                <a:latin typeface="Times New Roman" pitchFamily="18" charset="0"/>
                <a:cs typeface="Times New Roman" pitchFamily="18" charset="0"/>
              </a:rPr>
              <a:t>Example: Moving Message Using Mouse</a:t>
            </a:r>
            <a:endParaRPr lang="en-US" sz="3600" dirty="0"/>
          </a:p>
        </p:txBody>
      </p:sp>
      <p:sp>
        <p:nvSpPr>
          <p:cNvPr id="3" name="Content Placeholder 2"/>
          <p:cNvSpPr>
            <a:spLocks noGrp="1"/>
          </p:cNvSpPr>
          <p:nvPr>
            <p:ph idx="1"/>
          </p:nvPr>
        </p:nvSpPr>
        <p:spPr>
          <a:xfrm>
            <a:off x="228600" y="1143000"/>
            <a:ext cx="8686800" cy="5486400"/>
          </a:xfrm>
        </p:spPr>
        <p:txBody>
          <a:bodyPr>
            <a:normAutofit fontScale="55000" lnSpcReduction="20000"/>
          </a:bodyPr>
          <a:lstStyle/>
          <a:p>
            <a:pPr>
              <a:buNone/>
            </a:pPr>
            <a:r>
              <a:rPr lang="en-US" b="1" dirty="0">
                <a:latin typeface="Courier New" pitchFamily="49" charset="0"/>
                <a:cs typeface="Courier New" pitchFamily="49" charset="0"/>
              </a:rPr>
              <a:t>import </a:t>
            </a:r>
            <a:r>
              <a:rPr lang="en-US" dirty="0">
                <a:latin typeface="Courier New" pitchFamily="49" charset="0"/>
                <a:cs typeface="Courier New" pitchFamily="49" charset="0"/>
              </a:rPr>
              <a:t>java.awt.*;</a:t>
            </a:r>
          </a:p>
          <a:p>
            <a:pPr>
              <a:buNone/>
            </a:pPr>
            <a:r>
              <a:rPr lang="en-US" b="1" dirty="0">
                <a:latin typeface="Courier New" pitchFamily="49" charset="0"/>
                <a:cs typeface="Courier New" pitchFamily="49" charset="0"/>
              </a:rPr>
              <a:t>import </a:t>
            </a:r>
            <a:r>
              <a:rPr lang="en-US" dirty="0" err="1">
                <a:latin typeface="Courier New" pitchFamily="49" charset="0"/>
                <a:cs typeface="Courier New" pitchFamily="49" charset="0"/>
              </a:rPr>
              <a:t>java.awt.event</a:t>
            </a:r>
            <a:r>
              <a:rPr lang="en-US" dirty="0">
                <a:latin typeface="Courier New" pitchFamily="49" charset="0"/>
                <a:cs typeface="Courier New" pitchFamily="49" charset="0"/>
              </a:rPr>
              <a:t>.*;</a:t>
            </a:r>
          </a:p>
          <a:p>
            <a:pPr>
              <a:buNone/>
            </a:pPr>
            <a:r>
              <a:rPr lang="en-US" b="1" dirty="0">
                <a:latin typeface="Courier New" pitchFamily="49" charset="0"/>
                <a:cs typeface="Courier New" pitchFamily="49" charset="0"/>
              </a:rPr>
              <a:t>import </a:t>
            </a:r>
            <a:r>
              <a:rPr lang="en-US" dirty="0" err="1">
                <a:latin typeface="Courier New" pitchFamily="49" charset="0"/>
                <a:cs typeface="Courier New" pitchFamily="49" charset="0"/>
              </a:rPr>
              <a:t>javax.swing</a:t>
            </a:r>
            <a:r>
              <a:rPr lang="en-US" dirty="0">
                <a:latin typeface="Courier New" pitchFamily="49" charset="0"/>
                <a:cs typeface="Courier New" pitchFamily="49" charset="0"/>
              </a:rPr>
              <a:t>.*;</a:t>
            </a:r>
          </a:p>
          <a:p>
            <a:pPr>
              <a:buNone/>
            </a:pPr>
            <a:endParaRPr lang="en-US" dirty="0">
              <a:latin typeface="Courier New" pitchFamily="49" charset="0"/>
              <a:cs typeface="Courier New" pitchFamily="49" charset="0"/>
            </a:endParaRPr>
          </a:p>
          <a:p>
            <a:pPr>
              <a:buNone/>
            </a:pPr>
            <a:r>
              <a:rPr lang="en-US" b="1" dirty="0">
                <a:latin typeface="Courier New" pitchFamily="49" charset="0"/>
                <a:cs typeface="Courier New" pitchFamily="49" charset="0"/>
              </a:rPr>
              <a:t>public class </a:t>
            </a:r>
            <a:r>
              <a:rPr lang="en-US" dirty="0" err="1">
                <a:latin typeface="Courier New" pitchFamily="49" charset="0"/>
                <a:cs typeface="Courier New" pitchFamily="49" charset="0"/>
              </a:rPr>
              <a:t>MoveMessageDemo</a:t>
            </a:r>
            <a:r>
              <a:rPr lang="en-US" dirty="0">
                <a:latin typeface="Courier New" pitchFamily="49" charset="0"/>
                <a:cs typeface="Courier New" pitchFamily="49" charset="0"/>
              </a:rPr>
              <a:t> </a:t>
            </a:r>
            <a:r>
              <a:rPr lang="en-US" b="1" dirty="0">
                <a:latin typeface="Courier New" pitchFamily="49" charset="0"/>
                <a:cs typeface="Courier New" pitchFamily="49" charset="0"/>
              </a:rPr>
              <a:t>extends </a:t>
            </a:r>
            <a:r>
              <a:rPr lang="en-US" dirty="0" err="1">
                <a:latin typeface="Courier New" pitchFamily="49" charset="0"/>
                <a:cs typeface="Courier New" pitchFamily="49" charset="0"/>
              </a:rPr>
              <a:t>JFrame</a:t>
            </a: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a:t>
            </a:r>
            <a:r>
              <a:rPr lang="en-US" dirty="0" err="1">
                <a:latin typeface="Courier New" pitchFamily="49" charset="0"/>
                <a:cs typeface="Courier New" pitchFamily="49" charset="0"/>
              </a:rPr>
              <a:t>MoveMessageDemo</a:t>
            </a: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r>
              <a:rPr lang="en-US" sz="2900" b="1" dirty="0">
                <a:solidFill>
                  <a:srgbClr val="FF0000"/>
                </a:solidFill>
                <a:latin typeface="Courier New" pitchFamily="49" charset="0"/>
                <a:cs typeface="Courier New" pitchFamily="49" charset="0"/>
              </a:rPr>
              <a:t>// Create a </a:t>
            </a:r>
            <a:r>
              <a:rPr lang="en-US" sz="2900" b="1" dirty="0" err="1">
                <a:solidFill>
                  <a:srgbClr val="FF0000"/>
                </a:solidFill>
                <a:latin typeface="Courier New" pitchFamily="49" charset="0"/>
                <a:cs typeface="Courier New" pitchFamily="49" charset="0"/>
              </a:rPr>
              <a:t>MovableMessagePanel</a:t>
            </a:r>
            <a:r>
              <a:rPr lang="en-US" sz="2900" b="1" dirty="0">
                <a:solidFill>
                  <a:srgbClr val="FF0000"/>
                </a:solidFill>
                <a:latin typeface="Courier New" pitchFamily="49" charset="0"/>
                <a:cs typeface="Courier New" pitchFamily="49" charset="0"/>
              </a:rPr>
              <a:t> instance for moving a message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err="1">
                <a:latin typeface="Courier New" pitchFamily="49" charset="0"/>
                <a:cs typeface="Courier New" pitchFamily="49" charset="0"/>
              </a:rPr>
              <a:t>MovableMessagePanel</a:t>
            </a:r>
            <a:r>
              <a:rPr lang="en-US" dirty="0">
                <a:latin typeface="Courier New" pitchFamily="49" charset="0"/>
                <a:cs typeface="Courier New" pitchFamily="49" charset="0"/>
              </a:rPr>
              <a:t> p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MovableMessagePanel</a:t>
            </a:r>
            <a:r>
              <a:rPr lang="en-US" dirty="0">
                <a:latin typeface="Courier New" pitchFamily="49" charset="0"/>
                <a:cs typeface="Courier New" pitchFamily="49" charset="0"/>
              </a:rPr>
              <a:t>(</a:t>
            </a:r>
            <a:r>
              <a:rPr lang="en-US" b="1" dirty="0">
                <a:latin typeface="Courier New" pitchFamily="49" charset="0"/>
                <a:cs typeface="Courier New" pitchFamily="49" charset="0"/>
              </a:rPr>
              <a:t>"Welcome to Java"</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Place the message panel in the frame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add(p);</a:t>
            </a:r>
            <a:br>
              <a:rPr lang="en-US" dirty="0">
                <a:latin typeface="Courier New" pitchFamily="49" charset="0"/>
                <a:cs typeface="Courier New" pitchFamily="49" charset="0"/>
              </a:rPr>
            </a:b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Main method */</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static void </a:t>
            </a:r>
            <a:r>
              <a:rPr lang="en-US" dirty="0">
                <a:latin typeface="Courier New" pitchFamily="49" charset="0"/>
                <a:cs typeface="Courier New" pitchFamily="49" charset="0"/>
              </a:rPr>
              <a:t>main(String[] </a:t>
            </a:r>
            <a:r>
              <a:rPr lang="en-US" dirty="0" err="1">
                <a:latin typeface="Courier New" pitchFamily="49" charset="0"/>
                <a:cs typeface="Courier New" pitchFamily="49" charset="0"/>
              </a:rPr>
              <a:t>args</a:t>
            </a: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MoveMessageDemo</a:t>
            </a:r>
            <a:r>
              <a:rPr lang="en-US" dirty="0">
                <a:latin typeface="Courier New" pitchFamily="49" charset="0"/>
                <a:cs typeface="Courier New" pitchFamily="49" charset="0"/>
              </a:rPr>
              <a:t> frame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MoveMessageDemo</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frame.setTitle</a:t>
            </a:r>
            <a:r>
              <a:rPr lang="en-US" dirty="0">
                <a:latin typeface="Courier New" pitchFamily="49" charset="0"/>
                <a:cs typeface="Courier New" pitchFamily="49" charset="0"/>
              </a:rPr>
              <a:t>(</a:t>
            </a:r>
            <a:r>
              <a:rPr lang="en-US" b="1" dirty="0">
                <a:latin typeface="Courier New" pitchFamily="49" charset="0"/>
                <a:cs typeface="Courier New" pitchFamily="49" charset="0"/>
              </a:rPr>
              <a:t>"</a:t>
            </a:r>
            <a:r>
              <a:rPr lang="en-US" b="1" dirty="0" err="1">
                <a:latin typeface="Courier New" pitchFamily="49" charset="0"/>
                <a:cs typeface="Courier New" pitchFamily="49" charset="0"/>
              </a:rPr>
              <a:t>MoveMessageDemo</a:t>
            </a:r>
            <a:r>
              <a:rPr lang="en-US" b="1" dirty="0">
                <a:latin typeface="Courier New" pitchFamily="49" charset="0"/>
                <a:cs typeface="Courier New" pitchFamily="49" charset="0"/>
              </a:rPr>
              <a:t>"</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frame.setSize</a:t>
            </a:r>
            <a:r>
              <a:rPr lang="en-US" dirty="0">
                <a:latin typeface="Courier New" pitchFamily="49" charset="0"/>
                <a:cs typeface="Courier New" pitchFamily="49" charset="0"/>
              </a:rPr>
              <a:t>(</a:t>
            </a:r>
            <a:r>
              <a:rPr lang="en-US" b="1" dirty="0">
                <a:latin typeface="Courier New" pitchFamily="49" charset="0"/>
                <a:cs typeface="Courier New" pitchFamily="49" charset="0"/>
              </a:rPr>
              <a:t>200</a:t>
            </a:r>
            <a:r>
              <a:rPr lang="en-US" dirty="0">
                <a:latin typeface="Courier New" pitchFamily="49" charset="0"/>
                <a:cs typeface="Courier New" pitchFamily="49" charset="0"/>
              </a:rPr>
              <a:t>, </a:t>
            </a:r>
            <a:r>
              <a:rPr lang="en-US" b="1" dirty="0">
                <a:latin typeface="Courier New" pitchFamily="49" charset="0"/>
                <a:cs typeface="Courier New" pitchFamily="49" charset="0"/>
              </a:rPr>
              <a:t>100</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frame.setLocationRelativeTo</a:t>
            </a:r>
            <a:r>
              <a:rPr lang="en-US" dirty="0">
                <a:latin typeface="Courier New" pitchFamily="49" charset="0"/>
                <a:cs typeface="Courier New" pitchFamily="49" charset="0"/>
              </a:rPr>
              <a:t>(</a:t>
            </a:r>
            <a:r>
              <a:rPr lang="en-US" b="1" dirty="0">
                <a:latin typeface="Courier New" pitchFamily="49" charset="0"/>
                <a:cs typeface="Courier New" pitchFamily="49" charset="0"/>
              </a:rPr>
              <a:t>null </a:t>
            </a: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Center the frame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frame.setDefaultCloseOperation</a:t>
            </a:r>
            <a:r>
              <a:rPr lang="en-US" dirty="0">
                <a:latin typeface="Courier New" pitchFamily="49" charset="0"/>
                <a:cs typeface="Courier New" pitchFamily="49" charset="0"/>
              </a:rPr>
              <a:t>(</a:t>
            </a:r>
            <a:r>
              <a:rPr lang="en-US" dirty="0" err="1">
                <a:latin typeface="Courier New" pitchFamily="49" charset="0"/>
                <a:cs typeface="Courier New" pitchFamily="49" charset="0"/>
              </a:rPr>
              <a:t>JFrame.EXIT_ON_CLOSE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frame.setVisible</a:t>
            </a:r>
            <a:r>
              <a:rPr lang="en-US" dirty="0">
                <a:latin typeface="Courier New" pitchFamily="49" charset="0"/>
                <a:cs typeface="Courier New" pitchFamily="49" charset="0"/>
              </a:rPr>
              <a:t>(</a:t>
            </a:r>
            <a:r>
              <a:rPr lang="en-US" b="1" dirty="0">
                <a:latin typeface="Courier New" pitchFamily="49" charset="0"/>
                <a:cs typeface="Courier New" pitchFamily="49" charset="0"/>
              </a:rPr>
              <a:t>true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sz="3600" dirty="0">
                <a:latin typeface="Times New Roman" pitchFamily="18" charset="0"/>
                <a:cs typeface="Times New Roman" pitchFamily="18" charset="0"/>
              </a:rPr>
              <a:t>Example: Moving Message Using Mouse</a:t>
            </a:r>
            <a:endParaRPr lang="en-US" sz="3600" dirty="0"/>
          </a:p>
        </p:txBody>
      </p:sp>
      <p:sp>
        <p:nvSpPr>
          <p:cNvPr id="3" name="Content Placeholder 2"/>
          <p:cNvSpPr>
            <a:spLocks noGrp="1"/>
          </p:cNvSpPr>
          <p:nvPr>
            <p:ph idx="1"/>
          </p:nvPr>
        </p:nvSpPr>
        <p:spPr>
          <a:xfrm>
            <a:off x="152400" y="838200"/>
            <a:ext cx="8839200" cy="5867400"/>
          </a:xfrm>
        </p:spPr>
        <p:txBody>
          <a:bodyPr>
            <a:normAutofit fontScale="47500" lnSpcReduction="20000"/>
          </a:bodyPr>
          <a:lstStyle/>
          <a:p>
            <a:pPr>
              <a:buNone/>
            </a:pP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Inner class: </a:t>
            </a:r>
            <a:r>
              <a:rPr lang="en-US" b="1" dirty="0" err="1">
                <a:solidFill>
                  <a:srgbClr val="FF0000"/>
                </a:solidFill>
                <a:latin typeface="Courier New" pitchFamily="49" charset="0"/>
                <a:cs typeface="Courier New" pitchFamily="49" charset="0"/>
              </a:rPr>
              <a:t>MovableMessagePanel</a:t>
            </a:r>
            <a:r>
              <a:rPr lang="en-US" b="1" dirty="0">
                <a:solidFill>
                  <a:srgbClr val="FF0000"/>
                </a:solidFill>
                <a:latin typeface="Courier New" pitchFamily="49" charset="0"/>
                <a:cs typeface="Courier New" pitchFamily="49" charset="0"/>
              </a:rPr>
              <a:t> draws a message</a:t>
            </a:r>
          </a:p>
          <a:p>
            <a:pPr>
              <a:buNone/>
            </a:pPr>
            <a:r>
              <a:rPr lang="en-US" b="1" dirty="0">
                <a:latin typeface="Times New Roman" pitchFamily="18" charset="0"/>
                <a:cs typeface="Times New Roman" pitchFamily="18" charset="0"/>
              </a:rPr>
              <a:t>	static class </a:t>
            </a:r>
            <a:r>
              <a:rPr lang="en-US" dirty="0" err="1">
                <a:latin typeface="Times New Roman" pitchFamily="18" charset="0"/>
                <a:cs typeface="Times New Roman" pitchFamily="18" charset="0"/>
              </a:rPr>
              <a:t>MovableMessagePanel</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extends </a:t>
            </a:r>
            <a:r>
              <a:rPr lang="en-US" dirty="0" err="1">
                <a:latin typeface="Times New Roman" pitchFamily="18" charset="0"/>
                <a:cs typeface="Times New Roman" pitchFamily="18" charset="0"/>
              </a:rPr>
              <a:t>JPanel</a:t>
            </a:r>
            <a:r>
              <a:rPr lang="en-US" dirty="0">
                <a:latin typeface="Times New Roman" pitchFamily="18" charset="0"/>
                <a:cs typeface="Times New Roman" pitchFamily="18" charset="0"/>
              </a:rPr>
              <a:t> {</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private </a:t>
            </a:r>
            <a:r>
              <a:rPr lang="en-US" dirty="0">
                <a:latin typeface="Courier New" pitchFamily="49" charset="0"/>
                <a:cs typeface="Courier New" pitchFamily="49" charset="0"/>
              </a:rPr>
              <a:t>String message = </a:t>
            </a:r>
            <a:r>
              <a:rPr lang="en-US" b="1" dirty="0">
                <a:latin typeface="Courier New" pitchFamily="49" charset="0"/>
                <a:cs typeface="Courier New" pitchFamily="49" charset="0"/>
              </a:rPr>
              <a:t>"Welcome to Java"</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private int </a:t>
            </a:r>
            <a:r>
              <a:rPr lang="en-US" dirty="0">
                <a:latin typeface="Courier New" pitchFamily="49" charset="0"/>
                <a:cs typeface="Courier New" pitchFamily="49" charset="0"/>
              </a:rPr>
              <a:t>x = </a:t>
            </a:r>
            <a:r>
              <a:rPr lang="en-US" b="1" dirty="0">
                <a:latin typeface="Courier New" pitchFamily="49" charset="0"/>
                <a:cs typeface="Courier New" pitchFamily="49" charset="0"/>
              </a:rPr>
              <a:t>20</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private int </a:t>
            </a:r>
            <a:r>
              <a:rPr lang="en-US" dirty="0">
                <a:latin typeface="Courier New" pitchFamily="49" charset="0"/>
                <a:cs typeface="Courier New" pitchFamily="49" charset="0"/>
              </a:rPr>
              <a:t>y = </a:t>
            </a:r>
            <a:r>
              <a:rPr lang="en-US" b="1" dirty="0">
                <a:latin typeface="Courier New" pitchFamily="49" charset="0"/>
                <a:cs typeface="Courier New" pitchFamily="49" charset="0"/>
              </a:rPr>
              <a:t>20</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b="1" dirty="0">
                <a:solidFill>
                  <a:srgbClr val="FF0000"/>
                </a:solidFill>
                <a:latin typeface="Courier New" pitchFamily="49" charset="0"/>
                <a:cs typeface="Courier New" pitchFamily="49" charset="0"/>
              </a:rPr>
              <a:t> /** Construct a panel to draw string s */</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a:t>
            </a:r>
            <a:r>
              <a:rPr lang="en-US" dirty="0" err="1">
                <a:latin typeface="Courier New" pitchFamily="49" charset="0"/>
                <a:cs typeface="Courier New" pitchFamily="49" charset="0"/>
              </a:rPr>
              <a:t>MovableMessagePanel</a:t>
            </a:r>
            <a:r>
              <a:rPr lang="en-US" dirty="0">
                <a:latin typeface="Courier New" pitchFamily="49" charset="0"/>
                <a:cs typeface="Courier New" pitchFamily="49" charset="0"/>
              </a:rPr>
              <a:t>(String s) {</a:t>
            </a:r>
            <a:br>
              <a:rPr lang="en-US" dirty="0">
                <a:latin typeface="Courier New" pitchFamily="49" charset="0"/>
                <a:cs typeface="Courier New" pitchFamily="49" charset="0"/>
              </a:rPr>
            </a:br>
            <a:r>
              <a:rPr lang="en-US" dirty="0">
                <a:latin typeface="Courier New" pitchFamily="49" charset="0"/>
                <a:cs typeface="Courier New" pitchFamily="49" charset="0"/>
              </a:rPr>
              <a:t> 	message = s;</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addMouseMotionListener</a:t>
            </a:r>
            <a:r>
              <a:rPr lang="en-US" dirty="0">
                <a:latin typeface="Courier New" pitchFamily="49" charset="0"/>
                <a:cs typeface="Courier New" pitchFamily="49" charset="0"/>
              </a:rPr>
              <a:t>(</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MouseMotionListener</a:t>
            </a: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@Override </a:t>
            </a:r>
            <a:r>
              <a:rPr lang="en-US" b="1" dirty="0">
                <a:solidFill>
                  <a:srgbClr val="FF0000"/>
                </a:solidFill>
                <a:latin typeface="Courier New" pitchFamily="49" charset="0"/>
                <a:cs typeface="Courier New" pitchFamily="49" charset="0"/>
              </a:rPr>
              <a:t>/** Handle mouse-dragged event */</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mouseDragged</a:t>
            </a:r>
            <a:r>
              <a:rPr lang="en-US" dirty="0">
                <a:latin typeface="Courier New" pitchFamily="49" charset="0"/>
                <a:cs typeface="Courier New" pitchFamily="49" charset="0"/>
              </a:rPr>
              <a:t>(</a:t>
            </a:r>
            <a:r>
              <a:rPr lang="en-US" dirty="0" err="1">
                <a:latin typeface="Courier New" pitchFamily="49" charset="0"/>
                <a:cs typeface="Courier New" pitchFamily="49" charset="0"/>
              </a:rPr>
              <a:t>MouseEvent</a:t>
            </a:r>
            <a:r>
              <a:rPr lang="en-US" dirty="0">
                <a:latin typeface="Courier New" pitchFamily="49" charset="0"/>
                <a:cs typeface="Courier New" pitchFamily="49" charset="0"/>
              </a:rPr>
              <a:t> e)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Get the new location and repaint the screen</a:t>
            </a:r>
            <a:br>
              <a:rPr lang="en-US" b="1" dirty="0">
                <a:solidFill>
                  <a:srgbClr val="FF0000"/>
                </a:solidFill>
                <a:latin typeface="Courier New" pitchFamily="49" charset="0"/>
                <a:cs typeface="Courier New" pitchFamily="49" charset="0"/>
              </a:rPr>
            </a:br>
            <a:r>
              <a:rPr lang="en-US" dirty="0">
                <a:latin typeface="Courier New" pitchFamily="49" charset="0"/>
                <a:cs typeface="Courier New" pitchFamily="49" charset="0"/>
              </a:rPr>
              <a:t> 		x = </a:t>
            </a:r>
            <a:r>
              <a:rPr lang="en-US" dirty="0" err="1">
                <a:latin typeface="Courier New" pitchFamily="49" charset="0"/>
                <a:cs typeface="Courier New" pitchFamily="49" charset="0"/>
              </a:rPr>
              <a:t>e.getX</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y = </a:t>
            </a:r>
            <a:r>
              <a:rPr lang="en-US" dirty="0" err="1">
                <a:latin typeface="Courier New" pitchFamily="49" charset="0"/>
                <a:cs typeface="Courier New" pitchFamily="49" charset="0"/>
              </a:rPr>
              <a:t>e.getY</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repaint();</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@Override </a:t>
            </a:r>
            <a:r>
              <a:rPr lang="en-US" b="1" dirty="0">
                <a:solidFill>
                  <a:srgbClr val="FF0000"/>
                </a:solidFill>
                <a:latin typeface="Courier New" pitchFamily="49" charset="0"/>
                <a:cs typeface="Courier New" pitchFamily="49" charset="0"/>
              </a:rPr>
              <a:t>/** Handle mouse-moved event */</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mouseMoved</a:t>
            </a:r>
            <a:r>
              <a:rPr lang="en-US" dirty="0">
                <a:latin typeface="Courier New" pitchFamily="49" charset="0"/>
                <a:cs typeface="Courier New" pitchFamily="49" charset="0"/>
              </a:rPr>
              <a:t>(</a:t>
            </a:r>
            <a:r>
              <a:rPr lang="en-US" dirty="0" err="1">
                <a:latin typeface="Courier New" pitchFamily="49" charset="0"/>
                <a:cs typeface="Courier New" pitchFamily="49" charset="0"/>
              </a:rPr>
              <a:t>MouseEvent</a:t>
            </a:r>
            <a:r>
              <a:rPr lang="en-US" dirty="0">
                <a:latin typeface="Courier New" pitchFamily="49" charset="0"/>
                <a:cs typeface="Courier New" pitchFamily="49" charset="0"/>
              </a:rPr>
              <a:t> e)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@Override</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protected void </a:t>
            </a:r>
            <a:r>
              <a:rPr lang="en-US" dirty="0" err="1">
                <a:latin typeface="Courier New" pitchFamily="49" charset="0"/>
                <a:cs typeface="Courier New" pitchFamily="49" charset="0"/>
              </a:rPr>
              <a:t>paintComponent</a:t>
            </a:r>
            <a:r>
              <a:rPr lang="en-US" dirty="0">
                <a:latin typeface="Courier New" pitchFamily="49" charset="0"/>
                <a:cs typeface="Courier New" pitchFamily="49" charset="0"/>
              </a:rPr>
              <a:t>(Graphics g)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err="1">
                <a:latin typeface="Courier New" pitchFamily="49" charset="0"/>
                <a:cs typeface="Courier New" pitchFamily="49" charset="0"/>
              </a:rPr>
              <a:t>super</a:t>
            </a:r>
            <a:r>
              <a:rPr lang="en-US" dirty="0" err="1">
                <a:latin typeface="Courier New" pitchFamily="49" charset="0"/>
                <a:cs typeface="Courier New" pitchFamily="49" charset="0"/>
              </a:rPr>
              <a:t>.paintComponent</a:t>
            </a:r>
            <a:r>
              <a:rPr lang="en-US" dirty="0">
                <a:latin typeface="Courier New" pitchFamily="49" charset="0"/>
                <a:cs typeface="Courier New" pitchFamily="49" charset="0"/>
              </a:rPr>
              <a:t>(g);</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g.drawString</a:t>
            </a:r>
            <a:r>
              <a:rPr lang="en-US" dirty="0">
                <a:latin typeface="Courier New" pitchFamily="49" charset="0"/>
                <a:cs typeface="Courier New" pitchFamily="49" charset="0"/>
              </a:rPr>
              <a:t>(message, x, y);</a:t>
            </a:r>
            <a:br>
              <a:rPr lang="en-US" dirty="0">
                <a:latin typeface="Courier New" pitchFamily="49" charset="0"/>
                <a:cs typeface="Courier New" pitchFamily="49" charset="0"/>
              </a:rPr>
            </a:b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a:t>
            </a:r>
          </a:p>
        </p:txBody>
      </p:sp>
      <p:sp>
        <p:nvSpPr>
          <p:cNvPr id="4" name="Slide Number Placeholder 3"/>
          <p:cNvSpPr>
            <a:spLocks noGrp="1"/>
          </p:cNvSpPr>
          <p:nvPr>
            <p:ph type="sldNum" sz="quarter" idx="12"/>
          </p:nvPr>
        </p:nvSpPr>
        <p:spPr/>
        <p:txBody>
          <a:bodyPr/>
          <a:lstStyle/>
          <a:p>
            <a:fld id="{C286E02E-5F4D-4A82-8E22-D62FEDEFBF8F}"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latin typeface="Times New Roman" pitchFamily="18" charset="0"/>
                <a:cs typeface="Times New Roman" pitchFamily="18" charset="0"/>
              </a:rPr>
              <a:t>Code Description </a:t>
            </a:r>
          </a:p>
        </p:txBody>
      </p:sp>
      <p:sp>
        <p:nvSpPr>
          <p:cNvPr id="3" name="Content Placeholder 2"/>
          <p:cNvSpPr>
            <a:spLocks noGrp="1"/>
          </p:cNvSpPr>
          <p:nvPr>
            <p:ph idx="1"/>
          </p:nvPr>
        </p:nvSpPr>
        <p:spPr>
          <a:xfrm>
            <a:off x="152400" y="914400"/>
            <a:ext cx="8763000" cy="5715000"/>
          </a:xfrm>
        </p:spPr>
        <p:txBody>
          <a:bodyPr>
            <a:normAutofit fontScale="92500"/>
          </a:bodyPr>
          <a:lstStyle/>
          <a:p>
            <a:pPr algn="just"/>
            <a:r>
              <a:rPr lang="en-US" dirty="0">
                <a:latin typeface="Perpetua" panose="02020502060401020303" pitchFamily="18" charset="0"/>
                <a:cs typeface="Times New Roman" pitchFamily="18" charset="0"/>
              </a:rPr>
              <a:t>The </a:t>
            </a:r>
            <a:r>
              <a:rPr lang="en-US" b="1" dirty="0" err="1">
                <a:latin typeface="Perpetua" panose="02020502060401020303" pitchFamily="18" charset="0"/>
                <a:cs typeface="Times New Roman" pitchFamily="18" charset="0"/>
              </a:rPr>
              <a:t>MovableMessagePanel</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class extends </a:t>
            </a:r>
            <a:r>
              <a:rPr lang="en-US" b="1" dirty="0" err="1">
                <a:latin typeface="Perpetua" panose="02020502060401020303" pitchFamily="18" charset="0"/>
                <a:cs typeface="Times New Roman" pitchFamily="18" charset="0"/>
              </a:rPr>
              <a:t>JPanel</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to draw a message. </a:t>
            </a:r>
          </a:p>
          <a:p>
            <a:pPr algn="just"/>
            <a:r>
              <a:rPr lang="en-US" dirty="0">
                <a:latin typeface="Perpetua" panose="02020502060401020303" pitchFamily="18" charset="0"/>
                <a:cs typeface="Times New Roman" pitchFamily="18" charset="0"/>
              </a:rPr>
              <a:t>Additionally, it handles redisplaying the message when the mouse is dragged. </a:t>
            </a:r>
          </a:p>
          <a:p>
            <a:pPr algn="just"/>
            <a:r>
              <a:rPr lang="en-US" dirty="0">
                <a:latin typeface="Perpetua" panose="02020502060401020303" pitchFamily="18" charset="0"/>
                <a:cs typeface="Times New Roman" pitchFamily="18" charset="0"/>
              </a:rPr>
              <a:t>This class is defined as an </a:t>
            </a:r>
            <a:r>
              <a:rPr lang="en-US" dirty="0">
                <a:solidFill>
                  <a:srgbClr val="FF0000"/>
                </a:solidFill>
                <a:latin typeface="Perpetua" panose="02020502060401020303" pitchFamily="18" charset="0"/>
                <a:cs typeface="Times New Roman" pitchFamily="18" charset="0"/>
              </a:rPr>
              <a:t>inner class </a:t>
            </a:r>
            <a:r>
              <a:rPr lang="en-US" dirty="0">
                <a:latin typeface="Perpetua" panose="02020502060401020303" pitchFamily="18" charset="0"/>
                <a:cs typeface="Times New Roman" pitchFamily="18" charset="0"/>
              </a:rPr>
              <a:t>inside the main class because it is used only in this class. </a:t>
            </a:r>
          </a:p>
          <a:p>
            <a:pPr algn="just"/>
            <a:r>
              <a:rPr lang="en-US" dirty="0">
                <a:latin typeface="Perpetua" panose="02020502060401020303" pitchFamily="18" charset="0"/>
                <a:cs typeface="Times New Roman" pitchFamily="18" charset="0"/>
              </a:rPr>
              <a:t>Furthermore, the </a:t>
            </a:r>
            <a:r>
              <a:rPr lang="en-US" dirty="0">
                <a:solidFill>
                  <a:srgbClr val="FF0000"/>
                </a:solidFill>
                <a:latin typeface="Perpetua" panose="02020502060401020303" pitchFamily="18" charset="0"/>
                <a:cs typeface="Times New Roman" pitchFamily="18" charset="0"/>
              </a:rPr>
              <a:t>inner class </a:t>
            </a:r>
            <a:r>
              <a:rPr lang="en-US" dirty="0">
                <a:latin typeface="Perpetua" panose="02020502060401020303" pitchFamily="18" charset="0"/>
                <a:cs typeface="Times New Roman" pitchFamily="18" charset="0"/>
              </a:rPr>
              <a:t>is defined as </a:t>
            </a:r>
            <a:r>
              <a:rPr lang="en-US" dirty="0">
                <a:solidFill>
                  <a:srgbClr val="FF0000"/>
                </a:solidFill>
                <a:latin typeface="Perpetua" panose="02020502060401020303" pitchFamily="18" charset="0"/>
                <a:cs typeface="Times New Roman" pitchFamily="18" charset="0"/>
              </a:rPr>
              <a:t>static</a:t>
            </a:r>
            <a:r>
              <a:rPr lang="en-US" dirty="0">
                <a:latin typeface="Perpetua" panose="02020502060401020303" pitchFamily="18" charset="0"/>
                <a:cs typeface="Times New Roman" pitchFamily="18" charset="0"/>
              </a:rPr>
              <a:t> because it does not reference any instance members of the main class.</a:t>
            </a:r>
          </a:p>
          <a:p>
            <a:pPr algn="just"/>
            <a:r>
              <a:rPr lang="en-US" dirty="0">
                <a:latin typeface="Perpetua" panose="02020502060401020303" pitchFamily="18" charset="0"/>
                <a:cs typeface="Times New Roman" pitchFamily="18" charset="0"/>
              </a:rPr>
              <a:t>The </a:t>
            </a:r>
            <a:r>
              <a:rPr lang="en-US" b="1" dirty="0" err="1">
                <a:latin typeface="Perpetua" panose="02020502060401020303" pitchFamily="18" charset="0"/>
                <a:cs typeface="Times New Roman" pitchFamily="18" charset="0"/>
              </a:rPr>
              <a:t>MouseMotionListener</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interface contains two handlers, </a:t>
            </a:r>
            <a:r>
              <a:rPr lang="en-US" b="1" dirty="0" err="1">
                <a:latin typeface="Perpetua" panose="02020502060401020303" pitchFamily="18" charset="0"/>
                <a:cs typeface="Times New Roman" pitchFamily="18" charset="0"/>
              </a:rPr>
              <a:t>mouseMoved</a:t>
            </a:r>
            <a:r>
              <a:rPr lang="en-US" b="1" dirty="0">
                <a:latin typeface="Perpetua" panose="02020502060401020303" pitchFamily="18" charset="0"/>
                <a:cs typeface="Times New Roman" pitchFamily="18" charset="0"/>
              </a:rPr>
              <a:t> </a:t>
            </a:r>
            <a:r>
              <a:rPr lang="en-US" dirty="0">
                <a:latin typeface="Perpetua" panose="02020502060401020303" pitchFamily="18" charset="0"/>
                <a:cs typeface="Times New Roman" pitchFamily="18" charset="0"/>
              </a:rPr>
              <a:t>and </a:t>
            </a:r>
            <a:r>
              <a:rPr lang="en-US" b="1" dirty="0" err="1">
                <a:latin typeface="Perpetua" panose="02020502060401020303" pitchFamily="18" charset="0"/>
                <a:cs typeface="Times New Roman" pitchFamily="18" charset="0"/>
              </a:rPr>
              <a:t>mouseDragged</a:t>
            </a:r>
            <a:r>
              <a:rPr lang="en-US" dirty="0">
                <a:latin typeface="Perpetua" panose="02020502060401020303" pitchFamily="18" charset="0"/>
                <a:cs typeface="Times New Roman" pitchFamily="18" charset="0"/>
              </a:rPr>
              <a:t>, for handling mouse-motion events.</a:t>
            </a:r>
          </a:p>
        </p:txBody>
      </p:sp>
      <p:sp>
        <p:nvSpPr>
          <p:cNvPr id="4" name="Slide Number Placeholder 3"/>
          <p:cNvSpPr>
            <a:spLocks noGrp="1"/>
          </p:cNvSpPr>
          <p:nvPr>
            <p:ph type="sldNum" sz="quarter" idx="12"/>
          </p:nvPr>
        </p:nvSpPr>
        <p:spPr/>
        <p:txBody>
          <a:bodyPr/>
          <a:lstStyle/>
          <a:p>
            <a:fld id="{C286E02E-5F4D-4A82-8E22-D62FEDEFBF8F}"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latin typeface="Times New Roman" pitchFamily="18" charset="0"/>
                <a:cs typeface="Times New Roman" pitchFamily="18" charset="0"/>
              </a:rPr>
              <a:t>Code Description </a:t>
            </a:r>
            <a:endParaRPr lang="en-US" dirty="0"/>
          </a:p>
        </p:txBody>
      </p:sp>
      <p:sp>
        <p:nvSpPr>
          <p:cNvPr id="3" name="Content Placeholder 2"/>
          <p:cNvSpPr>
            <a:spLocks noGrp="1"/>
          </p:cNvSpPr>
          <p:nvPr>
            <p:ph idx="1"/>
          </p:nvPr>
        </p:nvSpPr>
        <p:spPr>
          <a:xfrm>
            <a:off x="457200" y="990600"/>
            <a:ext cx="8229600" cy="5638800"/>
          </a:xfrm>
        </p:spPr>
        <p:txBody>
          <a:bodyPr>
            <a:normAutofit fontScale="55000" lnSpcReduction="20000"/>
          </a:bodyPr>
          <a:lstStyle/>
          <a:p>
            <a:pPr algn="just">
              <a:lnSpc>
                <a:spcPct val="170000"/>
              </a:lnSpc>
            </a:pPr>
            <a:r>
              <a:rPr lang="en-US" dirty="0">
                <a:latin typeface="Times New Roman" pitchFamily="18" charset="0"/>
                <a:cs typeface="Times New Roman" pitchFamily="18" charset="0"/>
              </a:rPr>
              <a:t>When you move the mouse with a button pressed, the </a:t>
            </a:r>
            <a:r>
              <a:rPr lang="en-US" b="1" dirty="0" err="1">
                <a:latin typeface="Times New Roman" pitchFamily="18" charset="0"/>
                <a:cs typeface="Times New Roman" pitchFamily="18" charset="0"/>
              </a:rPr>
              <a:t>mouseDragged</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method is invoked to repaint the viewing area and display the message at the mouse point. When you move the mouse without pressing a button, the </a:t>
            </a:r>
            <a:r>
              <a:rPr lang="en-US" b="1" dirty="0" err="1">
                <a:latin typeface="Times New Roman" pitchFamily="18" charset="0"/>
                <a:cs typeface="Times New Roman" pitchFamily="18" charset="0"/>
              </a:rPr>
              <a:t>mouseMoved</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method is invoked.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Because the listener is interested only in the mouse-dragged event, the </a:t>
            </a:r>
            <a:r>
              <a:rPr lang="en-US" b="1" dirty="0" err="1">
                <a:latin typeface="Times New Roman" pitchFamily="18" charset="0"/>
                <a:cs typeface="Times New Roman" pitchFamily="18" charset="0"/>
              </a:rPr>
              <a:t>mouseDragged</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method is implemented.</a:t>
            </a:r>
          </a:p>
          <a:p>
            <a:pPr algn="just">
              <a:lnSpc>
                <a:spcPct val="170000"/>
              </a:lnSpc>
            </a:pPr>
            <a:r>
              <a:rPr lang="en-US" dirty="0">
                <a:latin typeface="Times New Roman" pitchFamily="18" charset="0"/>
                <a:cs typeface="Times New Roman" pitchFamily="18" charset="0"/>
              </a:rPr>
              <a:t>The </a:t>
            </a:r>
            <a:r>
              <a:rPr lang="en-US" b="1" dirty="0" err="1">
                <a:latin typeface="Times New Roman" pitchFamily="18" charset="0"/>
                <a:cs typeface="Times New Roman" pitchFamily="18" charset="0"/>
              </a:rPr>
              <a:t>mouseDragged</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method is invoked when you move the mouse with a button pressed.</a:t>
            </a:r>
          </a:p>
          <a:p>
            <a:pPr algn="just"/>
            <a:endParaRPr lang="en-US" dirty="0">
              <a:latin typeface="Times New Roman" pitchFamily="18" charset="0"/>
              <a:cs typeface="Times New Roman" pitchFamily="18" charset="0"/>
            </a:endParaRPr>
          </a:p>
          <a:p>
            <a:pPr algn="just">
              <a:lnSpc>
                <a:spcPct val="170000"/>
              </a:lnSpc>
            </a:pPr>
            <a:r>
              <a:rPr lang="en-US" dirty="0">
                <a:latin typeface="Times New Roman" pitchFamily="18" charset="0"/>
                <a:cs typeface="Times New Roman" pitchFamily="18" charset="0"/>
              </a:rPr>
              <a:t>This method obtains the mouse location using the </a:t>
            </a:r>
            <a:r>
              <a:rPr lang="en-US" b="1" dirty="0" err="1">
                <a:latin typeface="Times New Roman" pitchFamily="18" charset="0"/>
                <a:cs typeface="Times New Roman" pitchFamily="18" charset="0"/>
              </a:rPr>
              <a:t>getX</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b="1" dirty="0" err="1">
                <a:latin typeface="Times New Roman" pitchFamily="18" charset="0"/>
                <a:cs typeface="Times New Roman" pitchFamily="18" charset="0"/>
              </a:rPr>
              <a:t>getY</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methods in the </a:t>
            </a:r>
            <a:r>
              <a:rPr lang="en-US" b="1" dirty="0" err="1">
                <a:latin typeface="Times New Roman" pitchFamily="18" charset="0"/>
                <a:cs typeface="Times New Roman" pitchFamily="18" charset="0"/>
              </a:rPr>
              <a:t>MouseEvent</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class. This becomes the new location for the message.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Invoking </a:t>
            </a:r>
            <a:r>
              <a:rPr lang="en-US" dirty="0">
                <a:latin typeface="Times New Roman" pitchFamily="18" charset="0"/>
                <a:cs typeface="Times New Roman" pitchFamily="18" charset="0"/>
              </a:rPr>
              <a:t>the </a:t>
            </a:r>
            <a:r>
              <a:rPr lang="en-US" b="1" dirty="0">
                <a:latin typeface="Times New Roman" pitchFamily="18" charset="0"/>
                <a:cs typeface="Times New Roman" pitchFamily="18" charset="0"/>
              </a:rPr>
              <a:t>repaint() </a:t>
            </a:r>
            <a:r>
              <a:rPr lang="en-US" dirty="0">
                <a:latin typeface="Times New Roman" pitchFamily="18" charset="0"/>
                <a:cs typeface="Times New Roman" pitchFamily="18" charset="0"/>
              </a:rPr>
              <a:t>method causes </a:t>
            </a:r>
            <a:r>
              <a:rPr lang="en-US" b="1" dirty="0" err="1">
                <a:latin typeface="Times New Roman" pitchFamily="18" charset="0"/>
                <a:cs typeface="Times New Roman" pitchFamily="18" charset="0"/>
              </a:rPr>
              <a:t>paintComponent</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to be invoked, which displays the message in a new location.</a:t>
            </a:r>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dirty="0">
                <a:latin typeface="Times New Roman" pitchFamily="18" charset="0"/>
                <a:cs typeface="Times New Roman" pitchFamily="18" charset="0"/>
              </a:rPr>
              <a:t>Introduction</a:t>
            </a:r>
            <a:endParaRPr lang="en-US" dirty="0"/>
          </a:p>
        </p:txBody>
      </p:sp>
      <p:sp>
        <p:nvSpPr>
          <p:cNvPr id="3" name="Content Placeholder 2"/>
          <p:cNvSpPr>
            <a:spLocks noGrp="1"/>
          </p:cNvSpPr>
          <p:nvPr>
            <p:ph idx="1"/>
          </p:nvPr>
        </p:nvSpPr>
        <p:spPr>
          <a:xfrm>
            <a:off x="228600" y="838200"/>
            <a:ext cx="8686800" cy="5867400"/>
          </a:xfrm>
        </p:spPr>
        <p:txBody>
          <a:bodyPr>
            <a:normAutofit fontScale="55000" lnSpcReduction="20000"/>
          </a:bodyPr>
          <a:lstStyle/>
          <a:p>
            <a:pPr>
              <a:buNone/>
            </a:pPr>
            <a:r>
              <a:rPr lang="en-US" b="1" dirty="0">
                <a:latin typeface="Courier New" pitchFamily="49" charset="0"/>
                <a:cs typeface="Courier New" pitchFamily="49" charset="0"/>
              </a:rPr>
              <a:t>import </a:t>
            </a:r>
            <a:r>
              <a:rPr lang="en-US" dirty="0" err="1">
                <a:latin typeface="Courier New" pitchFamily="49" charset="0"/>
                <a:cs typeface="Courier New" pitchFamily="49" charset="0"/>
              </a:rPr>
              <a:t>javax.swing</a:t>
            </a:r>
            <a:r>
              <a:rPr lang="en-US" dirty="0">
                <a:latin typeface="Courier New" pitchFamily="49" charset="0"/>
                <a:cs typeface="Courier New" pitchFamily="49" charset="0"/>
              </a:rPr>
              <a:t>.*;</a:t>
            </a:r>
          </a:p>
          <a:p>
            <a:pPr>
              <a:buNone/>
            </a:pPr>
            <a:r>
              <a:rPr lang="en-US" b="1" dirty="0">
                <a:latin typeface="Courier New" pitchFamily="49" charset="0"/>
                <a:cs typeface="Courier New" pitchFamily="49" charset="0"/>
              </a:rPr>
              <a:t>import </a:t>
            </a:r>
            <a:r>
              <a:rPr lang="en-US" dirty="0" err="1">
                <a:latin typeface="Courier New" pitchFamily="49" charset="0"/>
                <a:cs typeface="Courier New" pitchFamily="49" charset="0"/>
              </a:rPr>
              <a:t>java.awt.event</a:t>
            </a:r>
            <a:r>
              <a:rPr lang="en-US" dirty="0">
                <a:latin typeface="Courier New" pitchFamily="49" charset="0"/>
                <a:cs typeface="Courier New" pitchFamily="49" charset="0"/>
              </a:rPr>
              <a:t>.*;</a:t>
            </a:r>
          </a:p>
          <a:p>
            <a:pPr>
              <a:buNone/>
            </a:pPr>
            <a:r>
              <a:rPr lang="en-US" b="1" dirty="0">
                <a:latin typeface="Courier New" pitchFamily="49" charset="0"/>
                <a:cs typeface="Courier New" pitchFamily="49" charset="0"/>
              </a:rPr>
              <a:t>public class </a:t>
            </a:r>
            <a:r>
              <a:rPr lang="en-US" dirty="0" err="1">
                <a:latin typeface="Courier New" pitchFamily="49" charset="0"/>
                <a:cs typeface="Courier New" pitchFamily="49" charset="0"/>
              </a:rPr>
              <a:t>HandleEvent</a:t>
            </a:r>
            <a:r>
              <a:rPr lang="en-US" b="1" dirty="0">
                <a:latin typeface="Courier New" pitchFamily="49" charset="0"/>
                <a:cs typeface="Courier New" pitchFamily="49" charset="0"/>
              </a:rPr>
              <a:t> extends </a:t>
            </a:r>
            <a:r>
              <a:rPr lang="en-US" dirty="0" err="1">
                <a:latin typeface="Courier New" pitchFamily="49" charset="0"/>
                <a:cs typeface="Courier New" pitchFamily="49" charset="0"/>
              </a:rPr>
              <a:t>JFrame</a:t>
            </a:r>
            <a:r>
              <a:rPr lang="en-US" b="1" dirty="0">
                <a:latin typeface="Courier New" pitchFamily="49" charset="0"/>
                <a:cs typeface="Courier New" pitchFamily="49" charset="0"/>
              </a:rPr>
              <a:t> </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a:t>
            </a:r>
            <a:r>
              <a:rPr lang="en-US" dirty="0" err="1">
                <a:latin typeface="Courier New" pitchFamily="49" charset="0"/>
                <a:cs typeface="Courier New" pitchFamily="49" charset="0"/>
              </a:rPr>
              <a:t>HandleEvent</a:t>
            </a: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Create two buttons</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 </a:t>
            </a:r>
            <a:r>
              <a:rPr lang="en-US" dirty="0" err="1">
                <a:latin typeface="Courier New" pitchFamily="49" charset="0"/>
                <a:cs typeface="Courier New" pitchFamily="49" charset="0"/>
              </a:rPr>
              <a:t>jbtOK</a:t>
            </a:r>
            <a:r>
              <a:rPr lang="en-US" dirty="0">
                <a:latin typeface="Courier New" pitchFamily="49" charset="0"/>
                <a:cs typeface="Courier New" pitchFamily="49" charset="0"/>
              </a:rPr>
              <a:t>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a:t>
            </a:r>
            <a:r>
              <a:rPr lang="en-US" b="1" dirty="0">
                <a:latin typeface="Courier New" pitchFamily="49" charset="0"/>
                <a:cs typeface="Courier New" pitchFamily="49" charset="0"/>
              </a:rPr>
              <a:t>"OK"</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 </a:t>
            </a:r>
            <a:r>
              <a:rPr lang="en-US" dirty="0" err="1">
                <a:latin typeface="Courier New" pitchFamily="49" charset="0"/>
                <a:cs typeface="Courier New" pitchFamily="49" charset="0"/>
              </a:rPr>
              <a:t>jbtCancel</a:t>
            </a:r>
            <a:r>
              <a:rPr lang="en-US" dirty="0">
                <a:latin typeface="Courier New" pitchFamily="49" charset="0"/>
                <a:cs typeface="Courier New" pitchFamily="49" charset="0"/>
              </a:rPr>
              <a:t>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JButton</a:t>
            </a:r>
            <a:r>
              <a:rPr lang="en-US" dirty="0">
                <a:latin typeface="Courier New" pitchFamily="49" charset="0"/>
                <a:cs typeface="Courier New" pitchFamily="49" charset="0"/>
              </a:rPr>
              <a:t>(</a:t>
            </a:r>
            <a:r>
              <a:rPr lang="en-US" b="1" dirty="0">
                <a:latin typeface="Courier New" pitchFamily="49" charset="0"/>
                <a:cs typeface="Courier New" pitchFamily="49" charset="0"/>
              </a:rPr>
              <a:t>"Cancel"</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Create a panel to hold buttons</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JPanel</a:t>
            </a:r>
            <a:r>
              <a:rPr lang="en-US" dirty="0">
                <a:latin typeface="Courier New" pitchFamily="49" charset="0"/>
                <a:cs typeface="Courier New" pitchFamily="49" charset="0"/>
              </a:rPr>
              <a:t> panel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JPanel</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panel.add</a:t>
            </a:r>
            <a:r>
              <a:rPr lang="en-US" dirty="0">
                <a:latin typeface="Courier New" pitchFamily="49" charset="0"/>
                <a:cs typeface="Courier New" pitchFamily="49" charset="0"/>
              </a:rPr>
              <a:t>(</a:t>
            </a:r>
            <a:r>
              <a:rPr lang="en-US" dirty="0" err="1">
                <a:latin typeface="Courier New" pitchFamily="49" charset="0"/>
                <a:cs typeface="Courier New" pitchFamily="49" charset="0"/>
              </a:rPr>
              <a:t>jbtOK</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panel.add</a:t>
            </a:r>
            <a:r>
              <a:rPr lang="en-US" dirty="0">
                <a:latin typeface="Courier New" pitchFamily="49" charset="0"/>
                <a:cs typeface="Courier New" pitchFamily="49" charset="0"/>
              </a:rPr>
              <a:t>(</a:t>
            </a:r>
            <a:r>
              <a:rPr lang="en-US" dirty="0" err="1">
                <a:latin typeface="Courier New" pitchFamily="49" charset="0"/>
                <a:cs typeface="Courier New" pitchFamily="49" charset="0"/>
              </a:rPr>
              <a:t>jbtCancel</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add(panel); </a:t>
            </a:r>
            <a:r>
              <a:rPr lang="en-US" b="1" dirty="0">
                <a:solidFill>
                  <a:srgbClr val="FF0000"/>
                </a:solidFill>
                <a:latin typeface="Courier New" pitchFamily="49" charset="0"/>
                <a:cs typeface="Courier New" pitchFamily="49" charset="0"/>
              </a:rPr>
              <a:t>// Add panel to the frame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 Register listeners</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err="1">
                <a:latin typeface="Courier New" pitchFamily="49" charset="0"/>
                <a:cs typeface="Courier New" pitchFamily="49" charset="0"/>
              </a:rPr>
              <a:t>OkListenerClass</a:t>
            </a:r>
            <a:r>
              <a:rPr lang="en-US" dirty="0">
                <a:latin typeface="Courier New" pitchFamily="49" charset="0"/>
                <a:cs typeface="Courier New" pitchFamily="49" charset="0"/>
              </a:rPr>
              <a:t> listener1 = </a:t>
            </a:r>
            <a:r>
              <a:rPr lang="en-US" b="1" dirty="0">
                <a:latin typeface="Courier New" pitchFamily="49" charset="0"/>
                <a:cs typeface="Courier New" pitchFamily="49" charset="0"/>
              </a:rPr>
              <a:t>new</a:t>
            </a:r>
            <a:r>
              <a:rPr lang="en-US" dirty="0">
                <a:latin typeface="Courier New" pitchFamily="49" charset="0"/>
                <a:cs typeface="Courier New" pitchFamily="49" charset="0"/>
              </a:rPr>
              <a:t> </a:t>
            </a:r>
            <a:r>
              <a:rPr lang="en-US" dirty="0" err="1">
                <a:latin typeface="Courier New" pitchFamily="49" charset="0"/>
                <a:cs typeface="Courier New" pitchFamily="49" charset="0"/>
              </a:rPr>
              <a:t>OkListenerClass</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err="1">
                <a:latin typeface="Courier New" pitchFamily="49" charset="0"/>
                <a:cs typeface="Courier New" pitchFamily="49" charset="0"/>
              </a:rPr>
              <a:t>CancelListenerClass</a:t>
            </a:r>
            <a:r>
              <a:rPr lang="en-US" dirty="0">
                <a:latin typeface="Courier New" pitchFamily="49" charset="0"/>
                <a:cs typeface="Courier New" pitchFamily="49" charset="0"/>
              </a:rPr>
              <a:t> listener2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CancelListenerClass</a:t>
            </a:r>
            <a:r>
              <a:rPr lang="en-US" dirty="0">
                <a:latin typeface="Courier New" pitchFamily="49" charset="0"/>
                <a:cs typeface="Courier New" pitchFamily="49" charset="0"/>
              </a:rPr>
              <a:t>();</a:t>
            </a:r>
          </a:p>
          <a:p>
            <a:pPr>
              <a:buNone/>
            </a:pPr>
            <a:endParaRPr lang="en-US" dirty="0">
              <a:latin typeface="Courier New" pitchFamily="49" charset="0"/>
              <a:cs typeface="Courier New" pitchFamily="49" charset="0"/>
            </a:endParaRPr>
          </a:p>
          <a:p>
            <a:pPr>
              <a:buNone/>
            </a:pPr>
            <a:r>
              <a:rPr lang="en-US" dirty="0">
                <a:latin typeface="Times New Roman" pitchFamily="18" charset="0"/>
                <a:cs typeface="Times New Roman" pitchFamily="18" charset="0"/>
              </a:rPr>
              <a:t>	</a:t>
            </a:r>
            <a:r>
              <a:rPr lang="en-US" dirty="0" err="1">
                <a:latin typeface="Courier New" pitchFamily="49" charset="0"/>
                <a:cs typeface="Courier New" pitchFamily="49" charset="0"/>
              </a:rPr>
              <a:t>jbtOK.addActionListener</a:t>
            </a:r>
            <a:r>
              <a:rPr lang="en-US" dirty="0">
                <a:latin typeface="Courier New" pitchFamily="49" charset="0"/>
                <a:cs typeface="Courier New" pitchFamily="49" charset="0"/>
              </a:rPr>
              <a:t>(listener1);</a:t>
            </a:r>
            <a:r>
              <a:rPr lang="en-US" dirty="0"/>
              <a:t/>
            </a:r>
            <a:br>
              <a:rPr lang="en-US" dirty="0"/>
            </a:br>
            <a:r>
              <a:rPr lang="en-US" dirty="0" err="1">
                <a:latin typeface="Courier New" pitchFamily="49" charset="0"/>
                <a:cs typeface="Courier New" pitchFamily="49" charset="0"/>
              </a:rPr>
              <a:t>jbtCancel.addActionListener</a:t>
            </a:r>
            <a:r>
              <a:rPr lang="en-US" dirty="0">
                <a:latin typeface="Courier New" pitchFamily="49" charset="0"/>
                <a:cs typeface="Courier New" pitchFamily="49" charset="0"/>
              </a:rPr>
              <a:t>(listener2);</a:t>
            </a:r>
          </a:p>
          <a:p>
            <a:pPr>
              <a:buNone/>
            </a:pPr>
            <a:r>
              <a:rPr lang="en-US" dirty="0">
                <a:latin typeface="Courier New" pitchFamily="49" charset="0"/>
                <a:cs typeface="Courier New" pitchFamily="49" charset="0"/>
              </a:rPr>
              <a:t>  }</a:t>
            </a:r>
            <a:endParaRPr lang="en-US" dirty="0"/>
          </a:p>
        </p:txBody>
      </p:sp>
      <p:sp>
        <p:nvSpPr>
          <p:cNvPr id="6" name="Rounded Rectangular Callout 5"/>
          <p:cNvSpPr/>
          <p:nvPr/>
        </p:nvSpPr>
        <p:spPr>
          <a:xfrm>
            <a:off x="7467600" y="2590800"/>
            <a:ext cx="1371600" cy="914400"/>
          </a:xfrm>
          <a:prstGeom prst="wedgeRoundRectCallout">
            <a:avLst>
              <a:gd name="adj1" fmla="val -65609"/>
              <a:gd name="adj2" fmla="val 149067"/>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itchFamily="18" charset="0"/>
                <a:cs typeface="Times New Roman" pitchFamily="18" charset="0"/>
              </a:rPr>
              <a:t>Create Listener</a:t>
            </a:r>
          </a:p>
        </p:txBody>
      </p:sp>
      <p:sp>
        <p:nvSpPr>
          <p:cNvPr id="8" name="Rounded Rectangular Callout 7"/>
          <p:cNvSpPr/>
          <p:nvPr/>
        </p:nvSpPr>
        <p:spPr>
          <a:xfrm>
            <a:off x="7467600" y="5181600"/>
            <a:ext cx="1371600" cy="914400"/>
          </a:xfrm>
          <a:prstGeom prst="wedgeRoundRectCallout">
            <a:avLst>
              <a:gd name="adj1" fmla="val -171081"/>
              <a:gd name="adj2" fmla="val -21082"/>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itchFamily="18" charset="0"/>
                <a:cs typeface="Times New Roman" pitchFamily="18" charset="0"/>
              </a:rPr>
              <a:t>Register Listener</a:t>
            </a:r>
          </a:p>
        </p:txBody>
      </p:sp>
      <p:sp>
        <p:nvSpPr>
          <p:cNvPr id="10" name="Slide Number Placeholder 9"/>
          <p:cNvSpPr>
            <a:spLocks noGrp="1"/>
          </p:cNvSpPr>
          <p:nvPr>
            <p:ph type="sldNum" sz="quarter" idx="12"/>
          </p:nvPr>
        </p:nvSpPr>
        <p:spPr/>
        <p:txBody>
          <a:bodyPr/>
          <a:lstStyle/>
          <a:p>
            <a:fld id="{C286E02E-5F4D-4A82-8E22-D62FEDEFBF8F}"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latin typeface="Times New Roman" pitchFamily="18" charset="0"/>
                <a:cs typeface="Times New Roman" pitchFamily="18" charset="0"/>
              </a:rPr>
              <a:t>Key Events</a:t>
            </a:r>
          </a:p>
        </p:txBody>
      </p:sp>
      <p:sp>
        <p:nvSpPr>
          <p:cNvPr id="3" name="Content Placeholder 2"/>
          <p:cNvSpPr>
            <a:spLocks noGrp="1"/>
          </p:cNvSpPr>
          <p:nvPr>
            <p:ph idx="1"/>
          </p:nvPr>
        </p:nvSpPr>
        <p:spPr>
          <a:xfrm>
            <a:off x="152400" y="1600201"/>
            <a:ext cx="8839200" cy="3352800"/>
          </a:xfrm>
        </p:spPr>
        <p:txBody>
          <a:bodyPr>
            <a:normAutofit/>
          </a:bodyPr>
          <a:lstStyle/>
          <a:p>
            <a:pPr algn="just"/>
            <a:r>
              <a:rPr lang="en-US" i="1" dirty="0">
                <a:latin typeface="Times New Roman" pitchFamily="18" charset="0"/>
                <a:cs typeface="Times New Roman" pitchFamily="18" charset="0"/>
              </a:rPr>
              <a:t>A key event is fired whenever a key is </a:t>
            </a:r>
            <a:r>
              <a:rPr lang="en-US" i="1" dirty="0">
                <a:solidFill>
                  <a:srgbClr val="FF0000"/>
                </a:solidFill>
                <a:latin typeface="Times New Roman" pitchFamily="18" charset="0"/>
                <a:cs typeface="Times New Roman" pitchFamily="18" charset="0"/>
              </a:rPr>
              <a:t>pressed</a:t>
            </a:r>
            <a:r>
              <a:rPr lang="en-US" i="1" dirty="0">
                <a:latin typeface="Times New Roman" pitchFamily="18" charset="0"/>
                <a:cs typeface="Times New Roman" pitchFamily="18" charset="0"/>
              </a:rPr>
              <a:t>, </a:t>
            </a:r>
            <a:r>
              <a:rPr lang="en-US" i="1" dirty="0">
                <a:solidFill>
                  <a:srgbClr val="FF0000"/>
                </a:solidFill>
                <a:latin typeface="Times New Roman" pitchFamily="18" charset="0"/>
                <a:cs typeface="Times New Roman" pitchFamily="18" charset="0"/>
              </a:rPr>
              <a:t>released</a:t>
            </a:r>
            <a:r>
              <a:rPr lang="en-US" i="1" dirty="0">
                <a:latin typeface="Times New Roman" pitchFamily="18" charset="0"/>
                <a:cs typeface="Times New Roman" pitchFamily="18" charset="0"/>
              </a:rPr>
              <a:t>, or </a:t>
            </a:r>
            <a:r>
              <a:rPr lang="en-US" i="1" dirty="0">
                <a:solidFill>
                  <a:srgbClr val="FF0000"/>
                </a:solidFill>
                <a:latin typeface="Times New Roman" pitchFamily="18" charset="0"/>
                <a:cs typeface="Times New Roman" pitchFamily="18" charset="0"/>
              </a:rPr>
              <a:t>typed</a:t>
            </a:r>
            <a:r>
              <a:rPr lang="en-US" i="1" dirty="0">
                <a:latin typeface="Times New Roman" pitchFamily="18" charset="0"/>
                <a:cs typeface="Times New Roman" pitchFamily="18" charset="0"/>
              </a:rPr>
              <a:t> on a component.</a:t>
            </a:r>
          </a:p>
          <a:p>
            <a:pPr algn="just"/>
            <a:endParaRPr lang="en-US" i="1" dirty="0">
              <a:latin typeface="Times New Roman" pitchFamily="18" charset="0"/>
              <a:cs typeface="Times New Roman" pitchFamily="18" charset="0"/>
            </a:endParaRPr>
          </a:p>
          <a:p>
            <a:pPr algn="just"/>
            <a:r>
              <a:rPr lang="en-US" i="1" dirty="0">
                <a:latin typeface="Times New Roman" pitchFamily="18" charset="0"/>
                <a:cs typeface="Times New Roman" pitchFamily="18" charset="0"/>
              </a:rPr>
              <a:t>Key events </a:t>
            </a:r>
            <a:r>
              <a:rPr lang="en-US" dirty="0">
                <a:latin typeface="Times New Roman" pitchFamily="18" charset="0"/>
                <a:cs typeface="Times New Roman" pitchFamily="18" charset="0"/>
              </a:rPr>
              <a:t>enable the use of the keys to control and perform actions or get input from the keyboard. </a:t>
            </a:r>
          </a:p>
        </p:txBody>
      </p:sp>
      <p:sp>
        <p:nvSpPr>
          <p:cNvPr id="4" name="Slide Number Placeholder 3"/>
          <p:cNvSpPr>
            <a:spLocks noGrp="1"/>
          </p:cNvSpPr>
          <p:nvPr>
            <p:ph type="sldNum" sz="quarter" idx="12"/>
          </p:nvPr>
        </p:nvSpPr>
        <p:spPr/>
        <p:txBody>
          <a:bodyPr/>
          <a:lstStyle/>
          <a:p>
            <a:fld id="{C286E02E-5F4D-4A82-8E22-D62FEDEFBF8F}"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latin typeface="Times New Roman" pitchFamily="18" charset="0"/>
                <a:cs typeface="Times New Roman" pitchFamily="18" charset="0"/>
              </a:rPr>
              <a:t>Handling Keyboard Events</a:t>
            </a:r>
          </a:p>
        </p:txBody>
      </p:sp>
      <p:sp>
        <p:nvSpPr>
          <p:cNvPr id="4" name="Text Box 4"/>
          <p:cNvSpPr txBox="1">
            <a:spLocks noChangeArrowheads="1"/>
          </p:cNvSpPr>
          <p:nvPr/>
        </p:nvSpPr>
        <p:spPr bwMode="auto">
          <a:xfrm>
            <a:off x="304800" y="1295400"/>
            <a:ext cx="8610600" cy="946150"/>
          </a:xfrm>
          <a:prstGeom prst="rect">
            <a:avLst/>
          </a:prstGeom>
          <a:noFill/>
          <a:ln w="12700">
            <a:noFill/>
            <a:miter lim="800000"/>
            <a:headEnd type="none" w="sm" len="sm"/>
            <a:tailEnd type="none" w="sm" len="sm"/>
          </a:ln>
          <a:effectLst/>
        </p:spPr>
        <p:txBody>
          <a:bodyPr wrap="square">
            <a:spAutoFit/>
          </a:bodyPr>
          <a:lstStyle/>
          <a:p>
            <a:pPr>
              <a:spcBef>
                <a:spcPct val="50000"/>
              </a:spcBef>
            </a:pPr>
            <a:r>
              <a:rPr lang="en-US" sz="2800" dirty="0">
                <a:latin typeface="Times New Roman" pitchFamily="18" charset="0"/>
                <a:cs typeface="Times New Roman" pitchFamily="18" charset="0"/>
              </a:rPr>
              <a:t>To process a keyboard event, use the following handlers in the</a:t>
            </a:r>
            <a:r>
              <a:rPr lang="en-US" sz="2800" dirty="0"/>
              <a:t> </a:t>
            </a:r>
            <a:r>
              <a:rPr lang="en-US" sz="2600" b="1" dirty="0" err="1">
                <a:solidFill>
                  <a:srgbClr val="FF0000"/>
                </a:solidFill>
                <a:latin typeface="Courier New" pitchFamily="49" charset="0"/>
              </a:rPr>
              <a:t>KeyListener</a:t>
            </a:r>
            <a:r>
              <a:rPr lang="en-US" sz="2800" dirty="0"/>
              <a:t> </a:t>
            </a:r>
            <a:r>
              <a:rPr lang="en-US" sz="2800" dirty="0">
                <a:latin typeface="Times New Roman" pitchFamily="18" charset="0"/>
                <a:cs typeface="Times New Roman" pitchFamily="18" charset="0"/>
              </a:rPr>
              <a:t>interface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5" name="Rectangle 3"/>
          <p:cNvSpPr txBox="1">
            <a:spLocks noChangeArrowheads="1"/>
          </p:cNvSpPr>
          <p:nvPr/>
        </p:nvSpPr>
        <p:spPr>
          <a:xfrm>
            <a:off x="304800" y="2590800"/>
            <a:ext cx="8610600" cy="3733800"/>
          </a:xfrm>
          <a:prstGeom prst="rect">
            <a:avLst/>
          </a:prstGeom>
        </p:spPr>
        <p:txBody>
          <a:bodyPr vert="horz" lIns="91440" tIns="45720" rIns="91440" bIns="45720" rtlCol="0">
            <a:normAutofit/>
          </a:bodyPr>
          <a:lstStyle/>
          <a:p>
            <a:pPr marL="341313" marR="0" lvl="0" indent="-341313" algn="l" defTabSz="914400" rtl="0" eaLnBrk="1" fontAlgn="auto" latinLnBrk="0" hangingPunct="1">
              <a:lnSpc>
                <a:spcPct val="100000"/>
              </a:lnSpc>
              <a:spcBef>
                <a:spcPct val="100000"/>
              </a:spcBef>
              <a:spcAft>
                <a:spcPts val="0"/>
              </a:spcAft>
              <a:buClrTx/>
              <a:buSzTx/>
              <a:buFont typeface="Arial" pitchFamily="34" charset="0"/>
              <a:buChar char="•"/>
              <a:tabLst/>
              <a:defRPr/>
            </a:pPr>
            <a:r>
              <a:rPr kumimoji="0" lang="en-US" sz="2400" b="0" i="0" u="none" strike="noStrike" kern="1200" cap="none" spc="0" normalizeH="0" baseline="0" noProof="0" dirty="0" err="1">
                <a:ln>
                  <a:noFill/>
                </a:ln>
                <a:solidFill>
                  <a:schemeClr val="tx1"/>
                </a:solidFill>
                <a:effectLst/>
                <a:uLnTx/>
                <a:uFillTx/>
                <a:latin typeface="Courier New" pitchFamily="49" charset="0"/>
                <a:ea typeface="+mn-ea"/>
                <a:cs typeface="+mn-cs"/>
              </a:rPr>
              <a:t>keyPressed</a:t>
            </a:r>
            <a:r>
              <a:rPr kumimoji="0" lang="en-US" sz="2400" b="0" i="0" u="none" strike="noStrike" kern="1200" cap="none" spc="0" normalizeH="0" baseline="0" noProof="0" dirty="0">
                <a:ln>
                  <a:noFill/>
                </a:ln>
                <a:solidFill>
                  <a:schemeClr val="tx1"/>
                </a:solidFill>
                <a:effectLst/>
                <a:uLnTx/>
                <a:uFillTx/>
                <a:latin typeface="Courier New" pitchFamily="49" charset="0"/>
                <a:ea typeface="+mn-ea"/>
                <a:cs typeface="+mn-cs"/>
              </a:rPr>
              <a:t>(</a:t>
            </a:r>
            <a:r>
              <a:rPr kumimoji="0" lang="en-US" sz="2400" b="0" i="0" u="none" strike="noStrike" kern="1200" cap="none" spc="0" normalizeH="0" baseline="0" noProof="0" dirty="0" err="1">
                <a:ln>
                  <a:noFill/>
                </a:ln>
                <a:solidFill>
                  <a:schemeClr val="tx1"/>
                </a:solidFill>
                <a:effectLst/>
                <a:uLnTx/>
                <a:uFillTx/>
                <a:latin typeface="Courier New" pitchFamily="49" charset="0"/>
                <a:ea typeface="+mn-ea"/>
                <a:cs typeface="+mn-cs"/>
              </a:rPr>
              <a:t>KeyEvent</a:t>
            </a:r>
            <a:r>
              <a:rPr kumimoji="0" lang="en-US" sz="2400" b="0" i="0" u="none" strike="noStrike" kern="1200" cap="none" spc="0" normalizeH="0" baseline="0" noProof="0" dirty="0">
                <a:ln>
                  <a:noFill/>
                </a:ln>
                <a:solidFill>
                  <a:schemeClr val="tx1"/>
                </a:solidFill>
                <a:effectLst/>
                <a:uLnTx/>
                <a:uFillTx/>
                <a:latin typeface="Courier New" pitchFamily="49" charset="0"/>
                <a:ea typeface="+mn-ea"/>
                <a:cs typeface="+mn-cs"/>
              </a:rPr>
              <a:t> e)</a:t>
            </a: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Called when a key is pressed.</a:t>
            </a:r>
          </a:p>
          <a:p>
            <a:pPr marL="341313" marR="0" lvl="0" indent="-341313" algn="l" defTabSz="914400" rtl="0" eaLnBrk="1" fontAlgn="auto" latinLnBrk="0" hangingPunct="1">
              <a:lnSpc>
                <a:spcPct val="100000"/>
              </a:lnSpc>
              <a:spcBef>
                <a:spcPct val="75000"/>
              </a:spcBef>
              <a:spcAft>
                <a:spcPts val="0"/>
              </a:spcAft>
              <a:buClrTx/>
              <a:buSzTx/>
              <a:buFont typeface="Arial" pitchFamily="34" charset="0"/>
              <a:buChar char="•"/>
              <a:tabLst/>
              <a:defRPr/>
            </a:pPr>
            <a:r>
              <a:rPr kumimoji="0" lang="en-US" sz="2400" b="0" i="0" u="none" strike="noStrike" kern="1200" cap="none" spc="0" normalizeH="0" baseline="0" noProof="0" dirty="0" err="1">
                <a:ln>
                  <a:noFill/>
                </a:ln>
                <a:solidFill>
                  <a:schemeClr val="tx1"/>
                </a:solidFill>
                <a:effectLst/>
                <a:uLnTx/>
                <a:uFillTx/>
                <a:latin typeface="Courier New" pitchFamily="49" charset="0"/>
                <a:ea typeface="+mn-ea"/>
                <a:cs typeface="+mn-cs"/>
              </a:rPr>
              <a:t>keyReleased</a:t>
            </a:r>
            <a:r>
              <a:rPr kumimoji="0" lang="en-US" sz="2400" b="0" i="0" u="none" strike="noStrike" kern="1200" cap="none" spc="0" normalizeH="0" baseline="0" noProof="0" dirty="0">
                <a:ln>
                  <a:noFill/>
                </a:ln>
                <a:solidFill>
                  <a:schemeClr val="tx1"/>
                </a:solidFill>
                <a:effectLst/>
                <a:uLnTx/>
                <a:uFillTx/>
                <a:latin typeface="Courier New" pitchFamily="49" charset="0"/>
                <a:ea typeface="+mn-ea"/>
                <a:cs typeface="+mn-cs"/>
              </a:rPr>
              <a:t>(</a:t>
            </a:r>
            <a:r>
              <a:rPr kumimoji="0" lang="en-US" sz="2400" b="0" i="0" u="none" strike="noStrike" kern="1200" cap="none" spc="0" normalizeH="0" baseline="0" noProof="0" dirty="0" err="1">
                <a:ln>
                  <a:noFill/>
                </a:ln>
                <a:solidFill>
                  <a:schemeClr val="tx1"/>
                </a:solidFill>
                <a:effectLst/>
                <a:uLnTx/>
                <a:uFillTx/>
                <a:latin typeface="Courier New" pitchFamily="49" charset="0"/>
                <a:ea typeface="+mn-ea"/>
                <a:cs typeface="+mn-cs"/>
              </a:rPr>
              <a:t>KeyEvent</a:t>
            </a:r>
            <a:r>
              <a:rPr kumimoji="0" lang="en-US" sz="2400" b="0" i="0" u="none" strike="noStrike" kern="1200" cap="none" spc="0" normalizeH="0" baseline="0" noProof="0" dirty="0">
                <a:ln>
                  <a:noFill/>
                </a:ln>
                <a:solidFill>
                  <a:schemeClr val="tx1"/>
                </a:solidFill>
                <a:effectLst/>
                <a:uLnTx/>
                <a:uFillTx/>
                <a:latin typeface="Courier New" pitchFamily="49" charset="0"/>
                <a:ea typeface="+mn-ea"/>
                <a:cs typeface="+mn-cs"/>
              </a:rPr>
              <a:t> e) </a:t>
            </a:r>
            <a:r>
              <a:rPr kumimoji="0" lang="en-US"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Called when a key is released.</a:t>
            </a:r>
            <a:r>
              <a:rPr kumimoji="0" lang="en-US" sz="2400" b="0" i="1" u="none" strike="noStrike" kern="1200" cap="none" spc="0" normalizeH="0" baseline="0" noProof="0" dirty="0">
                <a:ln>
                  <a:noFill/>
                </a:ln>
                <a:solidFill>
                  <a:schemeClr val="tx1"/>
                </a:solidFill>
                <a:effectLst/>
                <a:uLnTx/>
                <a:uFillTx/>
                <a:latin typeface="Times New Roman" pitchFamily="18" charset="0"/>
                <a:cs typeface="Times New Roman" pitchFamily="18" charset="0"/>
              </a:rPr>
              <a:t> </a:t>
            </a:r>
            <a:endPar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341313" marR="0" lvl="0" indent="-341313" algn="l" defTabSz="914400" rtl="0" eaLnBrk="1" fontAlgn="auto" latinLnBrk="0" hangingPunct="1">
              <a:lnSpc>
                <a:spcPct val="100000"/>
              </a:lnSpc>
              <a:spcBef>
                <a:spcPct val="75000"/>
              </a:spcBef>
              <a:spcAft>
                <a:spcPts val="0"/>
              </a:spcAft>
              <a:buClrTx/>
              <a:buSzTx/>
              <a:buFont typeface="Arial" pitchFamily="34" charset="0"/>
              <a:buChar char="•"/>
              <a:tabLst/>
              <a:defRPr/>
            </a:pPr>
            <a:r>
              <a:rPr kumimoji="0" lang="en-US" sz="2400" b="0" i="0" u="none" strike="noStrike" kern="1200" cap="none" spc="0" normalizeH="0" baseline="0" noProof="0" dirty="0" err="1">
                <a:ln>
                  <a:noFill/>
                </a:ln>
                <a:solidFill>
                  <a:schemeClr val="tx1"/>
                </a:solidFill>
                <a:effectLst/>
                <a:uLnTx/>
                <a:uFillTx/>
                <a:latin typeface="Courier New" pitchFamily="49" charset="0"/>
                <a:ea typeface="+mn-ea"/>
                <a:cs typeface="+mn-cs"/>
              </a:rPr>
              <a:t>keyTyped</a:t>
            </a:r>
            <a:r>
              <a:rPr kumimoji="0" lang="en-US" sz="2400" b="0" i="0" u="none" strike="noStrike" kern="1200" cap="none" spc="0" normalizeH="0" baseline="0" noProof="0" dirty="0">
                <a:ln>
                  <a:noFill/>
                </a:ln>
                <a:solidFill>
                  <a:schemeClr val="tx1"/>
                </a:solidFill>
                <a:effectLst/>
                <a:uLnTx/>
                <a:uFillTx/>
                <a:latin typeface="Courier New" pitchFamily="49" charset="0"/>
                <a:ea typeface="+mn-ea"/>
                <a:cs typeface="+mn-cs"/>
              </a:rPr>
              <a:t>(</a:t>
            </a:r>
            <a:r>
              <a:rPr kumimoji="0" lang="en-US" sz="2400" b="0" i="0" u="none" strike="noStrike" kern="1200" cap="none" spc="0" normalizeH="0" baseline="0" noProof="0" dirty="0" err="1">
                <a:ln>
                  <a:noFill/>
                </a:ln>
                <a:solidFill>
                  <a:schemeClr val="tx1"/>
                </a:solidFill>
                <a:effectLst/>
                <a:uLnTx/>
                <a:uFillTx/>
                <a:latin typeface="Courier New" pitchFamily="49" charset="0"/>
                <a:ea typeface="+mn-ea"/>
                <a:cs typeface="+mn-cs"/>
              </a:rPr>
              <a:t>KeyEvent</a:t>
            </a:r>
            <a:r>
              <a:rPr kumimoji="0" lang="en-US" sz="2400" b="0" i="0" u="none" strike="noStrike" kern="1200" cap="none" spc="0" normalizeH="0" baseline="0" noProof="0" dirty="0">
                <a:ln>
                  <a:noFill/>
                </a:ln>
                <a:solidFill>
                  <a:schemeClr val="tx1"/>
                </a:solidFill>
                <a:effectLst/>
                <a:uLnTx/>
                <a:uFillTx/>
                <a:latin typeface="Courier New" pitchFamily="49" charset="0"/>
                <a:ea typeface="+mn-ea"/>
                <a:cs typeface="+mn-cs"/>
              </a:rPr>
              <a:t> e)</a:t>
            </a: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 </a:t>
            </a: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4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Called when a key is pressed and then released</a:t>
            </a:r>
            <a:r>
              <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341313" marR="0" lvl="0" indent="-341313" algn="l" defTabSz="914400" rtl="0" eaLnBrk="1" fontAlgn="auto" latinLnBrk="0" hangingPunct="1">
              <a:lnSpc>
                <a:spcPct val="100000"/>
              </a:lnSpc>
              <a:spcBef>
                <a:spcPct val="75000"/>
              </a:spcBef>
              <a:spcAft>
                <a:spcPts val="0"/>
              </a:spcAft>
              <a:buClrTx/>
              <a:buSzTx/>
              <a:buFont typeface="Arial" pitchFamily="34" charset="0"/>
              <a:buChar char="•"/>
              <a:tabLst/>
              <a:defRPr/>
            </a:pPr>
            <a:r>
              <a:rPr lang="en-US" sz="2400" dirty="0" smtClean="0">
                <a:latin typeface="Times New Roman" pitchFamily="18" charset="0"/>
                <a:cs typeface="Times New Roman" pitchFamily="18" charset="0"/>
              </a:rPr>
              <a:t>These methods are used for processing the </a:t>
            </a:r>
            <a:r>
              <a:rPr lang="en-US" sz="2400" dirty="0" smtClean="0">
                <a:solidFill>
                  <a:srgbClr val="FF0000"/>
                </a:solidFill>
                <a:latin typeface="Times New Roman" pitchFamily="18" charset="0"/>
                <a:cs typeface="Times New Roman" pitchFamily="18" charset="0"/>
              </a:rPr>
              <a:t>Key event</a:t>
            </a:r>
            <a:r>
              <a:rPr lang="en-US" sz="2400" dirty="0" smtClean="0">
                <a:latin typeface="Times New Roman" pitchFamily="18" charset="0"/>
                <a:cs typeface="Times New Roman" pitchFamily="18" charset="0"/>
              </a:rPr>
              <a:t>.</a:t>
            </a:r>
            <a:endPar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286E02E-5F4D-4A82-8E22-D62FEDEFBF8F}"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639762"/>
          </a:xfrm>
        </p:spPr>
        <p:txBody>
          <a:bodyPr>
            <a:normAutofit fontScale="90000"/>
          </a:bodyPr>
          <a:lstStyle/>
          <a:p>
            <a:r>
              <a:rPr lang="en-US" dirty="0">
                <a:latin typeface="Times New Roman" pitchFamily="18" charset="0"/>
                <a:cs typeface="Times New Roman" pitchFamily="18" charset="0"/>
              </a:rPr>
              <a:t>The</a:t>
            </a:r>
            <a:r>
              <a:rPr lang="en-US" dirty="0"/>
              <a:t> </a:t>
            </a:r>
            <a:r>
              <a:rPr lang="en-US" sz="4200" dirty="0" err="1">
                <a:latin typeface="Courier New" pitchFamily="49" charset="0"/>
              </a:rPr>
              <a:t>KeyEvent</a:t>
            </a:r>
            <a:r>
              <a:rPr lang="en-US" dirty="0"/>
              <a:t> </a:t>
            </a:r>
            <a:r>
              <a:rPr lang="en-US" dirty="0">
                <a:latin typeface="Times New Roman" pitchFamily="18" charset="0"/>
                <a:cs typeface="Times New Roman" pitchFamily="18" charset="0"/>
              </a:rPr>
              <a:t>Class</a:t>
            </a:r>
          </a:p>
        </p:txBody>
      </p:sp>
      <p:sp>
        <p:nvSpPr>
          <p:cNvPr id="4" name="Rectangle 3"/>
          <p:cNvSpPr txBox="1">
            <a:spLocks noChangeArrowheads="1"/>
          </p:cNvSpPr>
          <p:nvPr/>
        </p:nvSpPr>
        <p:spPr>
          <a:xfrm>
            <a:off x="304800" y="838200"/>
            <a:ext cx="8610600" cy="3352800"/>
          </a:xfrm>
          <a:prstGeom prst="rect">
            <a:avLst/>
          </a:prstGeom>
        </p:spPr>
        <p:txBody>
          <a:bodyPr vert="horz" lIns="91440" tIns="45720" rIns="91440" bIns="45720" rtlCol="0">
            <a:normAutofit fontScale="77500" lnSpcReduction="20000"/>
          </a:bodyPr>
          <a:lstStyle/>
          <a:p>
            <a:pPr marL="358775" marR="0" lvl="0" indent="-358775" algn="l" defTabSz="914400" rtl="0" eaLnBrk="1" fontAlgn="auto" latinLnBrk="0" hangingPunct="1">
              <a:lnSpc>
                <a:spcPct val="90000"/>
              </a:lnSpc>
              <a:spcBef>
                <a:spcPct val="20000"/>
              </a:spcBef>
              <a:spcAft>
                <a:spcPts val="0"/>
              </a:spcAft>
              <a:buClrTx/>
              <a:buSzTx/>
              <a:buFont typeface="Arial" pitchFamily="34" charset="0"/>
              <a:buChar char="•"/>
              <a:tabLst>
                <a:tab pos="915988" algn="l"/>
                <a:tab pos="3198813" algn="l"/>
              </a:tabLst>
              <a:defRPr/>
            </a:pPr>
            <a:r>
              <a:rPr kumimoji="0" lang="en-US" sz="30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Methods:</a:t>
            </a:r>
            <a:endPar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358775" marR="0" lvl="0" indent="-358775" algn="l" defTabSz="914400" rtl="0" eaLnBrk="1" fontAlgn="auto" latinLnBrk="0" hangingPunct="1">
              <a:lnSpc>
                <a:spcPct val="90000"/>
              </a:lnSpc>
              <a:spcBef>
                <a:spcPct val="50000"/>
              </a:spcBef>
              <a:spcAft>
                <a:spcPts val="0"/>
              </a:spcAft>
              <a:buClrTx/>
              <a:buSzTx/>
              <a:buFont typeface="Monotype Sorts" pitchFamily="2" charset="2"/>
              <a:buNone/>
              <a:tabLst>
                <a:tab pos="915988" algn="l"/>
                <a:tab pos="3198813" algn="l"/>
              </a:tabLst>
              <a:defRPr/>
            </a:pP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	</a:t>
            </a:r>
            <a:r>
              <a:rPr kumimoji="0" lang="en-US" sz="2600" b="0" i="0" u="none" strike="noStrike" kern="1200" cap="none" spc="0" normalizeH="0" baseline="0" noProof="0" dirty="0" err="1">
                <a:ln>
                  <a:noFill/>
                </a:ln>
                <a:solidFill>
                  <a:schemeClr val="tx1"/>
                </a:solidFill>
                <a:effectLst/>
                <a:uLnTx/>
                <a:uFillTx/>
                <a:latin typeface="Courier New" pitchFamily="49" charset="0"/>
                <a:ea typeface="+mn-ea"/>
                <a:cs typeface="+mn-cs"/>
              </a:rPr>
              <a:t>getKeyChar</a:t>
            </a: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 method</a:t>
            </a:r>
          </a:p>
          <a:p>
            <a:pPr marL="358775" marR="0" lvl="0" indent="-358775" algn="l" defTabSz="914400" rtl="0" eaLnBrk="1" fontAlgn="auto" latinLnBrk="0" hangingPunct="1">
              <a:lnSpc>
                <a:spcPct val="90000"/>
              </a:lnSpc>
              <a:spcBef>
                <a:spcPct val="50000"/>
              </a:spcBef>
              <a:spcAft>
                <a:spcPts val="0"/>
              </a:spcAft>
              <a:buClrTx/>
              <a:buSzTx/>
              <a:buFont typeface="Monotype Sorts" pitchFamily="2" charset="2"/>
              <a:buNone/>
              <a:tabLst>
                <a:tab pos="915988" algn="l"/>
                <a:tab pos="3198813" algn="l"/>
              </a:tabLst>
              <a:defRPr/>
            </a:pP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	</a:t>
            </a:r>
            <a:r>
              <a:rPr kumimoji="0" lang="en-US" sz="2600" b="0" i="0" u="none" strike="noStrike" kern="1200" cap="none" spc="0" normalizeH="0" baseline="0" noProof="0" dirty="0" err="1">
                <a:ln>
                  <a:noFill/>
                </a:ln>
                <a:solidFill>
                  <a:schemeClr val="tx1"/>
                </a:solidFill>
                <a:effectLst/>
                <a:uLnTx/>
                <a:uFillTx/>
                <a:latin typeface="Courier New" pitchFamily="49" charset="0"/>
                <a:ea typeface="+mn-ea"/>
                <a:cs typeface="+mn-cs"/>
              </a:rPr>
              <a:t>getKeyCode</a:t>
            </a: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 method </a:t>
            </a:r>
          </a:p>
          <a:p>
            <a:pPr marL="358775" marR="0" lvl="0" indent="-358775" algn="l" defTabSz="914400" rtl="0" eaLnBrk="1" fontAlgn="auto" latinLnBrk="0" hangingPunct="1">
              <a:lnSpc>
                <a:spcPct val="90000"/>
              </a:lnSpc>
              <a:spcBef>
                <a:spcPct val="100000"/>
              </a:spcBef>
              <a:spcAft>
                <a:spcPts val="0"/>
              </a:spcAft>
              <a:buClrTx/>
              <a:buSzTx/>
              <a:buFont typeface="Arial" pitchFamily="34" charset="0"/>
              <a:buChar char="•"/>
              <a:tabLst>
                <a:tab pos="915988" algn="l"/>
                <a:tab pos="3198813" algn="l"/>
              </a:tabLst>
              <a:defRPr/>
            </a:pPr>
            <a:r>
              <a:rPr kumimoji="0" lang="en-US" sz="30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Keys:</a:t>
            </a:r>
            <a:endPar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a:p>
            <a:pPr marL="358775" marR="0" lvl="0" indent="-358775" algn="l" defTabSz="914400" rtl="0" eaLnBrk="1" fontAlgn="auto" latinLnBrk="0" hangingPunct="1">
              <a:lnSpc>
                <a:spcPct val="90000"/>
              </a:lnSpc>
              <a:spcBef>
                <a:spcPct val="20000"/>
              </a:spcBef>
              <a:spcAft>
                <a:spcPts val="0"/>
              </a:spcAft>
              <a:buClrTx/>
              <a:buSzTx/>
              <a:buFont typeface="Monotype Sorts" pitchFamily="2" charset="2"/>
              <a:buNone/>
              <a:tabLst>
                <a:tab pos="915988" algn="l"/>
                <a:tab pos="3198813" algn="l"/>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Home</a:t>
            </a: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VK_HOME</a:t>
            </a:r>
          </a:p>
          <a:p>
            <a:pPr marL="358775" marR="0" lvl="0" indent="-358775" algn="l" defTabSz="914400" rtl="0" eaLnBrk="1" fontAlgn="auto" latinLnBrk="0" hangingPunct="1">
              <a:lnSpc>
                <a:spcPct val="90000"/>
              </a:lnSpc>
              <a:spcBef>
                <a:spcPct val="20000"/>
              </a:spcBef>
              <a:spcAft>
                <a:spcPts val="0"/>
              </a:spcAft>
              <a:buClrTx/>
              <a:buSzTx/>
              <a:buFont typeface="Monotype Sorts" pitchFamily="2" charset="2"/>
              <a:buNone/>
              <a:tabLst>
                <a:tab pos="915988" algn="l"/>
                <a:tab pos="3198813" algn="l"/>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End</a:t>
            </a: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VK_END</a:t>
            </a:r>
          </a:p>
          <a:p>
            <a:pPr marL="358775" marR="0" lvl="0" indent="-358775" algn="l" defTabSz="914400" rtl="0" eaLnBrk="1" fontAlgn="auto" latinLnBrk="0" hangingPunct="1">
              <a:lnSpc>
                <a:spcPct val="90000"/>
              </a:lnSpc>
              <a:spcBef>
                <a:spcPct val="20000"/>
              </a:spcBef>
              <a:spcAft>
                <a:spcPts val="0"/>
              </a:spcAft>
              <a:buClrTx/>
              <a:buSzTx/>
              <a:buFont typeface="Monotype Sorts" pitchFamily="2" charset="2"/>
              <a:buNone/>
              <a:tabLst>
                <a:tab pos="915988" algn="l"/>
                <a:tab pos="3198813" algn="l"/>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Page Up</a:t>
            </a: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VK_PGUP</a:t>
            </a:r>
          </a:p>
          <a:p>
            <a:pPr marL="358775" marR="0" lvl="0" indent="-358775" algn="l" defTabSz="914400" rtl="0" eaLnBrk="1" fontAlgn="auto" latinLnBrk="0" hangingPunct="1">
              <a:lnSpc>
                <a:spcPct val="90000"/>
              </a:lnSpc>
              <a:spcBef>
                <a:spcPct val="20000"/>
              </a:spcBef>
              <a:spcAft>
                <a:spcPts val="0"/>
              </a:spcAft>
              <a:buClrTx/>
              <a:buSzTx/>
              <a:buFont typeface="Monotype Sorts" pitchFamily="2" charset="2"/>
              <a:buNone/>
              <a:tabLst>
                <a:tab pos="915988" algn="l"/>
                <a:tab pos="3198813" algn="l"/>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Page Down</a:t>
            </a: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Courier New" pitchFamily="49" charset="0"/>
                <a:ea typeface="+mn-ea"/>
                <a:cs typeface="+mn-cs"/>
              </a:rPr>
              <a:t>VK_PGDN</a:t>
            </a:r>
          </a:p>
          <a:p>
            <a:pPr marL="358775" marR="0" lvl="0" indent="-358775" algn="l" defTabSz="914400" rtl="0" eaLnBrk="1" fontAlgn="auto" latinLnBrk="0" hangingPunct="1">
              <a:lnSpc>
                <a:spcPct val="90000"/>
              </a:lnSpc>
              <a:spcBef>
                <a:spcPct val="20000"/>
              </a:spcBef>
              <a:spcAft>
                <a:spcPts val="0"/>
              </a:spcAft>
              <a:buClrTx/>
              <a:buSzTx/>
              <a:buFont typeface="Monotype Sorts" pitchFamily="2" charset="2"/>
              <a:buNone/>
              <a:tabLst>
                <a:tab pos="915988" algn="l"/>
                <a:tab pos="3198813" algn="l"/>
              </a:tabLst>
              <a:defRPr/>
            </a:pPr>
            <a:r>
              <a:rPr kumimoji="0" lang="en-US" sz="2600" b="0" i="0" u="none" strike="noStrike" kern="1200" cap="none" spc="0" normalizeH="0" baseline="0" noProof="0" dirty="0">
                <a:ln>
                  <a:noFill/>
                </a:ln>
                <a:solidFill>
                  <a:schemeClr val="tx1"/>
                </a:solidFill>
                <a:effectLst/>
                <a:uLnTx/>
                <a:uFillTx/>
                <a:latin typeface="+mn-lt"/>
                <a:ea typeface="+mn-ea"/>
                <a:cs typeface="+mn-cs"/>
              </a:rPr>
              <a:t>		</a:t>
            </a:r>
            <a:r>
              <a:rPr kumimoji="0" lang="en-US" sz="2600" b="0" i="0" u="none" strike="noStrike" kern="1200" cap="none" spc="0" normalizeH="0" baseline="0" noProof="0" dirty="0">
                <a:ln>
                  <a:noFill/>
                </a:ln>
                <a:solidFill>
                  <a:schemeClr val="tx1"/>
                </a:solidFill>
                <a:effectLst/>
                <a:uLnTx/>
                <a:uFillTx/>
                <a:latin typeface="Times New Roman" pitchFamily="18" charset="0"/>
                <a:cs typeface="Times New Roman" pitchFamily="18" charset="0"/>
              </a:rPr>
              <a:t>etc...</a:t>
            </a:r>
            <a:endParaRPr kumimoji="0" lang="en-US" sz="3200" b="0" i="0"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C286E02E-5F4D-4A82-8E22-D62FEDEFBF8F}" type="slidenum">
              <a:rPr lang="en-US" smtClean="0"/>
              <a:pPr/>
              <a:t>42</a:t>
            </a:fld>
            <a:endParaRPr lang="en-US"/>
          </a:p>
        </p:txBody>
      </p:sp>
      <p:pic>
        <p:nvPicPr>
          <p:cNvPr id="6" name="Picture 3">
            <a:extLst>
              <a:ext uri="{FF2B5EF4-FFF2-40B4-BE49-F238E27FC236}">
                <a16:creationId xmlns:a16="http://schemas.microsoft.com/office/drawing/2014/main" xmlns="" id="{889DA852-6DA0-489A-82F8-EDD6A26CAA06}"/>
              </a:ext>
            </a:extLst>
          </p:cNvPr>
          <p:cNvPicPr>
            <a:picLocks noChangeAspect="1" noChangeArrowheads="1"/>
          </p:cNvPicPr>
          <p:nvPr/>
        </p:nvPicPr>
        <p:blipFill>
          <a:blip r:embed="rId2"/>
          <a:srcRect/>
          <a:stretch>
            <a:fillRect/>
          </a:stretch>
        </p:blipFill>
        <p:spPr bwMode="auto">
          <a:xfrm>
            <a:off x="152400" y="4114800"/>
            <a:ext cx="8839200" cy="2114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14600"/>
            <a:ext cx="8229600" cy="1143000"/>
          </a:xfrm>
        </p:spPr>
        <p:txBody>
          <a:bodyPr/>
          <a:lstStyle/>
          <a:p>
            <a:r>
              <a:rPr lang="en-US" dirty="0">
                <a:latin typeface="Times New Roman" pitchFamily="18" charset="0"/>
                <a:cs typeface="Times New Roman" pitchFamily="18" charset="0"/>
              </a:rPr>
              <a:t>The End</a:t>
            </a:r>
          </a:p>
        </p:txBody>
      </p:sp>
      <p:sp>
        <p:nvSpPr>
          <p:cNvPr id="3" name="Slide Number Placeholder 2"/>
          <p:cNvSpPr>
            <a:spLocks noGrp="1"/>
          </p:cNvSpPr>
          <p:nvPr>
            <p:ph type="sldNum" sz="quarter" idx="12"/>
          </p:nvPr>
        </p:nvSpPr>
        <p:spPr/>
        <p:txBody>
          <a:bodyPr/>
          <a:lstStyle/>
          <a:p>
            <a:fld id="{C286E02E-5F4D-4A82-8E22-D62FEDEFBF8F}" type="slidenum">
              <a:rPr lang="en-US" smtClean="0"/>
              <a:pPr/>
              <a:t>43</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dirty="0">
                <a:latin typeface="Times New Roman" pitchFamily="18" charset="0"/>
                <a:cs typeface="Times New Roman" pitchFamily="18" charset="0"/>
              </a:rPr>
              <a:t>Introduction</a:t>
            </a:r>
            <a:endParaRPr lang="en-US" dirty="0"/>
          </a:p>
        </p:txBody>
      </p:sp>
      <p:sp>
        <p:nvSpPr>
          <p:cNvPr id="3" name="Content Placeholder 2"/>
          <p:cNvSpPr>
            <a:spLocks noGrp="1"/>
          </p:cNvSpPr>
          <p:nvPr>
            <p:ph idx="1"/>
          </p:nvPr>
        </p:nvSpPr>
        <p:spPr>
          <a:xfrm>
            <a:off x="228600" y="762000"/>
            <a:ext cx="8610600" cy="5943600"/>
          </a:xfrm>
        </p:spPr>
        <p:txBody>
          <a:bodyPr>
            <a:normAutofit fontScale="62500" lnSpcReduction="20000"/>
          </a:bodyPr>
          <a:lstStyle/>
          <a:p>
            <a:pPr>
              <a:buNone/>
            </a:pPr>
            <a:r>
              <a:rPr lang="en-US" b="1" dirty="0">
                <a:latin typeface="Courier New" pitchFamily="49" charset="0"/>
                <a:cs typeface="Courier New" pitchFamily="49" charset="0"/>
              </a:rPr>
              <a:t> public static void </a:t>
            </a:r>
            <a:r>
              <a:rPr lang="en-US" dirty="0">
                <a:latin typeface="Courier New" pitchFamily="49" charset="0"/>
                <a:cs typeface="Courier New" pitchFamily="49" charset="0"/>
              </a:rPr>
              <a:t>main(String[] </a:t>
            </a:r>
            <a:r>
              <a:rPr lang="en-US" dirty="0" err="1">
                <a:latin typeface="Courier New" pitchFamily="49" charset="0"/>
                <a:cs typeface="Courier New" pitchFamily="49" charset="0"/>
              </a:rPr>
              <a:t>args</a:t>
            </a: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JFrame</a:t>
            </a:r>
            <a:r>
              <a:rPr lang="en-US" dirty="0">
                <a:latin typeface="Courier New" pitchFamily="49" charset="0"/>
                <a:cs typeface="Courier New" pitchFamily="49" charset="0"/>
              </a:rPr>
              <a:t> frame = </a:t>
            </a:r>
            <a:r>
              <a:rPr lang="en-US" b="1" dirty="0">
                <a:latin typeface="Courier New" pitchFamily="49" charset="0"/>
                <a:cs typeface="Courier New" pitchFamily="49" charset="0"/>
              </a:rPr>
              <a:t>new </a:t>
            </a:r>
            <a:r>
              <a:rPr lang="en-US" dirty="0" err="1">
                <a:latin typeface="Courier New" pitchFamily="49" charset="0"/>
                <a:cs typeface="Courier New" pitchFamily="49" charset="0"/>
              </a:rPr>
              <a:t>HandleEvent</a:t>
            </a:r>
            <a:r>
              <a:rPr lang="en-US" dirty="0">
                <a:latin typeface="Courier New" pitchFamily="49" charset="0"/>
                <a:cs typeface="Courier New" pitchFamily="49" charset="0"/>
              </a:rPr>
              <a:t>();</a:t>
            </a:r>
          </a:p>
          <a:p>
            <a:pPr>
              <a:buNone/>
            </a:pPr>
            <a:r>
              <a:rPr lang="en-US" dirty="0">
                <a:latin typeface="Courier New" pitchFamily="49" charset="0"/>
                <a:cs typeface="Courier New" pitchFamily="49" charset="0"/>
              </a:rPr>
              <a:t>	 </a:t>
            </a:r>
            <a:r>
              <a:rPr lang="en-US" dirty="0" err="1">
                <a:latin typeface="Courier New" pitchFamily="49" charset="0"/>
                <a:cs typeface="Courier New" pitchFamily="49" charset="0"/>
              </a:rPr>
              <a:t>frame.setTitle</a:t>
            </a:r>
            <a:r>
              <a:rPr lang="en-US" dirty="0">
                <a:latin typeface="Courier New" pitchFamily="49" charset="0"/>
                <a:cs typeface="Courier New" pitchFamily="49" charset="0"/>
              </a:rPr>
              <a:t>(</a:t>
            </a:r>
            <a:r>
              <a:rPr lang="en-US" b="1" dirty="0">
                <a:latin typeface="Courier New" pitchFamily="49" charset="0"/>
                <a:cs typeface="Courier New" pitchFamily="49" charset="0"/>
              </a:rPr>
              <a:t>"Handle Event"</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frame.setSize</a:t>
            </a:r>
            <a:r>
              <a:rPr lang="en-US" dirty="0">
                <a:latin typeface="Courier New" pitchFamily="49" charset="0"/>
                <a:cs typeface="Courier New" pitchFamily="49" charset="0"/>
              </a:rPr>
              <a:t>(</a:t>
            </a:r>
            <a:r>
              <a:rPr lang="en-US" b="1" dirty="0">
                <a:latin typeface="Courier New" pitchFamily="49" charset="0"/>
                <a:cs typeface="Courier New" pitchFamily="49" charset="0"/>
              </a:rPr>
              <a:t>200</a:t>
            </a:r>
            <a:r>
              <a:rPr lang="en-US" dirty="0">
                <a:latin typeface="Courier New" pitchFamily="49" charset="0"/>
                <a:cs typeface="Courier New" pitchFamily="49" charset="0"/>
              </a:rPr>
              <a:t>, </a:t>
            </a:r>
            <a:r>
              <a:rPr lang="en-US" b="1" dirty="0">
                <a:latin typeface="Courier New" pitchFamily="49" charset="0"/>
                <a:cs typeface="Courier New" pitchFamily="49" charset="0"/>
              </a:rPr>
              <a:t>150</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frame.setLocation</a:t>
            </a:r>
            <a:r>
              <a:rPr lang="en-US" dirty="0">
                <a:latin typeface="Courier New" pitchFamily="49" charset="0"/>
                <a:cs typeface="Courier New" pitchFamily="49" charset="0"/>
              </a:rPr>
              <a:t>(</a:t>
            </a:r>
            <a:r>
              <a:rPr lang="en-US" b="1" dirty="0">
                <a:latin typeface="Courier New" pitchFamily="49" charset="0"/>
                <a:cs typeface="Courier New" pitchFamily="49" charset="0"/>
              </a:rPr>
              <a:t>200</a:t>
            </a:r>
            <a:r>
              <a:rPr lang="en-US" dirty="0">
                <a:latin typeface="Courier New" pitchFamily="49" charset="0"/>
                <a:cs typeface="Courier New" pitchFamily="49" charset="0"/>
              </a:rPr>
              <a:t>, </a:t>
            </a:r>
            <a:r>
              <a:rPr lang="en-US" b="1" dirty="0">
                <a:latin typeface="Courier New" pitchFamily="49" charset="0"/>
                <a:cs typeface="Courier New" pitchFamily="49" charset="0"/>
              </a:rPr>
              <a:t>100</a:t>
            </a:r>
            <a:r>
              <a:rPr lang="en-US" dirty="0">
                <a:latin typeface="Courier New" pitchFamily="49" charset="0"/>
                <a:cs typeface="Courier New" pitchFamily="49" charset="0"/>
              </a:rPr>
              <a:t>); </a:t>
            </a:r>
            <a:r>
              <a:rPr lang="en-US" dirty="0" err="1">
                <a:latin typeface="Courier New" pitchFamily="49" charset="0"/>
                <a:cs typeface="Courier New" pitchFamily="49" charset="0"/>
              </a:rPr>
              <a:t>frame.setDefaultCloseOperation</a:t>
            </a:r>
            <a:r>
              <a:rPr lang="en-US" dirty="0">
                <a:latin typeface="Courier New" pitchFamily="49" charset="0"/>
                <a:cs typeface="Courier New" pitchFamily="49" charset="0"/>
              </a:rPr>
              <a:t>(</a:t>
            </a:r>
            <a:r>
              <a:rPr lang="en-US" dirty="0" err="1">
                <a:latin typeface="Courier New" pitchFamily="49" charset="0"/>
                <a:cs typeface="Courier New" pitchFamily="49" charset="0"/>
              </a:rPr>
              <a:t>JFrame.EXIT_ON_CLOSE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frame.setVisible</a:t>
            </a:r>
            <a:r>
              <a:rPr lang="en-US" dirty="0">
                <a:latin typeface="Courier New" pitchFamily="49" charset="0"/>
                <a:cs typeface="Courier New" pitchFamily="49" charset="0"/>
              </a:rPr>
              <a:t>(</a:t>
            </a:r>
            <a:r>
              <a:rPr lang="en-US" b="1" dirty="0">
                <a:latin typeface="Courier New" pitchFamily="49" charset="0"/>
                <a:cs typeface="Courier New" pitchFamily="49" charset="0"/>
              </a:rPr>
              <a:t>true</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class </a:t>
            </a:r>
            <a:r>
              <a:rPr lang="en-US" dirty="0" err="1">
                <a:latin typeface="Courier New" pitchFamily="49" charset="0"/>
                <a:cs typeface="Courier New" pitchFamily="49" charset="0"/>
              </a:rPr>
              <a:t>OkListenerClass</a:t>
            </a:r>
            <a:r>
              <a:rPr lang="en-US" b="1" dirty="0">
                <a:latin typeface="Courier New" pitchFamily="49" charset="0"/>
                <a:cs typeface="Courier New" pitchFamily="49" charset="0"/>
              </a:rPr>
              <a:t> </a:t>
            </a:r>
            <a:r>
              <a:rPr lang="en-US" b="1" dirty="0" err="1">
                <a:latin typeface="Courier New" pitchFamily="49" charset="0"/>
                <a:cs typeface="Courier New" pitchFamily="49" charset="0"/>
              </a:rPr>
              <a:t>implemets</a:t>
            </a:r>
            <a:r>
              <a:rPr lang="en-US" b="1" dirty="0">
                <a:latin typeface="Courier New" pitchFamily="49" charset="0"/>
                <a:cs typeface="Courier New" pitchFamily="49" charset="0"/>
              </a:rPr>
              <a:t> </a:t>
            </a:r>
            <a:r>
              <a:rPr lang="en-US" dirty="0" err="1">
                <a:latin typeface="Courier New" pitchFamily="49" charset="0"/>
                <a:cs typeface="Courier New" pitchFamily="49" charset="0"/>
              </a:rPr>
              <a:t>ActionListener</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@Override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actionPerformed</a:t>
            </a:r>
            <a:r>
              <a:rPr lang="en-US" dirty="0">
                <a:latin typeface="Courier New" pitchFamily="49" charset="0"/>
                <a:cs typeface="Courier New" pitchFamily="49" charset="0"/>
              </a:rPr>
              <a:t>(</a:t>
            </a:r>
            <a:r>
              <a:rPr lang="en-US" dirty="0" err="1">
                <a:latin typeface="Courier New" pitchFamily="49" charset="0"/>
                <a:cs typeface="Courier New" pitchFamily="49" charset="0"/>
              </a:rPr>
              <a:t>ActionEvent</a:t>
            </a:r>
            <a:r>
              <a:rPr lang="en-US" dirty="0">
                <a:latin typeface="Courier New" pitchFamily="49" charset="0"/>
                <a:cs typeface="Courier New" pitchFamily="49" charset="0"/>
              </a:rPr>
              <a:t> e)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System.out.println</a:t>
            </a:r>
            <a:r>
              <a:rPr lang="en-US" b="1" dirty="0">
                <a:latin typeface="Courier New" pitchFamily="49" charset="0"/>
                <a:cs typeface="Courier New" pitchFamily="49" charset="0"/>
              </a:rPr>
              <a:t>("OK button clicked"</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class </a:t>
            </a:r>
            <a:r>
              <a:rPr lang="en-US" dirty="0" err="1">
                <a:latin typeface="Courier New" pitchFamily="49" charset="0"/>
                <a:cs typeface="Courier New" pitchFamily="49" charset="0"/>
              </a:rPr>
              <a:t>CancelListenerClass</a:t>
            </a:r>
            <a:r>
              <a:rPr lang="en-US" b="1" dirty="0">
                <a:latin typeface="Courier New" pitchFamily="49" charset="0"/>
                <a:cs typeface="Courier New" pitchFamily="49" charset="0"/>
              </a:rPr>
              <a:t> implements </a:t>
            </a:r>
            <a:r>
              <a:rPr lang="en-US" dirty="0" err="1">
                <a:latin typeface="Courier New" pitchFamily="49" charset="0"/>
                <a:cs typeface="Courier New" pitchFamily="49" charset="0"/>
              </a:rPr>
              <a:t>ActionListener</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solidFill>
                  <a:srgbClr val="FF0000"/>
                </a:solidFill>
                <a:latin typeface="Courier New" pitchFamily="49" charset="0"/>
                <a:cs typeface="Courier New" pitchFamily="49" charset="0"/>
              </a:rPr>
              <a:t>@Override</a:t>
            </a:r>
            <a:r>
              <a:rPr lang="en-US" dirty="0">
                <a:latin typeface="Courier New" pitchFamily="49" charset="0"/>
                <a:cs typeface="Courier New" pitchFamily="49" charset="0"/>
              </a:rPr>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b="1" dirty="0">
                <a:latin typeface="Courier New" pitchFamily="49" charset="0"/>
                <a:cs typeface="Courier New" pitchFamily="49" charset="0"/>
              </a:rPr>
              <a:t>public void </a:t>
            </a:r>
            <a:r>
              <a:rPr lang="en-US" dirty="0" err="1">
                <a:latin typeface="Courier New" pitchFamily="49" charset="0"/>
                <a:cs typeface="Courier New" pitchFamily="49" charset="0"/>
              </a:rPr>
              <a:t>actionPerformed</a:t>
            </a:r>
            <a:r>
              <a:rPr lang="en-US" dirty="0">
                <a:latin typeface="Courier New" pitchFamily="49" charset="0"/>
                <a:cs typeface="Courier New" pitchFamily="49" charset="0"/>
              </a:rPr>
              <a:t>(</a:t>
            </a:r>
            <a:r>
              <a:rPr lang="en-US" dirty="0" err="1">
                <a:latin typeface="Courier New" pitchFamily="49" charset="0"/>
                <a:cs typeface="Courier New" pitchFamily="49" charset="0"/>
              </a:rPr>
              <a:t>ActionEvent</a:t>
            </a:r>
            <a:r>
              <a:rPr lang="en-US" dirty="0">
                <a:latin typeface="Courier New" pitchFamily="49" charset="0"/>
                <a:cs typeface="Courier New" pitchFamily="49" charset="0"/>
              </a:rPr>
              <a:t> e) {</a:t>
            </a:r>
            <a:br>
              <a:rPr lang="en-US" dirty="0">
                <a:latin typeface="Courier New" pitchFamily="49" charset="0"/>
                <a:cs typeface="Courier New" pitchFamily="49" charset="0"/>
              </a:rPr>
            </a:br>
            <a:r>
              <a:rPr lang="en-US" dirty="0">
                <a:latin typeface="Courier New" pitchFamily="49" charset="0"/>
                <a:cs typeface="Courier New" pitchFamily="49" charset="0"/>
              </a:rPr>
              <a:t>     </a:t>
            </a:r>
            <a:r>
              <a:rPr lang="en-US" dirty="0" err="1">
                <a:latin typeface="Courier New" pitchFamily="49" charset="0"/>
                <a:cs typeface="Courier New" pitchFamily="49" charset="0"/>
              </a:rPr>
              <a:t>System.out.println</a:t>
            </a:r>
            <a:r>
              <a:rPr lang="en-US" dirty="0">
                <a:latin typeface="Courier New" pitchFamily="49" charset="0"/>
                <a:cs typeface="Courier New" pitchFamily="49" charset="0"/>
              </a:rPr>
              <a:t>(</a:t>
            </a:r>
            <a:r>
              <a:rPr lang="en-US" b="1" dirty="0">
                <a:latin typeface="Courier New" pitchFamily="49" charset="0"/>
                <a:cs typeface="Courier New" pitchFamily="49" charset="0"/>
              </a:rPr>
              <a:t>"Cancel button clicked"</a:t>
            </a:r>
            <a:r>
              <a:rPr lang="en-US" dirty="0">
                <a:latin typeface="Courier New" pitchFamily="49" charset="0"/>
                <a:cs typeface="Courier New" pitchFamily="49" charset="0"/>
              </a:rPr>
              <a:t>);</a:t>
            </a:r>
            <a:br>
              <a:rPr lang="en-US" dirty="0">
                <a:latin typeface="Courier New" pitchFamily="49" charset="0"/>
                <a:cs typeface="Courier New" pitchFamily="49" charset="0"/>
              </a:rPr>
            </a:br>
            <a:r>
              <a:rPr lang="en-US" dirty="0">
                <a:latin typeface="Courier New" pitchFamily="49" charset="0"/>
                <a:cs typeface="Courier New" pitchFamily="49" charset="0"/>
              </a:rPr>
              <a:t>   }</a:t>
            </a:r>
          </a:p>
          <a:p>
            <a:pPr>
              <a:buNone/>
            </a:pPr>
            <a:r>
              <a:rPr lang="en-US" dirty="0">
                <a:latin typeface="Courier New" pitchFamily="49" charset="0"/>
                <a:cs typeface="Courier New" pitchFamily="49" charset="0"/>
              </a:rPr>
              <a:t> }</a:t>
            </a:r>
            <a:endParaRPr lang="en-US" dirty="0"/>
          </a:p>
        </p:txBody>
      </p:sp>
      <p:sp>
        <p:nvSpPr>
          <p:cNvPr id="4" name="Rounded Rectangular Callout 3"/>
          <p:cNvSpPr/>
          <p:nvPr/>
        </p:nvSpPr>
        <p:spPr>
          <a:xfrm>
            <a:off x="5715000" y="2438400"/>
            <a:ext cx="1752600" cy="457200"/>
          </a:xfrm>
          <a:prstGeom prst="wedgeRoundRectCallout">
            <a:avLst>
              <a:gd name="adj1" fmla="val -42248"/>
              <a:gd name="adj2" fmla="val 104291"/>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itchFamily="18" charset="0"/>
                <a:cs typeface="Times New Roman" pitchFamily="18" charset="0"/>
              </a:rPr>
              <a:t>Listener Class</a:t>
            </a:r>
          </a:p>
        </p:txBody>
      </p:sp>
      <p:sp>
        <p:nvSpPr>
          <p:cNvPr id="5" name="Rounded Rectangular Callout 4"/>
          <p:cNvSpPr/>
          <p:nvPr/>
        </p:nvSpPr>
        <p:spPr>
          <a:xfrm>
            <a:off x="6400800" y="4267200"/>
            <a:ext cx="1752600" cy="457200"/>
          </a:xfrm>
          <a:prstGeom prst="wedgeRoundRectCallout">
            <a:avLst>
              <a:gd name="adj1" fmla="val -42248"/>
              <a:gd name="adj2" fmla="val 104291"/>
              <a:gd name="adj3" fmla="val 16667"/>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latin typeface="Times New Roman" pitchFamily="18" charset="0"/>
                <a:cs typeface="Times New Roman" pitchFamily="18" charset="0"/>
              </a:rPr>
              <a:t>Listener Class</a:t>
            </a:r>
          </a:p>
        </p:txBody>
      </p:sp>
      <p:sp>
        <p:nvSpPr>
          <p:cNvPr id="6" name="TextBox 5"/>
          <p:cNvSpPr txBox="1"/>
          <p:nvPr/>
        </p:nvSpPr>
        <p:spPr>
          <a:xfrm>
            <a:off x="7391400" y="6248400"/>
            <a:ext cx="1676400" cy="369332"/>
          </a:xfrm>
          <a:prstGeom prst="rect">
            <a:avLst/>
          </a:prstGeom>
          <a:noFill/>
        </p:spPr>
        <p:txBody>
          <a:bodyPr wrap="square" rtlCol="0">
            <a:spAutoFit/>
          </a:bodyPr>
          <a:lstStyle/>
          <a:p>
            <a:r>
              <a:rPr lang="en-US" b="1" dirty="0">
                <a:solidFill>
                  <a:srgbClr val="FF0000"/>
                </a:solidFill>
                <a:latin typeface="Times New Roman" pitchFamily="18" charset="0"/>
                <a:cs typeface="Times New Roman" pitchFamily="18" charset="0"/>
              </a:rPr>
              <a:t>Process Event</a:t>
            </a:r>
          </a:p>
        </p:txBody>
      </p:sp>
      <p:sp>
        <p:nvSpPr>
          <p:cNvPr id="13" name="Curved Right Arrow 12"/>
          <p:cNvSpPr/>
          <p:nvPr/>
        </p:nvSpPr>
        <p:spPr>
          <a:xfrm rot="8723802">
            <a:off x="8175643" y="5255576"/>
            <a:ext cx="490169" cy="1036111"/>
          </a:xfrm>
          <a:prstGeom prst="curvedRightArrow">
            <a:avLst>
              <a:gd name="adj1" fmla="val 25000"/>
              <a:gd name="adj2" fmla="val 50000"/>
              <a:gd name="adj3" fmla="val 53173"/>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TextBox 13"/>
          <p:cNvSpPr txBox="1"/>
          <p:nvPr/>
        </p:nvSpPr>
        <p:spPr>
          <a:xfrm>
            <a:off x="2667000" y="4431268"/>
            <a:ext cx="1676400" cy="369332"/>
          </a:xfrm>
          <a:prstGeom prst="rect">
            <a:avLst/>
          </a:prstGeom>
          <a:noFill/>
        </p:spPr>
        <p:txBody>
          <a:bodyPr wrap="square" rtlCol="0">
            <a:spAutoFit/>
          </a:bodyPr>
          <a:lstStyle/>
          <a:p>
            <a:r>
              <a:rPr lang="en-US" b="1" dirty="0">
                <a:solidFill>
                  <a:srgbClr val="FF0000"/>
                </a:solidFill>
                <a:latin typeface="Times New Roman" pitchFamily="18" charset="0"/>
                <a:cs typeface="Times New Roman" pitchFamily="18" charset="0"/>
              </a:rPr>
              <a:t>Process Event</a:t>
            </a:r>
          </a:p>
        </p:txBody>
      </p:sp>
      <p:sp>
        <p:nvSpPr>
          <p:cNvPr id="16" name="Curved Left Arrow 15"/>
          <p:cNvSpPr/>
          <p:nvPr/>
        </p:nvSpPr>
        <p:spPr>
          <a:xfrm rot="7353442">
            <a:off x="1568260" y="3682227"/>
            <a:ext cx="551483" cy="1550507"/>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Slide Number Placeholder 16"/>
          <p:cNvSpPr>
            <a:spLocks noGrp="1"/>
          </p:cNvSpPr>
          <p:nvPr>
            <p:ph type="sldNum" sz="quarter" idx="12"/>
          </p:nvPr>
        </p:nvSpPr>
        <p:spPr/>
        <p:txBody>
          <a:bodyPr/>
          <a:lstStyle/>
          <a:p>
            <a:fld id="{C286E02E-5F4D-4A82-8E22-D62FEDEFBF8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63562"/>
          </a:xfrm>
        </p:spPr>
        <p:txBody>
          <a:bodyPr>
            <a:normAutofit fontScale="90000"/>
          </a:bodyPr>
          <a:lstStyle/>
          <a:p>
            <a:r>
              <a:rPr lang="en-US" dirty="0">
                <a:latin typeface="Times New Roman" pitchFamily="18" charset="0"/>
                <a:cs typeface="Times New Roman" pitchFamily="18" charset="0"/>
              </a:rPr>
              <a:t>Introduction</a:t>
            </a:r>
            <a:endParaRPr lang="en-US" dirty="0"/>
          </a:p>
        </p:txBody>
      </p:sp>
      <p:sp>
        <p:nvSpPr>
          <p:cNvPr id="3" name="Content Placeholder 2"/>
          <p:cNvSpPr>
            <a:spLocks noGrp="1"/>
          </p:cNvSpPr>
          <p:nvPr>
            <p:ph idx="1"/>
          </p:nvPr>
        </p:nvSpPr>
        <p:spPr>
          <a:xfrm>
            <a:off x="152400" y="838200"/>
            <a:ext cx="8763000" cy="5867400"/>
          </a:xfrm>
        </p:spPr>
        <p:txBody>
          <a:bodyPr>
            <a:normAutofit lnSpcReduction="10000"/>
          </a:bodyPr>
          <a:lstStyle/>
          <a:p>
            <a:r>
              <a:rPr lang="en-US" sz="2800" dirty="0">
                <a:latin typeface="Perpetua" panose="02020502060401020303" pitchFamily="18" charset="0"/>
                <a:cs typeface="Times New Roman" pitchFamily="18" charset="0"/>
              </a:rPr>
              <a:t>The above program defines </a:t>
            </a:r>
            <a:r>
              <a:rPr lang="en-US" sz="2800" dirty="0">
                <a:solidFill>
                  <a:srgbClr val="FF0000"/>
                </a:solidFill>
                <a:latin typeface="Perpetua" panose="02020502060401020303" pitchFamily="18" charset="0"/>
                <a:cs typeface="Times New Roman" pitchFamily="18" charset="0"/>
              </a:rPr>
              <a:t>two listener classes</a:t>
            </a:r>
            <a:r>
              <a:rPr lang="en-US" sz="2800" dirty="0">
                <a:latin typeface="Perpetua" panose="02020502060401020303" pitchFamily="18" charset="0"/>
                <a:cs typeface="Times New Roman" pitchFamily="18" charset="0"/>
              </a:rPr>
              <a:t>. </a:t>
            </a:r>
          </a:p>
          <a:p>
            <a:r>
              <a:rPr lang="en-US" sz="2800" dirty="0">
                <a:latin typeface="Perpetua" panose="02020502060401020303" pitchFamily="18" charset="0"/>
                <a:cs typeface="Times New Roman" pitchFamily="18" charset="0"/>
              </a:rPr>
              <a:t>Each listener class implements </a:t>
            </a:r>
            <a:r>
              <a:rPr lang="en-US" sz="2800" b="1" dirty="0" err="1">
                <a:latin typeface="Perpetua" panose="02020502060401020303" pitchFamily="18" charset="0"/>
                <a:cs typeface="Times New Roman" pitchFamily="18" charset="0"/>
              </a:rPr>
              <a:t>ActionListener</a:t>
            </a:r>
            <a:r>
              <a:rPr lang="en-US" sz="2800" b="1" dirty="0">
                <a:latin typeface="Perpetua" panose="02020502060401020303" pitchFamily="18" charset="0"/>
                <a:cs typeface="Times New Roman" pitchFamily="18" charset="0"/>
              </a:rPr>
              <a:t> </a:t>
            </a:r>
            <a:r>
              <a:rPr lang="en-US" sz="2800" dirty="0">
                <a:latin typeface="Perpetua" panose="02020502060401020303" pitchFamily="18" charset="0"/>
                <a:cs typeface="Times New Roman" pitchFamily="18" charset="0"/>
              </a:rPr>
              <a:t>to process </a:t>
            </a:r>
            <a:r>
              <a:rPr lang="en-US" sz="2800" b="1" dirty="0" err="1">
                <a:latin typeface="Perpetua" panose="02020502060401020303" pitchFamily="18" charset="0"/>
                <a:cs typeface="Times New Roman" pitchFamily="18" charset="0"/>
              </a:rPr>
              <a:t>ActionEvent</a:t>
            </a:r>
            <a:r>
              <a:rPr lang="en-US" sz="2800" dirty="0">
                <a:latin typeface="Perpetua" panose="02020502060401020303" pitchFamily="18" charset="0"/>
                <a:cs typeface="Times New Roman" pitchFamily="18" charset="0"/>
              </a:rPr>
              <a:t>. </a:t>
            </a:r>
          </a:p>
          <a:p>
            <a:r>
              <a:rPr lang="en-US" sz="2800" dirty="0">
                <a:latin typeface="Perpetua" panose="02020502060401020303" pitchFamily="18" charset="0"/>
                <a:cs typeface="Times New Roman" pitchFamily="18" charset="0"/>
              </a:rPr>
              <a:t>The object </a:t>
            </a:r>
            <a:r>
              <a:rPr lang="en-US" sz="2800" b="1" dirty="0">
                <a:latin typeface="Perpetua" panose="02020502060401020303" pitchFamily="18" charset="0"/>
                <a:cs typeface="Times New Roman" pitchFamily="18" charset="0"/>
              </a:rPr>
              <a:t>listener1 </a:t>
            </a:r>
            <a:r>
              <a:rPr lang="en-US" sz="2800" dirty="0">
                <a:latin typeface="Perpetua" panose="02020502060401020303" pitchFamily="18" charset="0"/>
                <a:cs typeface="Times New Roman" pitchFamily="18" charset="0"/>
              </a:rPr>
              <a:t>is an instance of </a:t>
            </a:r>
            <a:r>
              <a:rPr lang="en-US" sz="2800" b="1" dirty="0" err="1">
                <a:latin typeface="Perpetua" panose="02020502060401020303" pitchFamily="18" charset="0"/>
                <a:cs typeface="Times New Roman" pitchFamily="18" charset="0"/>
              </a:rPr>
              <a:t>OKListenerClass</a:t>
            </a:r>
            <a:r>
              <a:rPr lang="en-US" sz="2800" dirty="0">
                <a:latin typeface="Perpetua" panose="02020502060401020303" pitchFamily="18" charset="0"/>
                <a:cs typeface="Times New Roman" pitchFamily="18" charset="0"/>
              </a:rPr>
              <a:t>, which is registered with the button </a:t>
            </a:r>
            <a:r>
              <a:rPr lang="en-US" sz="2800" b="1" dirty="0" err="1">
                <a:latin typeface="Perpetua" panose="02020502060401020303" pitchFamily="18" charset="0"/>
                <a:cs typeface="Times New Roman" pitchFamily="18" charset="0"/>
              </a:rPr>
              <a:t>jbtOK</a:t>
            </a:r>
            <a:r>
              <a:rPr lang="en-US" sz="2800" dirty="0">
                <a:latin typeface="Perpetua" panose="02020502060401020303" pitchFamily="18" charset="0"/>
                <a:cs typeface="Times New Roman" pitchFamily="18" charset="0"/>
              </a:rPr>
              <a:t>. </a:t>
            </a:r>
          </a:p>
          <a:p>
            <a:r>
              <a:rPr lang="en-US" sz="2800" dirty="0">
                <a:latin typeface="Perpetua" panose="02020502060401020303" pitchFamily="18" charset="0"/>
                <a:cs typeface="Times New Roman" pitchFamily="18" charset="0"/>
              </a:rPr>
              <a:t>When the </a:t>
            </a:r>
            <a:r>
              <a:rPr lang="en-US" sz="2800" i="1" dirty="0">
                <a:latin typeface="Perpetua" panose="02020502060401020303" pitchFamily="18" charset="0"/>
                <a:cs typeface="Times New Roman" pitchFamily="18" charset="0"/>
              </a:rPr>
              <a:t>OK </a:t>
            </a:r>
            <a:r>
              <a:rPr lang="en-US" sz="2800" dirty="0">
                <a:latin typeface="Perpetua" panose="02020502060401020303" pitchFamily="18" charset="0"/>
                <a:cs typeface="Times New Roman" pitchFamily="18" charset="0"/>
              </a:rPr>
              <a:t>button is clicked, the </a:t>
            </a:r>
            <a:r>
              <a:rPr lang="en-US" sz="2800" b="1" dirty="0" err="1">
                <a:latin typeface="Perpetua" panose="02020502060401020303" pitchFamily="18" charset="0"/>
                <a:cs typeface="Times New Roman" pitchFamily="18" charset="0"/>
              </a:rPr>
              <a:t>actionPerformed</a:t>
            </a:r>
            <a:r>
              <a:rPr lang="en-US" sz="2800" b="1" dirty="0">
                <a:latin typeface="Perpetua" panose="02020502060401020303" pitchFamily="18" charset="0"/>
                <a:cs typeface="Times New Roman" pitchFamily="18" charset="0"/>
              </a:rPr>
              <a:t>(</a:t>
            </a:r>
            <a:r>
              <a:rPr lang="en-US" sz="2800" b="1" dirty="0" err="1">
                <a:latin typeface="Perpetua" panose="02020502060401020303" pitchFamily="18" charset="0"/>
                <a:cs typeface="Times New Roman" pitchFamily="18" charset="0"/>
              </a:rPr>
              <a:t>ActionEvent</a:t>
            </a:r>
            <a:r>
              <a:rPr lang="en-US" sz="2800" b="1" dirty="0">
                <a:latin typeface="Perpetua" panose="02020502060401020303" pitchFamily="18" charset="0"/>
                <a:cs typeface="Times New Roman" pitchFamily="18" charset="0"/>
              </a:rPr>
              <a:t>) </a:t>
            </a:r>
            <a:r>
              <a:rPr lang="en-US" sz="2800" dirty="0">
                <a:latin typeface="Perpetua" panose="02020502060401020303" pitchFamily="18" charset="0"/>
                <a:cs typeface="Times New Roman" pitchFamily="18" charset="0"/>
              </a:rPr>
              <a:t>method in </a:t>
            </a:r>
            <a:r>
              <a:rPr lang="en-US" sz="2800" b="1" dirty="0" err="1">
                <a:latin typeface="Perpetua" panose="02020502060401020303" pitchFamily="18" charset="0"/>
                <a:cs typeface="Times New Roman" pitchFamily="18" charset="0"/>
              </a:rPr>
              <a:t>OKListenerClass</a:t>
            </a:r>
            <a:r>
              <a:rPr lang="en-US" sz="2800" b="1" dirty="0">
                <a:latin typeface="Perpetua" panose="02020502060401020303" pitchFamily="18" charset="0"/>
                <a:cs typeface="Times New Roman" pitchFamily="18" charset="0"/>
              </a:rPr>
              <a:t> </a:t>
            </a:r>
            <a:r>
              <a:rPr lang="en-US" sz="2800" dirty="0">
                <a:latin typeface="Perpetua" panose="02020502060401020303" pitchFamily="18" charset="0"/>
                <a:cs typeface="Times New Roman" pitchFamily="18" charset="0"/>
              </a:rPr>
              <a:t>is invoked to process the event. </a:t>
            </a:r>
          </a:p>
          <a:p>
            <a:r>
              <a:rPr lang="en-US" sz="2800" dirty="0">
                <a:latin typeface="Perpetua" panose="02020502060401020303" pitchFamily="18" charset="0"/>
                <a:cs typeface="Times New Roman" pitchFamily="18" charset="0"/>
              </a:rPr>
              <a:t>The object </a:t>
            </a:r>
            <a:r>
              <a:rPr lang="en-US" sz="2800" b="1" dirty="0">
                <a:latin typeface="Perpetua" panose="02020502060401020303" pitchFamily="18" charset="0"/>
                <a:cs typeface="Times New Roman" pitchFamily="18" charset="0"/>
              </a:rPr>
              <a:t>listener2 </a:t>
            </a:r>
            <a:r>
              <a:rPr lang="en-US" sz="2800" dirty="0">
                <a:latin typeface="Perpetua" panose="02020502060401020303" pitchFamily="18" charset="0"/>
                <a:cs typeface="Times New Roman" pitchFamily="18" charset="0"/>
              </a:rPr>
              <a:t>is an instance of </a:t>
            </a:r>
            <a:r>
              <a:rPr lang="en-US" sz="2800" b="1" dirty="0" err="1">
                <a:latin typeface="Perpetua" panose="02020502060401020303" pitchFamily="18" charset="0"/>
                <a:cs typeface="Times New Roman" pitchFamily="18" charset="0"/>
              </a:rPr>
              <a:t>CancelListenerClass</a:t>
            </a:r>
            <a:r>
              <a:rPr lang="en-US" sz="2800" dirty="0">
                <a:latin typeface="Perpetua" panose="02020502060401020303" pitchFamily="18" charset="0"/>
                <a:cs typeface="Times New Roman" pitchFamily="18" charset="0"/>
              </a:rPr>
              <a:t>, which is registered with the button </a:t>
            </a:r>
            <a:r>
              <a:rPr lang="en-US" sz="2800" b="1" dirty="0" err="1">
                <a:latin typeface="Perpetua" panose="02020502060401020303" pitchFamily="18" charset="0"/>
                <a:cs typeface="Times New Roman" pitchFamily="18" charset="0"/>
              </a:rPr>
              <a:t>jbtCancel</a:t>
            </a:r>
            <a:r>
              <a:rPr lang="en-US" sz="2800" dirty="0">
                <a:latin typeface="Perpetua" panose="02020502060401020303" pitchFamily="18" charset="0"/>
                <a:cs typeface="Times New Roman" pitchFamily="18" charset="0"/>
              </a:rPr>
              <a:t>. </a:t>
            </a:r>
          </a:p>
          <a:p>
            <a:r>
              <a:rPr lang="en-US" sz="2800" dirty="0">
                <a:latin typeface="Perpetua" panose="02020502060401020303" pitchFamily="18" charset="0"/>
                <a:cs typeface="Times New Roman" pitchFamily="18" charset="0"/>
              </a:rPr>
              <a:t>When the </a:t>
            </a:r>
            <a:r>
              <a:rPr lang="en-US" sz="2800" i="1" dirty="0">
                <a:latin typeface="Perpetua" panose="02020502060401020303" pitchFamily="18" charset="0"/>
                <a:cs typeface="Times New Roman" pitchFamily="18" charset="0"/>
              </a:rPr>
              <a:t>Cancel </a:t>
            </a:r>
            <a:r>
              <a:rPr lang="en-US" sz="2800" dirty="0">
                <a:latin typeface="Perpetua" panose="02020502060401020303" pitchFamily="18" charset="0"/>
                <a:cs typeface="Times New Roman" pitchFamily="18" charset="0"/>
              </a:rPr>
              <a:t>button is clicked, the </a:t>
            </a:r>
            <a:r>
              <a:rPr lang="en-US" sz="2800" b="1" dirty="0" err="1">
                <a:latin typeface="Perpetua" panose="02020502060401020303" pitchFamily="18" charset="0"/>
                <a:cs typeface="Times New Roman" pitchFamily="18" charset="0"/>
              </a:rPr>
              <a:t>actionPerformed</a:t>
            </a:r>
            <a:r>
              <a:rPr lang="en-US" sz="2800" b="1" dirty="0">
                <a:latin typeface="Perpetua" panose="02020502060401020303" pitchFamily="18" charset="0"/>
                <a:cs typeface="Times New Roman" pitchFamily="18" charset="0"/>
              </a:rPr>
              <a:t>(</a:t>
            </a:r>
            <a:r>
              <a:rPr lang="en-US" sz="2800" b="1" dirty="0" err="1">
                <a:latin typeface="Perpetua" panose="02020502060401020303" pitchFamily="18" charset="0"/>
                <a:cs typeface="Times New Roman" pitchFamily="18" charset="0"/>
              </a:rPr>
              <a:t>ActionEvent</a:t>
            </a:r>
            <a:r>
              <a:rPr lang="en-US" sz="2800" b="1" dirty="0">
                <a:latin typeface="Perpetua" panose="02020502060401020303" pitchFamily="18" charset="0"/>
                <a:cs typeface="Times New Roman" pitchFamily="18" charset="0"/>
              </a:rPr>
              <a:t>) </a:t>
            </a:r>
            <a:r>
              <a:rPr lang="en-US" sz="2800" dirty="0">
                <a:latin typeface="Perpetua" panose="02020502060401020303" pitchFamily="18" charset="0"/>
                <a:cs typeface="Times New Roman" pitchFamily="18" charset="0"/>
              </a:rPr>
              <a:t>method in </a:t>
            </a:r>
            <a:r>
              <a:rPr lang="en-US" sz="2800" b="1" dirty="0" err="1">
                <a:latin typeface="Perpetua" panose="02020502060401020303" pitchFamily="18" charset="0"/>
                <a:cs typeface="Times New Roman" pitchFamily="18" charset="0"/>
              </a:rPr>
              <a:t>CancelListenerClass</a:t>
            </a:r>
            <a:r>
              <a:rPr lang="en-US" sz="2800" b="1" dirty="0">
                <a:latin typeface="Perpetua" panose="02020502060401020303" pitchFamily="18" charset="0"/>
                <a:cs typeface="Times New Roman" pitchFamily="18" charset="0"/>
              </a:rPr>
              <a:t> </a:t>
            </a:r>
            <a:r>
              <a:rPr lang="en-US" sz="2800" dirty="0">
                <a:latin typeface="Perpetua" panose="02020502060401020303" pitchFamily="18" charset="0"/>
                <a:cs typeface="Times New Roman" pitchFamily="18" charset="0"/>
              </a:rPr>
              <a:t>is invoked to process the event.</a:t>
            </a:r>
          </a:p>
        </p:txBody>
      </p:sp>
      <p:sp>
        <p:nvSpPr>
          <p:cNvPr id="4" name="Slide Number Placeholder 3"/>
          <p:cNvSpPr>
            <a:spLocks noGrp="1"/>
          </p:cNvSpPr>
          <p:nvPr>
            <p:ph type="sldNum" sz="quarter" idx="12"/>
          </p:nvPr>
        </p:nvSpPr>
        <p:spPr/>
        <p:txBody>
          <a:bodyPr/>
          <a:lstStyle/>
          <a:p>
            <a:fld id="{C286E02E-5F4D-4A82-8E22-D62FEDEFBF8F}"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438"/>
            <a:ext cx="8229600" cy="715962"/>
          </a:xfrm>
        </p:spPr>
        <p:txBody>
          <a:bodyPr>
            <a:normAutofit fontScale="90000"/>
          </a:bodyPr>
          <a:lstStyle/>
          <a:p>
            <a:r>
              <a:rPr lang="en-US" dirty="0">
                <a:latin typeface="Times New Roman" pitchFamily="18" charset="0"/>
                <a:cs typeface="Times New Roman" pitchFamily="18" charset="0"/>
              </a:rPr>
              <a:t>Events and Event Sources</a:t>
            </a:r>
          </a:p>
        </p:txBody>
      </p:sp>
      <p:sp>
        <p:nvSpPr>
          <p:cNvPr id="3" name="Content Placeholder 2"/>
          <p:cNvSpPr>
            <a:spLocks noGrp="1"/>
          </p:cNvSpPr>
          <p:nvPr>
            <p:ph idx="1"/>
          </p:nvPr>
        </p:nvSpPr>
        <p:spPr>
          <a:xfrm>
            <a:off x="152400" y="990600"/>
            <a:ext cx="8839200" cy="5638800"/>
          </a:xfrm>
        </p:spPr>
        <p:txBody>
          <a:bodyPr>
            <a:normAutofit fontScale="85000" lnSpcReduction="20000"/>
          </a:bodyPr>
          <a:lstStyle/>
          <a:p>
            <a:pPr algn="just"/>
            <a:r>
              <a:rPr lang="en-US" i="1" dirty="0">
                <a:latin typeface="Times New Roman" pitchFamily="18" charset="0"/>
                <a:cs typeface="Times New Roman" pitchFamily="18" charset="0"/>
              </a:rPr>
              <a:t>An</a:t>
            </a:r>
            <a:r>
              <a:rPr lang="en-US" i="1" dirty="0">
                <a:solidFill>
                  <a:srgbClr val="FF0000"/>
                </a:solidFill>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event </a:t>
            </a:r>
            <a:r>
              <a:rPr lang="en-US" i="1" dirty="0">
                <a:latin typeface="Times New Roman" pitchFamily="18" charset="0"/>
                <a:cs typeface="Times New Roman" pitchFamily="18" charset="0"/>
              </a:rPr>
              <a:t>is an </a:t>
            </a:r>
            <a:r>
              <a:rPr lang="en-US" i="1" dirty="0">
                <a:solidFill>
                  <a:srgbClr val="FF0000"/>
                </a:solidFill>
                <a:latin typeface="Times New Roman" pitchFamily="18" charset="0"/>
                <a:cs typeface="Times New Roman" pitchFamily="18" charset="0"/>
              </a:rPr>
              <a:t>object</a:t>
            </a:r>
            <a:r>
              <a:rPr lang="en-US" i="1" dirty="0">
                <a:latin typeface="Times New Roman" pitchFamily="18" charset="0"/>
                <a:cs typeface="Times New Roman" pitchFamily="18" charset="0"/>
              </a:rPr>
              <a:t> created from an </a:t>
            </a:r>
            <a:r>
              <a:rPr lang="en-US" i="1" dirty="0">
                <a:solidFill>
                  <a:srgbClr val="FF0000"/>
                </a:solidFill>
                <a:latin typeface="Times New Roman" pitchFamily="18" charset="0"/>
                <a:cs typeface="Times New Roman" pitchFamily="18" charset="0"/>
              </a:rPr>
              <a:t>event source</a:t>
            </a:r>
            <a:r>
              <a:rPr lang="en-US" i="1" dirty="0">
                <a:latin typeface="Times New Roman" pitchFamily="18" charset="0"/>
                <a:cs typeface="Times New Roman" pitchFamily="18" charset="0"/>
              </a:rPr>
              <a:t>. </a:t>
            </a:r>
          </a:p>
          <a:p>
            <a:pPr algn="just"/>
            <a:r>
              <a:rPr lang="en-US" dirty="0">
                <a:solidFill>
                  <a:srgbClr val="FF0000"/>
                </a:solidFill>
                <a:latin typeface="Times New Roman" pitchFamily="18" charset="0"/>
                <a:cs typeface="Times New Roman" pitchFamily="18" charset="0"/>
              </a:rPr>
              <a:t>Firing an event </a:t>
            </a:r>
            <a:r>
              <a:rPr lang="en-US" i="1" dirty="0">
                <a:latin typeface="Times New Roman" pitchFamily="18" charset="0"/>
                <a:cs typeface="Times New Roman" pitchFamily="18" charset="0"/>
              </a:rPr>
              <a:t>means to </a:t>
            </a:r>
            <a:r>
              <a:rPr lang="en-US" i="1" dirty="0">
                <a:solidFill>
                  <a:srgbClr val="FF0000"/>
                </a:solidFill>
                <a:latin typeface="Times New Roman" pitchFamily="18" charset="0"/>
                <a:cs typeface="Times New Roman" pitchFamily="18" charset="0"/>
              </a:rPr>
              <a:t>create an event </a:t>
            </a:r>
            <a:r>
              <a:rPr lang="en-US" i="1" dirty="0">
                <a:latin typeface="Times New Roman" pitchFamily="18" charset="0"/>
                <a:cs typeface="Times New Roman" pitchFamily="18" charset="0"/>
              </a:rPr>
              <a:t>and </a:t>
            </a:r>
            <a:r>
              <a:rPr lang="en-US" i="1" dirty="0">
                <a:solidFill>
                  <a:srgbClr val="FF0000"/>
                </a:solidFill>
                <a:latin typeface="Times New Roman" pitchFamily="18" charset="0"/>
                <a:cs typeface="Times New Roman" pitchFamily="18" charset="0"/>
              </a:rPr>
              <a:t>delegate the listener to handle the event.</a:t>
            </a:r>
          </a:p>
          <a:p>
            <a:pPr algn="just"/>
            <a:endParaRPr lang="en-US" i="1"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When you run a Java GUI program, the program interacts with the user, and the events drive its execution. </a:t>
            </a:r>
          </a:p>
          <a:p>
            <a:pPr algn="just"/>
            <a:r>
              <a:rPr lang="en-US" dirty="0">
                <a:latin typeface="Times New Roman" pitchFamily="18" charset="0"/>
                <a:cs typeface="Times New Roman" pitchFamily="18" charset="0"/>
              </a:rPr>
              <a:t>This is called </a:t>
            </a:r>
            <a:r>
              <a:rPr lang="en-US" i="1" dirty="0">
                <a:solidFill>
                  <a:srgbClr val="FF0000"/>
                </a:solidFill>
                <a:latin typeface="Times New Roman" pitchFamily="18" charset="0"/>
                <a:cs typeface="Times New Roman" pitchFamily="18" charset="0"/>
              </a:rPr>
              <a:t>event-driven programming</a:t>
            </a:r>
            <a:r>
              <a:rPr lang="en-US" i="1"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An </a:t>
            </a:r>
            <a:r>
              <a:rPr lang="en-US" i="1" dirty="0">
                <a:latin typeface="Times New Roman" pitchFamily="18" charset="0"/>
                <a:cs typeface="Times New Roman" pitchFamily="18" charset="0"/>
              </a:rPr>
              <a:t>event </a:t>
            </a:r>
            <a:r>
              <a:rPr lang="en-US" dirty="0">
                <a:latin typeface="Times New Roman" pitchFamily="18" charset="0"/>
                <a:cs typeface="Times New Roman" pitchFamily="18" charset="0"/>
              </a:rPr>
              <a:t>can be defined as a </a:t>
            </a:r>
            <a:r>
              <a:rPr lang="en-US" dirty="0">
                <a:solidFill>
                  <a:srgbClr val="FF0000"/>
                </a:solidFill>
                <a:latin typeface="Times New Roman" pitchFamily="18" charset="0"/>
                <a:cs typeface="Times New Roman" pitchFamily="18" charset="0"/>
              </a:rPr>
              <a:t>signal to the program </a:t>
            </a:r>
            <a:r>
              <a:rPr lang="en-US" dirty="0">
                <a:latin typeface="Times New Roman" pitchFamily="18" charset="0"/>
                <a:cs typeface="Times New Roman" pitchFamily="18" charset="0"/>
              </a:rPr>
              <a:t>that something has happened.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Events are triggered either by </a:t>
            </a:r>
            <a:r>
              <a:rPr lang="en-US" dirty="0">
                <a:solidFill>
                  <a:srgbClr val="FF0000"/>
                </a:solidFill>
                <a:latin typeface="Times New Roman" pitchFamily="18" charset="0"/>
                <a:cs typeface="Times New Roman" pitchFamily="18" charset="0"/>
              </a:rPr>
              <a:t>external user actions</a:t>
            </a:r>
            <a:r>
              <a:rPr lang="en-US" dirty="0">
                <a:latin typeface="Times New Roman" pitchFamily="18" charset="0"/>
                <a:cs typeface="Times New Roman" pitchFamily="18" charset="0"/>
              </a:rPr>
              <a:t>, such as </a:t>
            </a:r>
            <a:r>
              <a:rPr lang="en-US" dirty="0">
                <a:solidFill>
                  <a:srgbClr val="FF0000"/>
                </a:solidFill>
                <a:latin typeface="Times New Roman" pitchFamily="18" charset="0"/>
                <a:cs typeface="Times New Roman" pitchFamily="18" charset="0"/>
              </a:rPr>
              <a:t>mouse movements</a:t>
            </a:r>
            <a:r>
              <a:rPr lang="en-US" dirty="0">
                <a:latin typeface="Times New Roman" pitchFamily="18" charset="0"/>
                <a:cs typeface="Times New Roman" pitchFamily="18" charset="0"/>
              </a:rPr>
              <a:t>, </a:t>
            </a:r>
            <a:r>
              <a:rPr lang="en-US" dirty="0">
                <a:solidFill>
                  <a:srgbClr val="FF0000"/>
                </a:solidFill>
                <a:latin typeface="Times New Roman" pitchFamily="18" charset="0"/>
                <a:cs typeface="Times New Roman" pitchFamily="18" charset="0"/>
              </a:rPr>
              <a:t>button clicks</a:t>
            </a:r>
            <a:r>
              <a:rPr lang="en-US" dirty="0">
                <a:latin typeface="Times New Roman" pitchFamily="18" charset="0"/>
                <a:cs typeface="Times New Roman" pitchFamily="18" charset="0"/>
              </a:rPr>
              <a:t>, and </a:t>
            </a:r>
            <a:r>
              <a:rPr lang="en-US" dirty="0">
                <a:solidFill>
                  <a:srgbClr val="FF0000"/>
                </a:solidFill>
                <a:latin typeface="Times New Roman" pitchFamily="18" charset="0"/>
                <a:cs typeface="Times New Roman" pitchFamily="18" charset="0"/>
              </a:rPr>
              <a:t>keystrokes</a:t>
            </a:r>
            <a:r>
              <a:rPr lang="en-US" dirty="0">
                <a:latin typeface="Times New Roman" pitchFamily="18" charset="0"/>
                <a:cs typeface="Times New Roman" pitchFamily="18" charset="0"/>
              </a:rPr>
              <a:t>, or by </a:t>
            </a:r>
            <a:r>
              <a:rPr lang="en-US" dirty="0">
                <a:solidFill>
                  <a:srgbClr val="FF0000"/>
                </a:solidFill>
                <a:latin typeface="Times New Roman" pitchFamily="18" charset="0"/>
                <a:cs typeface="Times New Roman" pitchFamily="18" charset="0"/>
              </a:rPr>
              <a:t>internal program activities</a:t>
            </a:r>
            <a:r>
              <a:rPr lang="en-US" dirty="0">
                <a:latin typeface="Times New Roman" pitchFamily="18" charset="0"/>
                <a:cs typeface="Times New Roman" pitchFamily="18" charset="0"/>
              </a:rPr>
              <a:t>, such as a timer. </a:t>
            </a:r>
          </a:p>
          <a:p>
            <a:pPr algn="just"/>
            <a:r>
              <a:rPr lang="en-US" dirty="0">
                <a:latin typeface="Times New Roman" pitchFamily="18" charset="0"/>
                <a:cs typeface="Times New Roman" pitchFamily="18" charset="0"/>
              </a:rPr>
              <a:t>The program can choose to respond to or ignore an event.</a:t>
            </a:r>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715962"/>
          </a:xfrm>
        </p:spPr>
        <p:txBody>
          <a:bodyPr>
            <a:normAutofit fontScale="90000"/>
          </a:bodyPr>
          <a:lstStyle/>
          <a:p>
            <a:r>
              <a:rPr lang="en-US" dirty="0">
                <a:latin typeface="Times New Roman" pitchFamily="18" charset="0"/>
                <a:cs typeface="Times New Roman" pitchFamily="18" charset="0"/>
              </a:rPr>
              <a:t>Events and Event Sources</a:t>
            </a:r>
            <a:endParaRPr lang="en-US" dirty="0"/>
          </a:p>
        </p:txBody>
      </p:sp>
      <p:sp>
        <p:nvSpPr>
          <p:cNvPr id="3" name="Content Placeholder 2"/>
          <p:cNvSpPr>
            <a:spLocks noGrp="1"/>
          </p:cNvSpPr>
          <p:nvPr>
            <p:ph idx="1"/>
          </p:nvPr>
        </p:nvSpPr>
        <p:spPr>
          <a:xfrm>
            <a:off x="152400" y="1371600"/>
            <a:ext cx="8763000" cy="4525963"/>
          </a:xfrm>
        </p:spPr>
        <p:txBody>
          <a:bodyPr>
            <a:normAutofit fontScale="92500" lnSpcReduction="20000"/>
          </a:bodyPr>
          <a:lstStyle/>
          <a:p>
            <a:pPr algn="just"/>
            <a:r>
              <a:rPr lang="en-US" dirty="0">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component</a:t>
            </a:r>
            <a:r>
              <a:rPr lang="en-US" dirty="0">
                <a:latin typeface="Times New Roman" pitchFamily="18" charset="0"/>
                <a:cs typeface="Times New Roman" pitchFamily="18" charset="0"/>
              </a:rPr>
              <a:t> that creates an event and fires it is called the </a:t>
            </a:r>
            <a:r>
              <a:rPr lang="en-US" i="1" dirty="0">
                <a:solidFill>
                  <a:srgbClr val="FF0000"/>
                </a:solidFill>
                <a:latin typeface="Times New Roman" pitchFamily="18" charset="0"/>
                <a:cs typeface="Times New Roman" pitchFamily="18" charset="0"/>
              </a:rPr>
              <a:t>event source object</a:t>
            </a:r>
            <a:r>
              <a:rPr lang="en-US" dirty="0">
                <a:latin typeface="Times New Roman" pitchFamily="18" charset="0"/>
                <a:cs typeface="Times New Roman" pitchFamily="18" charset="0"/>
              </a:rPr>
              <a:t>, or simply</a:t>
            </a:r>
            <a:br>
              <a:rPr lang="en-US" dirty="0">
                <a:latin typeface="Times New Roman" pitchFamily="18" charset="0"/>
                <a:cs typeface="Times New Roman" pitchFamily="18" charset="0"/>
              </a:rPr>
            </a:br>
            <a:r>
              <a:rPr lang="en-US" i="1" dirty="0">
                <a:solidFill>
                  <a:srgbClr val="FF0000"/>
                </a:solidFill>
                <a:latin typeface="Times New Roman" pitchFamily="18" charset="0"/>
                <a:cs typeface="Times New Roman" pitchFamily="18" charset="0"/>
              </a:rPr>
              <a:t>source object </a:t>
            </a:r>
            <a:r>
              <a:rPr lang="en-US" dirty="0">
                <a:solidFill>
                  <a:srgbClr val="FF0000"/>
                </a:solidFill>
                <a:latin typeface="Times New Roman" pitchFamily="18" charset="0"/>
                <a:cs typeface="Times New Roman" pitchFamily="18" charset="0"/>
              </a:rPr>
              <a:t>or </a:t>
            </a:r>
            <a:r>
              <a:rPr lang="en-US" i="1" dirty="0">
                <a:solidFill>
                  <a:srgbClr val="FF0000"/>
                </a:solidFill>
                <a:latin typeface="Times New Roman" pitchFamily="18" charset="0"/>
                <a:cs typeface="Times New Roman" pitchFamily="18" charset="0"/>
              </a:rPr>
              <a:t>source component</a:t>
            </a:r>
            <a:r>
              <a:rPr lang="en-US" dirty="0">
                <a:solidFill>
                  <a:srgbClr val="FF0000"/>
                </a:solidFill>
                <a:latin typeface="Times New Roman" pitchFamily="18" charset="0"/>
                <a:cs typeface="Times New Roman" pitchFamily="18" charset="0"/>
              </a:rPr>
              <a:t>.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For example, a </a:t>
            </a:r>
            <a:r>
              <a:rPr lang="en-US" dirty="0">
                <a:solidFill>
                  <a:srgbClr val="FF0000"/>
                </a:solidFill>
                <a:latin typeface="Times New Roman" pitchFamily="18" charset="0"/>
                <a:cs typeface="Times New Roman" pitchFamily="18" charset="0"/>
              </a:rPr>
              <a:t>button</a:t>
            </a:r>
            <a:r>
              <a:rPr lang="en-US" dirty="0">
                <a:latin typeface="Times New Roman" pitchFamily="18" charset="0"/>
                <a:cs typeface="Times New Roman" pitchFamily="18" charset="0"/>
              </a:rPr>
              <a:t> is the </a:t>
            </a:r>
            <a:r>
              <a:rPr lang="en-US" dirty="0">
                <a:solidFill>
                  <a:srgbClr val="FF0000"/>
                </a:solidFill>
                <a:latin typeface="Times New Roman" pitchFamily="18" charset="0"/>
                <a:cs typeface="Times New Roman" pitchFamily="18" charset="0"/>
              </a:rPr>
              <a:t>source object </a:t>
            </a:r>
            <a:r>
              <a:rPr lang="en-US" dirty="0">
                <a:latin typeface="Times New Roman" pitchFamily="18" charset="0"/>
                <a:cs typeface="Times New Roman" pitchFamily="18" charset="0"/>
              </a:rPr>
              <a:t>for a </a:t>
            </a:r>
            <a:r>
              <a:rPr lang="en-US" dirty="0">
                <a:solidFill>
                  <a:srgbClr val="FF0000"/>
                </a:solidFill>
                <a:latin typeface="Times New Roman" pitchFamily="18" charset="0"/>
                <a:cs typeface="Times New Roman" pitchFamily="18" charset="0"/>
              </a:rPr>
              <a:t>button clicking </a:t>
            </a:r>
            <a:r>
              <a:rPr lang="en-US" dirty="0">
                <a:latin typeface="Times New Roman" pitchFamily="18" charset="0"/>
                <a:cs typeface="Times New Roman" pitchFamily="18" charset="0"/>
              </a:rPr>
              <a:t>action event. </a:t>
            </a:r>
          </a:p>
          <a:p>
            <a:pPr algn="just"/>
            <a:endParaRPr lang="en-US" dirty="0">
              <a:latin typeface="Times New Roman" pitchFamily="18" charset="0"/>
              <a:cs typeface="Times New Roman" pitchFamily="18" charset="0"/>
            </a:endParaRPr>
          </a:p>
          <a:p>
            <a:pPr algn="just"/>
            <a:r>
              <a:rPr lang="en-US" dirty="0">
                <a:latin typeface="Times New Roman" pitchFamily="18" charset="0"/>
                <a:cs typeface="Times New Roman" pitchFamily="18" charset="0"/>
              </a:rPr>
              <a:t>An event is an instance of an </a:t>
            </a:r>
            <a:r>
              <a:rPr lang="en-US" dirty="0">
                <a:solidFill>
                  <a:srgbClr val="FF0000"/>
                </a:solidFill>
                <a:latin typeface="Times New Roman" pitchFamily="18" charset="0"/>
                <a:cs typeface="Times New Roman" pitchFamily="18" charset="0"/>
              </a:rPr>
              <a:t>event class</a:t>
            </a:r>
            <a:r>
              <a:rPr lang="en-US" dirty="0">
                <a:latin typeface="Times New Roman" pitchFamily="18" charset="0"/>
                <a:cs typeface="Times New Roman" pitchFamily="18" charset="0"/>
              </a:rPr>
              <a:t>. </a:t>
            </a:r>
          </a:p>
          <a:p>
            <a:pPr algn="just"/>
            <a:r>
              <a:rPr lang="en-US" dirty="0">
                <a:latin typeface="Times New Roman" pitchFamily="18" charset="0"/>
                <a:cs typeface="Times New Roman" pitchFamily="18" charset="0"/>
              </a:rPr>
              <a:t>The root class of the event classes is </a:t>
            </a:r>
            <a:r>
              <a:rPr lang="en-US" b="1" dirty="0" err="1">
                <a:latin typeface="Times New Roman" pitchFamily="18" charset="0"/>
                <a:cs typeface="Times New Roman" pitchFamily="18" charset="0"/>
              </a:rPr>
              <a:t>java.util.EventObject</a:t>
            </a:r>
            <a:r>
              <a:rPr lang="en-US" dirty="0">
                <a:latin typeface="Times New Roman" pitchFamily="18" charset="0"/>
                <a:cs typeface="Times New Roman" pitchFamily="18" charset="0"/>
              </a:rPr>
              <a:t>. </a:t>
            </a:r>
            <a:endParaRPr lang="en-US" dirty="0"/>
          </a:p>
        </p:txBody>
      </p:sp>
      <p:sp>
        <p:nvSpPr>
          <p:cNvPr id="4" name="Slide Number Placeholder 3"/>
          <p:cNvSpPr>
            <a:spLocks noGrp="1"/>
          </p:cNvSpPr>
          <p:nvPr>
            <p:ph type="sldNum" sz="quarter" idx="12"/>
          </p:nvPr>
        </p:nvSpPr>
        <p:spPr/>
        <p:txBody>
          <a:bodyPr/>
          <a:lstStyle/>
          <a:p>
            <a:fld id="{C286E02E-5F4D-4A82-8E22-D62FEDEFBF8F}"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latin typeface="Times New Roman" pitchFamily="18" charset="0"/>
                <a:cs typeface="Times New Roman" pitchFamily="18" charset="0"/>
              </a:rPr>
              <a:t>Event Classes</a:t>
            </a:r>
          </a:p>
        </p:txBody>
      </p:sp>
      <p:sp>
        <p:nvSpPr>
          <p:cNvPr id="3" name="Content Placeholder 2"/>
          <p:cNvSpPr>
            <a:spLocks noGrp="1"/>
          </p:cNvSpPr>
          <p:nvPr>
            <p:ph idx="1"/>
          </p:nvPr>
        </p:nvSpPr>
        <p:spPr>
          <a:xfrm>
            <a:off x="457200" y="1295400"/>
            <a:ext cx="8229600" cy="533400"/>
          </a:xfrm>
        </p:spPr>
        <p:txBody>
          <a:bodyPr>
            <a:noAutofit/>
          </a:bodyPr>
          <a:lstStyle/>
          <a:p>
            <a:pPr algn="just"/>
            <a:r>
              <a:rPr lang="en-US" sz="2800" dirty="0">
                <a:latin typeface="Times New Roman" pitchFamily="18" charset="0"/>
                <a:cs typeface="Times New Roman" pitchFamily="18" charset="0"/>
              </a:rPr>
              <a:t>The hierarchical relationships of some event classes.</a:t>
            </a:r>
          </a:p>
        </p:txBody>
      </p:sp>
      <p:pic>
        <p:nvPicPr>
          <p:cNvPr id="1026" name="Picture 2"/>
          <p:cNvPicPr>
            <a:picLocks noChangeAspect="1" noChangeArrowheads="1"/>
          </p:cNvPicPr>
          <p:nvPr/>
        </p:nvPicPr>
        <p:blipFill>
          <a:blip r:embed="rId2"/>
          <a:srcRect/>
          <a:stretch>
            <a:fillRect/>
          </a:stretch>
        </p:blipFill>
        <p:spPr bwMode="auto">
          <a:xfrm>
            <a:off x="76201" y="2133600"/>
            <a:ext cx="8915399" cy="3857625"/>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C286E02E-5F4D-4A82-8E22-D62FEDEFBF8F}"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5404</TotalTime>
  <Words>1956</Words>
  <Application>Microsoft Office PowerPoint</Application>
  <PresentationFormat>On-screen Show (4:3)</PresentationFormat>
  <Paragraphs>309</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Event Handling/Event Driven/</vt:lpstr>
      <vt:lpstr>Introduction</vt:lpstr>
      <vt:lpstr>Introduction</vt:lpstr>
      <vt:lpstr>Introduction</vt:lpstr>
      <vt:lpstr>Introduction</vt:lpstr>
      <vt:lpstr>Introduction</vt:lpstr>
      <vt:lpstr>Events and Event Sources</vt:lpstr>
      <vt:lpstr>Events and Event Sources</vt:lpstr>
      <vt:lpstr>Event Classes</vt:lpstr>
      <vt:lpstr>Event Information</vt:lpstr>
      <vt:lpstr>Selected User Actions</vt:lpstr>
      <vt:lpstr>Listener, Registrations and Handling Events</vt:lpstr>
      <vt:lpstr>The Delegation Model</vt:lpstr>
      <vt:lpstr>The Delegation Model</vt:lpstr>
      <vt:lpstr>The Delegation Model</vt:lpstr>
      <vt:lpstr>Internal Function of a Source Component</vt:lpstr>
      <vt:lpstr>The Delegation Model: Example</vt:lpstr>
      <vt:lpstr>Selected Event Handlers</vt:lpstr>
      <vt:lpstr>java.awt.event.ActionEvent</vt:lpstr>
      <vt:lpstr>Inner Class Listeners</vt:lpstr>
      <vt:lpstr>Inner Class Listeners</vt:lpstr>
      <vt:lpstr>Inner Class Listeners</vt:lpstr>
      <vt:lpstr>Inner Classes, cont…</vt:lpstr>
      <vt:lpstr>Anonymous Inner Classes</vt:lpstr>
      <vt:lpstr>Anonymous Inner Classes (cont.)</vt:lpstr>
      <vt:lpstr>Anonymous Inner Classes (cont.)</vt:lpstr>
      <vt:lpstr>Example: Anonymous Inner Classes </vt:lpstr>
      <vt:lpstr>Example: Anonymous Inner Classes </vt:lpstr>
      <vt:lpstr>Example: Anonymous Inner Classes </vt:lpstr>
      <vt:lpstr>Mouse Event</vt:lpstr>
      <vt:lpstr>Mouse Event</vt:lpstr>
      <vt:lpstr>Mouse Event</vt:lpstr>
      <vt:lpstr>Handling Mouse Events</vt:lpstr>
      <vt:lpstr>Handling Mouse Events</vt:lpstr>
      <vt:lpstr>Example: Moving Message Using Mouse</vt:lpstr>
      <vt:lpstr>Example: Moving Message Using Mouse</vt:lpstr>
      <vt:lpstr>Example: Moving Message Using Mouse</vt:lpstr>
      <vt:lpstr>Code Description </vt:lpstr>
      <vt:lpstr>Code Description </vt:lpstr>
      <vt:lpstr>Key Events</vt:lpstr>
      <vt:lpstr>Handling Keyboard Events</vt:lpstr>
      <vt:lpstr>The KeyEvent Class</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Handling</dc:title>
  <dc:creator>Hagos</dc:creator>
  <cp:lastModifiedBy>My acer</cp:lastModifiedBy>
  <cp:revision>259</cp:revision>
  <dcterms:created xsi:type="dcterms:W3CDTF">2016-03-01T01:54:13Z</dcterms:created>
  <dcterms:modified xsi:type="dcterms:W3CDTF">2020-05-25T21:30:16Z</dcterms:modified>
</cp:coreProperties>
</file>