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90" r:id="rId2"/>
    <p:sldId id="268" r:id="rId3"/>
    <p:sldId id="257" r:id="rId4"/>
    <p:sldId id="305" r:id="rId5"/>
    <p:sldId id="299" r:id="rId6"/>
    <p:sldId id="258" r:id="rId7"/>
    <p:sldId id="259" r:id="rId8"/>
    <p:sldId id="300" r:id="rId9"/>
    <p:sldId id="260" r:id="rId10"/>
    <p:sldId id="261" r:id="rId11"/>
    <p:sldId id="262" r:id="rId12"/>
    <p:sldId id="263" r:id="rId13"/>
    <p:sldId id="264" r:id="rId14"/>
    <p:sldId id="281" r:id="rId15"/>
    <p:sldId id="265" r:id="rId16"/>
    <p:sldId id="271" r:id="rId17"/>
    <p:sldId id="272" r:id="rId18"/>
    <p:sldId id="273" r:id="rId19"/>
    <p:sldId id="274" r:id="rId20"/>
    <p:sldId id="287" r:id="rId21"/>
    <p:sldId id="288" r:id="rId22"/>
    <p:sldId id="301" r:id="rId23"/>
    <p:sldId id="277" r:id="rId24"/>
    <p:sldId id="278" r:id="rId25"/>
    <p:sldId id="279" r:id="rId26"/>
    <p:sldId id="302" r:id="rId27"/>
    <p:sldId id="291" r:id="rId28"/>
    <p:sldId id="292" r:id="rId29"/>
    <p:sldId id="293" r:id="rId30"/>
    <p:sldId id="294" r:id="rId31"/>
    <p:sldId id="295" r:id="rId32"/>
    <p:sldId id="297" r:id="rId33"/>
    <p:sldId id="298" r:id="rId34"/>
    <p:sldId id="283" r:id="rId35"/>
    <p:sldId id="284" r:id="rId36"/>
    <p:sldId id="285" r:id="rId37"/>
    <p:sldId id="286" r:id="rId38"/>
    <p:sldId id="303" r:id="rId39"/>
    <p:sldId id="304" r:id="rId40"/>
    <p:sldId id="28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1BD1E-798C-4793-9685-227947650E8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27F81-F5C1-4011-AD96-28992A55C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27F81-F5C1-4011-AD96-28992A55C05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9F44-A0DB-44C3-9300-949BE55442F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4730-E632-4D0E-B296-D74A7C9DAFC2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589-BFA9-4994-A327-B57185085E8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E9F-6E88-4617-A29F-0D4613B8BA0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EC6CD-0CB3-4702-9DCC-73852498A3A4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0824-9086-402A-9EF2-3036647BEDDC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BD9B-906A-4551-B2B5-D6B4653D0FED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9354-23C1-4A6E-8AAF-F22D10476BB6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118B-B43E-4F0E-9D23-96C735F9548B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8F57-6529-4FFF-93EB-34DC62FF15B1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2407F-FC18-4F30-8FBD-FC37EE33C56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BEE4-32F2-4B44-BDD1-C9BD1391AE49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292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become familiar with the JDBC API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learn how to load a driver, connect to a database, execute statements, and process result sets using JDBC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use the prepared statements to execute precompiled SQL statements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handle transactions in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interface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explore database metadata using the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DatabaseMetaData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interfaces.</a:t>
            </a:r>
            <a:endParaRPr lang="en-US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524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Chapter Three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Java Database Connectivity (JDBC)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Developing JDBC Programs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" y="990600"/>
            <a:ext cx="14478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Loading drivers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Establishing connections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Creating and executing statements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ResultSet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52600" y="990600"/>
            <a:ext cx="7239000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Statement to load a driver: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Class.forName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("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JDBCDriverClass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");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driver is a class.  For example: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Database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      Driver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Class                       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   Source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Access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sun.jdbc.odbc.JdbcOdbcDriver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Already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 JDK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com.mysql.jdbc.Driver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Website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Oracle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oracle.jdbc.driver.OracleDriver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Website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               The JDBC-ODBC driver for Access is bundled in JDK.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driver class is in mysqljdbc.jar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Oracle driver class is in classes12.jar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 use the MySQL and Oracle drivers, you have to add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mysqljdbc.jar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classes12.jar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 the class path.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4114800" y="3048000"/>
            <a:ext cx="5334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2514600" y="3657600"/>
            <a:ext cx="6096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124200" y="3352800"/>
            <a:ext cx="6096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429000" y="4038600"/>
            <a:ext cx="51054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895600" y="4343400"/>
            <a:ext cx="38100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362200" y="4648200"/>
            <a:ext cx="38100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Developing JDBC Programs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990600"/>
            <a:ext cx="1600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Loading drivers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Establishing connections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Creating and executing statements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ResultSet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52600" y="990600"/>
            <a:ext cx="7239000" cy="556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DriverManager.getConnection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databaseURL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Database: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URL Pattern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Access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jdbc:odbc:dataSource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jdbc:mysql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hostname:port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dbname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username, password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Oracle: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jdbc:oracle:thin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:@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hostname:port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#: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oracleDBSID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username,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pwd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Examples: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For Access: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DriverManager.getConnection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("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jdbc:odbc:ExampleMDBDataSource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");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DriverManager.getConnection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("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jdbc:mysql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localhost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/test");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For Oracle: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DriverManager.getConnection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("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jdbc:oracle:thin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:@liang.armstrong.edu:1521:orcl",  "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scott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", "tiger");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V="1">
            <a:off x="4419600" y="1295400"/>
            <a:ext cx="28956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V="1">
            <a:off x="4953000" y="1295400"/>
            <a:ext cx="26670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6019800" y="1295400"/>
            <a:ext cx="1828800" cy="129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Developing JDBC Programs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990600"/>
            <a:ext cx="1600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Loading drivers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Establishing connections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Creating and executing statements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ResultSet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52600" y="990600"/>
            <a:ext cx="7239000" cy="556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Creating statement: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Statement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connection.createStatement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Executing statement (for update, delete, insert):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statement.executeUpdate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("create table Temp (col1 char(5), col2 char(5))");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Executing statement (for select):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 Select the columns from the Student table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statement.executeQuery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("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firstName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mi,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Student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"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+ " = 'Smith'");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Developing JDBC Programs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990600"/>
            <a:ext cx="1600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Loading drivers</a:t>
            </a:r>
          </a:p>
          <a:p>
            <a:pPr marL="117475" marR="0" lvl="0" indent="-117475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Establishing connections</a:t>
            </a:r>
          </a:p>
          <a:p>
            <a:pPr marL="117475" marR="0" lvl="0" indent="-117475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Creating and executing statements</a:t>
            </a:r>
          </a:p>
          <a:p>
            <a:pPr marL="117475" marR="0" lvl="0" indent="-117475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ResultSet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52600" y="990600"/>
            <a:ext cx="7239000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Executing statement (for select):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 Select the columns from the Student table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stmt.executeQuery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("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firstName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mi,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Student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"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+ " = 'Smith'");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(for select):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 Iterate through the result and print the student names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while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resultSet.next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())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System.out.println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resultSet.getString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(1) + " " +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resultSet.getString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(2)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+ ". " +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resultSet.getString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(3));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3886200" y="2209800"/>
            <a:ext cx="1295400" cy="1676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 flipV="1">
            <a:off x="4343400" y="2209800"/>
            <a:ext cx="2667000" cy="1676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4038600" y="2209800"/>
            <a:ext cx="914400" cy="1905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getString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(1)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getString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(2)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getString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(3)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methods retrieve the column values for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firstName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mi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lastName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respectively.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Alternatively, you can use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getString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("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firstName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")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getString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("mi")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getString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("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lastName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")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to retrieve the same three column values.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first execution of the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next()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method sets the current row to the first row in the result set, and subsequent invocations of the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next()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method set the current row to the second row, third row, and so on, to the last row.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Developing JDBC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736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import java.sql.*;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public class </a:t>
            </a:r>
            <a:r>
              <a:rPr lang="en-US" sz="1600" dirty="0" err="1">
                <a:latin typeface="Courier New" pitchFamily="49" charset="0"/>
              </a:rPr>
              <a:t>SimpleJdbc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public static void main(String[] </a:t>
            </a:r>
            <a:r>
              <a:rPr lang="en-US" sz="1600" dirty="0" err="1">
                <a:latin typeface="Courier New" pitchFamily="49" charset="0"/>
              </a:rPr>
              <a:t>args</a:t>
            </a:r>
            <a:r>
              <a:rPr lang="en-US" sz="1600" dirty="0">
                <a:latin typeface="Courier New" pitchFamily="49" charset="0"/>
              </a:rPr>
              <a:t>) throws </a:t>
            </a:r>
            <a:r>
              <a:rPr lang="en-US" sz="1600" dirty="0" err="1">
                <a:latin typeface="Courier New" pitchFamily="49" charset="0"/>
              </a:rPr>
              <a:t>SQLException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ClassNotFoundException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// Load the JDBC driver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</a:t>
            </a:r>
            <a:r>
              <a:rPr lang="en-US" sz="1600" dirty="0" err="1">
                <a:latin typeface="Courier New" pitchFamily="49" charset="0"/>
              </a:rPr>
              <a:t>Class.forName</a:t>
            </a:r>
            <a:r>
              <a:rPr lang="en-US" sz="1600" dirty="0">
                <a:latin typeface="Courier New" pitchFamily="49" charset="0"/>
              </a:rPr>
              <a:t>("</a:t>
            </a:r>
            <a:r>
              <a:rPr lang="en-US" sz="1600" dirty="0" err="1">
                <a:latin typeface="Courier New" pitchFamily="49" charset="0"/>
              </a:rPr>
              <a:t>sun.jdbc.odbc.JdbcOdbcDriver</a:t>
            </a:r>
            <a:r>
              <a:rPr lang="en-US" sz="1600" dirty="0">
                <a:latin typeface="Courier New" pitchFamily="49" charset="0"/>
              </a:rPr>
              <a:t>");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</a:rPr>
              <a:t>("Driver loaded");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// Establish a connection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 Connection </a:t>
            </a:r>
            <a:r>
              <a:rPr lang="en-US" sz="1600" dirty="0" err="1">
                <a:latin typeface="Courier New" pitchFamily="49" charset="0"/>
              </a:rPr>
              <a:t>connection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DriverManager.getConnection</a:t>
            </a:r>
            <a:endParaRPr lang="en-US" sz="16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  ("</a:t>
            </a:r>
            <a:r>
              <a:rPr lang="en-US" sz="1600" dirty="0" err="1">
                <a:latin typeface="Courier New" pitchFamily="49" charset="0"/>
              </a:rPr>
              <a:t>jdbc:odbc:exampleMDBDataSource</a:t>
            </a:r>
            <a:r>
              <a:rPr lang="en-US" sz="1600" dirty="0">
                <a:latin typeface="Courier New" pitchFamily="49" charset="0"/>
              </a:rPr>
              <a:t>");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</a:rPr>
              <a:t>("Database connected");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   // Create a statement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Statement </a:t>
            </a:r>
            <a:r>
              <a:rPr lang="en-US" sz="1600" dirty="0" err="1">
                <a:latin typeface="Courier New" pitchFamily="49" charset="0"/>
              </a:rPr>
              <a:t>statement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connection.createStatement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   // Execute a statement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ResultSet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resultSet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statement.executeQuery</a:t>
            </a:r>
            <a:endParaRPr lang="en-US" sz="16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 ("</a:t>
            </a:r>
            <a:r>
              <a:rPr lang="en-US" sz="1600" b="1" dirty="0">
                <a:latin typeface="Courier New" pitchFamily="49" charset="0"/>
              </a:rPr>
              <a:t>select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firstName</a:t>
            </a:r>
            <a:r>
              <a:rPr lang="en-US" sz="1600" dirty="0">
                <a:latin typeface="Courier New" pitchFamily="49" charset="0"/>
              </a:rPr>
              <a:t>, mi, </a:t>
            </a:r>
            <a:r>
              <a:rPr lang="en-US" sz="1600" dirty="0" err="1">
                <a:latin typeface="Courier New" pitchFamily="49" charset="0"/>
              </a:rPr>
              <a:t>lastName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from</a:t>
            </a:r>
            <a:r>
              <a:rPr lang="en-US" sz="1600" dirty="0">
                <a:latin typeface="Courier New" pitchFamily="49" charset="0"/>
              </a:rPr>
              <a:t> Student </a:t>
            </a:r>
            <a:r>
              <a:rPr lang="en-US" sz="1600" b="1" dirty="0">
                <a:latin typeface="Courier New" pitchFamily="49" charset="0"/>
              </a:rPr>
              <a:t>where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lastName</a:t>
            </a:r>
            <a:r>
              <a:rPr lang="en-US" sz="1600" dirty="0">
                <a:latin typeface="Courier New" pitchFamily="49" charset="0"/>
              </a:rPr>
              <a:t> " + " = 'Smith'");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// Iterate through the result and print the student names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latin typeface="Courier New" pitchFamily="49" charset="0"/>
              </a:rPr>
              <a:t>resultSet.next</a:t>
            </a:r>
            <a:r>
              <a:rPr lang="en-US" sz="1600" dirty="0">
                <a:latin typeface="Courier New" pitchFamily="49" charset="0"/>
              </a:rPr>
              <a:t>())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resultSet.getString</a:t>
            </a:r>
            <a:r>
              <a:rPr lang="en-US" sz="1600" dirty="0">
                <a:latin typeface="Courier New" pitchFamily="49" charset="0"/>
              </a:rPr>
              <a:t>(1) + "\t" +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resultSet.getString</a:t>
            </a:r>
            <a:r>
              <a:rPr lang="en-US" sz="1600" dirty="0">
                <a:latin typeface="Courier New" pitchFamily="49" charset="0"/>
              </a:rPr>
              <a:t>(2) + "\t" + </a:t>
            </a:r>
            <a:r>
              <a:rPr lang="en-US" sz="1600" dirty="0" err="1">
                <a:latin typeface="Courier New" pitchFamily="49" charset="0"/>
              </a:rPr>
              <a:t>resultSet.getString</a:t>
            </a:r>
            <a:r>
              <a:rPr lang="en-US" sz="1600" dirty="0">
                <a:latin typeface="Courier New" pitchFamily="49" charset="0"/>
              </a:rPr>
              <a:t>(3));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connection.close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0" y="118305"/>
            <a:ext cx="2667000" cy="49129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Simple JDBC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933450"/>
          </a:xfrm>
        </p:spPr>
        <p:txBody>
          <a:bodyPr/>
          <a:lstStyle/>
          <a:p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Processing Statements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162050"/>
            <a:ext cx="8610600" cy="546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Once a connection to a particular database is established, it can be used to send SQL statements from your program to the database.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JDBC provides the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Statement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PreparedStatement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CallableStatement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interfaces to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facilitate sending statements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to a database for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receiving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execution results from the database.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933450"/>
          </a:xfrm>
        </p:spPr>
        <p:txBody>
          <a:bodyPr/>
          <a:lstStyle/>
          <a:p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Processing Statements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1066800"/>
            <a:ext cx="8782050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>
            <a:off x="3505200" y="3581400"/>
            <a:ext cx="10668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1028700" y="3314700"/>
            <a:ext cx="11430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609600"/>
          </a:xfrm>
        </p:spPr>
        <p:txBody>
          <a:bodyPr>
            <a:no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The execute(),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executeQuery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(), and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executeUpdate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() Methods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" y="1066800"/>
            <a:ext cx="88392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The methods for executing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SQL statements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are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execute()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executeQuery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()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executeUpdate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()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each of which accepts a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string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containing a SQL statement as an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argument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This string is passed to the database for execution.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execute()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method should be used if the execution produces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multiple result sets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multiple update counts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or a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combination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of result sets and update counts.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990600"/>
            <a:ext cx="8458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executeQuery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()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method should be used if the execution produces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a single result set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such as the SQL select statement. 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executeUpdate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()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method should be used if the statement results in a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single update count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or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no update count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such as a SQL INSERT, DELETE, UPDATE, or DDL statement.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8C3713A6-37B7-41AC-A651-2477D18A0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609600"/>
          </a:xfrm>
        </p:spPr>
        <p:txBody>
          <a:bodyPr>
            <a:no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The execute(),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executeQuery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(), and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executeUpdate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()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763000" cy="66675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Why Java for Database Programming?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990600"/>
            <a:ext cx="88392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First, Java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platform independent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. You can develop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platform-independent database applications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 using SQL and Java for any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relational database systems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Second, the support 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accessing database systems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from Java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built into Java API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, so you can create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database applications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using all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Java code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with a common interface.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Third, Java is taught in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almost every university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 panose="02020502060401020303" pitchFamily="18" charset="0"/>
                <a:cs typeface="Times New Roman" pitchFamily="18" charset="0"/>
              </a:rPr>
              <a:t>either as the first programming language or as the second programming language.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6172200" y="3505200"/>
            <a:ext cx="914400" cy="2667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6477000" y="3505200"/>
            <a:ext cx="609600" cy="2667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6858000" y="3505200"/>
            <a:ext cx="228600" cy="2667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867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enables you to create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parameterized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SQL statements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a connection to a particular database is established, it can be used to send SQL statements from your program to the database.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Statement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is used to execute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static SQL statements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don’t contain any parameters.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interface, extending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is used to execute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precompiled SQL statement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or without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parameters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Since the SQL statements are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precompiled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they are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efficient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repeated executions.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object is created using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in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the following code creates 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an SQL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statement: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Statement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connection.prepareStatement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"insert into Student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firstName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mi,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 "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"values (?, ?, ?)"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US" sz="4200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91600" cy="60198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insert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statement has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question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marks as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placeholders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for parameters representing values for </a:t>
            </a:r>
            <a:r>
              <a:rPr lang="en-US" sz="3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firstName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, and </a:t>
            </a:r>
            <a:r>
              <a:rPr lang="en-US" sz="3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in a record of the 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table.</a:t>
            </a:r>
          </a:p>
          <a:p>
            <a:pPr algn="just">
              <a:lnSpc>
                <a:spcPct val="170000"/>
              </a:lnSpc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As a sub-interface of 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3300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interface inherits all the methods defined in 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It also provides the methods for setting parameters in the object of </a:t>
            </a:r>
            <a:r>
              <a:rPr lang="en-US" sz="3300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These methods are used to set the values for the parameters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before executing statements or procedures. In general, the set methods have the following name and signature: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setX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parameterIndex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X value);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type of the parameter, 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parameterIndex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index of the parameter in the statement. The index starts from 1. 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the method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setString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parameterIndex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String value)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sets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 to the specified parameter.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US" sz="4200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107"/>
            <a:ext cx="8229600" cy="49769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199"/>
            <a:ext cx="8839200" cy="583169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statements pass the parameters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"Jack"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"A"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"Ryan”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placeholders for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firstName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lastName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preparedStatement.setString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"Jack"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preparedStatement.setString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"A"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preparedStatement.setString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"Ryan"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After setting the parameters, you can execute the prepared statement by invoking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executeQuery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 SELECT statement 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executeUpdate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 DDL or update statement. </a:t>
            </a:r>
          </a:p>
          <a:p>
            <a:pPr algn="just">
              <a:lnSpc>
                <a:spcPct val="120000"/>
              </a:lnSpc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executeQuery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executeUpdate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methods are similar to the ones defined in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Statement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except that they don’t have any parameters, because the SQL statements are already specified in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when the object of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created.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java.sql.*;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java.awt.*;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java.awt.event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buNone/>
            </a:pPr>
            <a:r>
              <a:rPr lang="en-US" sz="3400" b="1" dirty="0">
                <a:latin typeface="Courier New" pitchFamily="49" charset="0"/>
                <a:cs typeface="Courier New" pitchFamily="49" charset="0"/>
              </a:rPr>
              <a:t>	public class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FindGradeUsingPreparedStatement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JApplet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jtfSSN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jtfCourseId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jbtShowGrade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"Show Grade"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PreparedStatement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for executing queries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PreparedStatement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preparedStatement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/** Initialize the applet */</a:t>
            </a:r>
            <a:b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34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init() {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Initialize database connection and create a Statement object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initializeDB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jbtShowGrade.addActionListener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ActionListener() {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@Override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jbtShowGrade_actionPerformed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(e);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sz="3400" dirty="0">
                <a:latin typeface="Courier New" pitchFamily="49" charset="0"/>
                <a:cs typeface="Courier New" pitchFamily="49" charset="0"/>
              </a:rPr>
              <a:t>   });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jPanel1 =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jPanel1.add(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"SSN"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jPanel1.add(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jtfSSN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jPanel1.add(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"Course ID"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jPanel1.add(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jtfCourseId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400" dirty="0">
                <a:latin typeface="Courier New" pitchFamily="49" charset="0"/>
                <a:cs typeface="Courier New" pitchFamily="49" charset="0"/>
              </a:rPr>
            </a:br>
            <a:r>
              <a:rPr lang="en-US" sz="3400" dirty="0">
                <a:latin typeface="Courier New" pitchFamily="49" charset="0"/>
                <a:cs typeface="Courier New" pitchFamily="49" charset="0"/>
              </a:rPr>
              <a:t> jPanel1.add(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jbtShowGrade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3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4572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Execute Dynamic SQL Statements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add(jPanel1,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initializeDB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Load the JDBC driver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Class.forName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com.mysql.jdbc.Driver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Class.forName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oracle.jdbc.driver.OracleDriver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("Driver loaded");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Establish a connection</a:t>
            </a:r>
            <a:b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Connection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connection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DriverManager.getConnection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jdbc:mysql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://localhost/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javabook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scott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"tiger"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"Database connected"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queryString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"select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mi, "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title, grade from Student, Enrollment, Course "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"where Student.ssn = ? and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Enrollment.courseId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? "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"and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Enrollment.courseId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Course.courseId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statement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preparedStatement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connection.prepareStatement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queryString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A97879B7-AF67-4896-B633-87735F9CA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4572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Execute Dynamic SQL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(Exception ex)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ex.printStackTrace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private void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jbtShowGrade_actionPerformed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jtfSSN.getText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courseId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jtfCourseId.getText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preparedStatement.setString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preparedStatement.setString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courseId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ResultSet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preparedStatement.executeQuery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3500" b="1" dirty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rset.next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rset.getString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String mi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rset.getString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rset.getString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String title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rset.getString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String grade =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rset.getString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Display result in a dialog box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" "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+ mi +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" "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"'s grade on course "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+ title +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" is "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+ grade);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Display result in a dialog box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"Not found"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500" dirty="0" err="1">
                <a:latin typeface="Courier New" pitchFamily="49" charset="0"/>
                <a:cs typeface="Courier New" pitchFamily="49" charset="0"/>
              </a:rPr>
              <a:t>ex.printStackTrace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sz="3500" dirty="0">
                <a:latin typeface="Courier New" pitchFamily="49" charset="0"/>
                <a:cs typeface="Courier New" pitchFamily="49" charset="0"/>
              </a:rPr>
            </a:br>
            <a:r>
              <a:rPr lang="en-US" sz="3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35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53DA7062-5A95-485F-8411-00F968CF7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4572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PreparedStatement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Execute Dynamic SQL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CallableStatement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1999"/>
            <a:ext cx="8839200" cy="5959475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CallableStatement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 is designed to execute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SQL-stored procedures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procedures may have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receives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passed to the procedure when it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returns a value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procedure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it doesn’t contain any value when the procedure is called.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contains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passed to the procedure when it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returns a value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it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following procedure in Oracle PL/SQL has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procedure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sampleProcedure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(p1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varchar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p2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 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p3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out integer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do something */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sampleProcedure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8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257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The database metadata such as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database URL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username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JDBC driver 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can be obtained using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DatabaseMetaData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interface and result set metadata such as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 column count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names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type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can be obtained using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interface.</a:t>
            </a:r>
          </a:p>
          <a:p>
            <a:pPr algn="just"/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Database metadata is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describes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itself. </a:t>
            </a:r>
          </a:p>
          <a:p>
            <a:pPr lvl="0" algn="just"/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JDBC provides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DatabaseMetaData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for obtaining database-wide information, and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for obtaining information on the specific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obtain an instance of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DatabaseMetaData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 database, use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getMetaData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on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object like this: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DatabaseMetaData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dbMetaData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connection.getMetaData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();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66675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Retrieving Database Metadata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java.sql.*;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TestDatabaseMetaData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ClassNotFoundException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Load the JDBC driver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Class.forName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com.mysql.jdbc.Driver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"Driver loaded"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Connect to a database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Connection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connection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DriverManager.getConnection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jdbc:mysql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://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javabook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scott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"tiger"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"Database connected"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DatabaseMetaData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dbMetaData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onnection.getMetaData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"database URL: 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dbMetaData.getURL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"database username: "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dbMetaData.getUserName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Example: Retrieving Database Metadata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"database product name: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dbMetaData.getDatabaseProductName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"database product version: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dbMetaData.getDatabaseProductVersion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"JDBC driver name: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dbMetaData.getDriverName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"JDBC driver version: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dbMetaData.getDriverVersion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"JDBC driver major version: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dbMetaData.getDriverMajorVersion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"JDBC driver minor version: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dbMetaData.getDriverMinorVersion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"Max number of connections: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dbMetaData.getMaxConnections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MaxTableNameLength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dbMetaData.getMaxTableNameLength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MaxColumnsInTable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dbMetaData.getMaxColumnsInTable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Close the 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connection.close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Example: Retrieving Database Metadata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JDBC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1"/>
            <a:ext cx="8763000" cy="588327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b="1" i="1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</a:t>
            </a:r>
            <a:r>
              <a:rPr lang="en-US" i="1" dirty="0">
                <a:latin typeface="Perpetua" panose="02020502060401020303" pitchFamily="18" charset="0"/>
                <a:cs typeface="Times New Roman" pitchFamily="18" charset="0"/>
              </a:rPr>
              <a:t> is the Java API for accessing </a:t>
            </a:r>
            <a:r>
              <a:rPr lang="en-US" i="1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relational database</a:t>
            </a:r>
            <a:r>
              <a:rPr lang="en-US" i="1" dirty="0">
                <a:latin typeface="Perpetua" panose="02020502060401020303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is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Java API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for developing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Java database applications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JDBC provides Java programmers with a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uniform interface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for accessing and manipulating a wide range of relational databases. 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Using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API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applications written in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Java programming language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can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execute SQL statements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retrieve results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present data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 a user-friendly interface, and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propagate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changes back to the database. 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API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can also be used to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interact with multiple data sources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 a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distributed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heterogeneous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environment.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API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is a set of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Java interfaces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classes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used to write Java programs for accessing and manipulating relational databases.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Obtaining Database Tables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You can identify the tables in the database through database metadata using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getTables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method.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program displays all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user tables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test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database on a local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database.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java.sql.*;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FindUserTables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ClassNotFoundException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Load the JDBC driver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Class.forName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com.mysql.jdbc.Driver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"Driver loaded"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Connect to a database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Connection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DriverManager.getConnection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jdbc:mysql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://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javabook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scott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"tiger"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"Database connected"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DatabaseMetaData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connection.getMetaData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rsTables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dbMetaData.getTables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String[] 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"TABLE"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});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"User tables: 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rsTables.next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rsTables.getString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”)+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Close the 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connection.close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Obtaining Database Tables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Result Set Metadata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interface describes information pertaining to the result set.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object can be used to find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the columns in 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obtain an instance of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use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getMetaData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on a result set like this: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ResultSetMetaData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rsMetaData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resultSet.getMetaData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You can use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getColumnCount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to find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 of columns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result and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getColumnName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method to get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 names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program displays all the column names and contents resulting from the SQL SELECT statement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 * from Enrollment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java.sql.*;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TestResultSetMetaData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ClassNotFoundException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Load the JDBC driver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Class.forName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com.mysql.jdbc.Driver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"Driver loaded"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Connect to a database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Connection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DriverManager.getConnection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jdbc:mysql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://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javabook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scott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"tiger"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"Database connected"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statement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Statement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connection.createStatement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Execute a statement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statement.executeQuery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"select * from Enrollment"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resultSet.getMetaData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rsMetaData.getColumnCount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"%-12s\t"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rsMetaData.getColumnName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Iterate through the result and print the students' names</a:t>
            </a:r>
            <a:b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resultSet.next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rsMetaData.getColumnCount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"%-12s\t"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resultSet.getObject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Close the 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connection.close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Result Set Metadata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23950"/>
          </a:xfrm>
        </p:spPr>
        <p:txBody>
          <a:bodyPr/>
          <a:lstStyle/>
          <a:p>
            <a:r>
              <a:rPr lang="en-US" sz="4000" dirty="0" err="1">
                <a:latin typeface="Courier New" pitchFamily="49" charset="0"/>
              </a:rPr>
              <a:t>DatabaseMetadata</a:t>
            </a:r>
            <a:r>
              <a:rPr lang="en-US" sz="4000" dirty="0">
                <a:latin typeface="Courier New" pitchFamily="49" charset="0"/>
              </a:rPr>
              <a:t>, cont.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524000"/>
            <a:ext cx="8610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DatabaseMetaData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interface provides more than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100 methods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 getting database metadata concerning the database as a whole.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These methods can be divided into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three groups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retrieving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general information, 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finding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database capabilities, and 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getting object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descriptions.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General Information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5240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general information includes the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URL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username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product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name,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product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version,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driver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name,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driver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version,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functions,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data types and so 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654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DatabaseMetaData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connection.getMetaData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("database URL: " +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getURL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("database username: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getUserName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("database product name: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getDatabaseProductName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("database product version: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getDatabaseProductVersion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("JDBC driver name: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getDriverName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("JDBC driver version: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getDriverVersion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("JDBC driver major version: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new Integer(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getDriverMajorVersion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("JDBC driver minor version: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new Integer(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getDriverMinorVersion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("Max number of connections: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new Integer(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getMaxConnections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MaxTableNameLentgh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new Integer(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getMaxTableNameLength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("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MaxColumnsInTable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: " +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new Integer(</a:t>
            </a: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dbMetaData.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getMaxColumnsInTable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));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600" dirty="0" err="1">
                <a:latin typeface="Courier New" pitchFamily="49" charset="0"/>
                <a:cs typeface="Times New Roman" pitchFamily="18" charset="0"/>
              </a:rPr>
              <a:t>connection.close</a:t>
            </a:r>
            <a:r>
              <a:rPr lang="en-US" sz="1600" dirty="0"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553200" y="1143000"/>
            <a:ext cx="1905000" cy="3810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667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Sample Run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57200" y="1143000"/>
            <a:ext cx="8001000" cy="34163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Driver loaded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database URL: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jdbc:odbc:exampleMDBDataSource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database username: admin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database product name: ACCESS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database product version: 04.00.0000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JDBC driver name: JDBC-ODBC Bridge (odbcjt32.dll)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JDBC driver version: 2.0001 (04.00.6304)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JDBC driver major version: 2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JDBC driver minor version: 1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Max number of connections: 64</a:t>
            </a:r>
          </a:p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MaxTableNameLentgh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64</a:t>
            </a:r>
          </a:p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MaxColumnsInTable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255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MVC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Model for developing three-tier applications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4343400"/>
          </a:xfrm>
        </p:spPr>
        <p:txBody>
          <a:bodyPr>
            <a:no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Stands for "Model-View-Controller." 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MVC is an application design model comprised of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interconnected parts. 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They include the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(data), the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(user interface), and the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controller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(processes that handle input).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MVC model or "pattern" is commonly used for developing modern user interfaces. 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is provides the fundamental pieces for designing a programs for 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desktop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as well as web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It works well with 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object-oriented programming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since the different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controllers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can be treated as objects and reused within an application.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029200"/>
            <a:ext cx="7315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model is data used by a program. This may be a database, file, or a simple object, such as an icon or a character in a video game.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model does not initiate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it accepts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commands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from the controller and processes them.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View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View represents the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visualization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data that model contains. 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view is the means of displaying objects within an application. Examples include displaying a window or buttons or text within a window. 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coordinates the appearance of the GUI (labels, text fields, buttons, etc.).  It includes anything that the user can see.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Controller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Controller acts on both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It controls the data flow into model object and updates the view whenever data changes.</a:t>
            </a:r>
          </a:p>
          <a:p>
            <a:pPr lvl="1"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controller updates both models and views. It accepts input and performs the corresponding update.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MVC Model for developing three-tier applications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853439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7048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Structure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JDBC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End!!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8674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Since a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driver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serves as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interface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to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facilitate communications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between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and a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proprietary database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JDBC drivers are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database specific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and are normally provided by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database vendors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You need </a:t>
            </a:r>
            <a:r>
              <a:rPr lang="en-US" dirty="0" err="1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MySQL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 JDBC drivers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to access the </a:t>
            </a:r>
            <a:r>
              <a:rPr lang="en-US" dirty="0" err="1">
                <a:latin typeface="Perpetua" panose="02020502060401020303" pitchFamily="18" charset="0"/>
                <a:cs typeface="Times New Roman" pitchFamily="18" charset="0"/>
              </a:rPr>
              <a:t>MySQL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database, and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Oracle JDBC drivers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to access the Oracle database.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For the Access database, use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JDBC-ODBC bridge driver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included in the JDK.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ODBC is a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technology developed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by Microsoft for accessing databases on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Windows platform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. An ODBC driver is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preinstalled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on Windows. 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JDBC-ODBC bridge driver allows a Java program to access any ODBC data source.</a:t>
            </a:r>
          </a:p>
          <a:p>
            <a:pPr algn="just">
              <a:lnSpc>
                <a:spcPct val="12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relationships between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Java programs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API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drivers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relational databases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are shown in Figure below.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JDBC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200150"/>
            <a:ext cx="7343775" cy="5353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Architecture of JDBC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Developing Database Applications Using JDBC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92162"/>
            <a:ext cx="8763000" cy="591343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API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is a Java application program interface to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generic SQL databases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that enables Java developers to develop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DBMS-independent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Java applications using a uniform interface.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JDBC API consists of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classes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interfaces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for establishing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connections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with databases,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sending SQL statements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to databases,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processing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the results of SQL statements, and obtaining database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metadata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Four key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interfaces are needed to develop any database application using Java: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Driver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Connection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Statement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ResultSet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These interfaces define a framework for generic SQL database access. 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API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defines these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interfaces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, and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JDBC driver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vendors provide the </a:t>
            </a:r>
            <a:r>
              <a:rPr lang="en-US" dirty="0">
                <a:solidFill>
                  <a:srgbClr val="FF0000"/>
                </a:solidFill>
                <a:latin typeface="Perpetua" panose="02020502060401020303" pitchFamily="18" charset="0"/>
                <a:cs typeface="Times New Roman" pitchFamily="18" charset="0"/>
              </a:rPr>
              <a:t>implementation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 for the interfaces.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59276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The relationship of these interfaces is shown in the </a:t>
            </a:r>
            <a:r>
              <a:rPr lang="en-US" dirty="0" smtClean="0">
                <a:latin typeface="Perpetua" panose="02020502060401020303" pitchFamily="18" charset="0"/>
                <a:cs typeface="Times New Roman" pitchFamily="18" charset="0"/>
              </a:rPr>
              <a:t>next slide. </a:t>
            </a:r>
            <a:endParaRPr lang="en-US" dirty="0">
              <a:latin typeface="Perpetua" panose="02020502060401020303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A JDBC application loads an appropriate driver using the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Driver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interface, connects to the database using the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Connection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interface, creates and executes SQL statements using the 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Statement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interface, and processes the result using the </a:t>
            </a:r>
            <a:r>
              <a:rPr lang="en-US" b="1" dirty="0" err="1">
                <a:latin typeface="Perpetua" panose="02020502060401020303" pitchFamily="18" charset="0"/>
                <a:cs typeface="Times New Roman" pitchFamily="18" charset="0"/>
              </a:rPr>
              <a:t>ResultSet</a:t>
            </a:r>
            <a:r>
              <a:rPr lang="en-US" b="1" dirty="0">
                <a:latin typeface="Perpetua" panose="02020502060401020303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interface if the statements return results. </a:t>
            </a:r>
          </a:p>
          <a:p>
            <a:pPr algn="just">
              <a:lnSpc>
                <a:spcPct val="110000"/>
              </a:lnSpc>
            </a:pPr>
            <a:r>
              <a:rPr lang="en-US" dirty="0">
                <a:latin typeface="Perpetua" panose="02020502060401020303" pitchFamily="18" charset="0"/>
                <a:cs typeface="Times New Roman" pitchFamily="18" charset="0"/>
              </a:rPr>
              <a:t>Note that some statements, such as SQL data definition statements and SQL data modification statements, do not return results.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Developing Database Applications Using JDBC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647950"/>
            <a:ext cx="5976938" cy="3448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7315200" y="2667000"/>
            <a:ext cx="1676400" cy="3581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-105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Loading drivers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-105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Establishing connections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-105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Creating and executing statements</a:t>
            </a:r>
          </a:p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-105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ResultSet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5029200" y="2895600"/>
            <a:ext cx="2286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6324600" y="3733800"/>
            <a:ext cx="990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6934200" y="4648200"/>
            <a:ext cx="457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6934200" y="5638800"/>
            <a:ext cx="457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78105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JDBC Interfaces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B279E16-0741-48E9-B932-E952EA0C4A7B}"/>
              </a:ext>
            </a:extLst>
          </p:cNvPr>
          <p:cNvSpPr txBox="1"/>
          <p:nvPr/>
        </p:nvSpPr>
        <p:spPr>
          <a:xfrm>
            <a:off x="457200" y="11618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Perpetua" panose="02020502060401020303" pitchFamily="18" charset="0"/>
              </a:rPr>
              <a:t>The JDBC interfaces and classes are the building blocks in the development of Java database programs. A typical Java program takes the following steps to access a database</a:t>
            </a:r>
            <a:r>
              <a:rPr lang="en-US" dirty="0">
                <a:latin typeface="Perpetua" panose="02020502060401020303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2329</Words>
  <Application>Microsoft Office PowerPoint</Application>
  <PresentationFormat>On-screen Show (4:3)</PresentationFormat>
  <Paragraphs>344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Chapter Three Java Database Connectivity (JDBC)</vt:lpstr>
      <vt:lpstr>Why Java for Database Programming?</vt:lpstr>
      <vt:lpstr>JDBC</vt:lpstr>
      <vt:lpstr>General Structure of JDBC</vt:lpstr>
      <vt:lpstr>JDBC</vt:lpstr>
      <vt:lpstr>The Architecture of JDBC</vt:lpstr>
      <vt:lpstr>  Developing Database Applications Using JDBC  </vt:lpstr>
      <vt:lpstr>  Developing Database Applications Using JDBC  </vt:lpstr>
      <vt:lpstr>The JDBC Interfaces</vt:lpstr>
      <vt:lpstr>Developing JDBC Programs</vt:lpstr>
      <vt:lpstr>Developing JDBC Programs</vt:lpstr>
      <vt:lpstr>Developing JDBC Programs</vt:lpstr>
      <vt:lpstr>Developing JDBC Programs</vt:lpstr>
      <vt:lpstr>Developing JDBC Programs</vt:lpstr>
      <vt:lpstr>Simple JDBC Example</vt:lpstr>
      <vt:lpstr>Processing Statements</vt:lpstr>
      <vt:lpstr>Processing Statements Diagram</vt:lpstr>
      <vt:lpstr>The execute(), executeQuery(), and executeUpdate() Methods</vt:lpstr>
      <vt:lpstr>The execute(), executeQuery(), and executeUpdate() Methods</vt:lpstr>
      <vt:lpstr>PreparedStatement</vt:lpstr>
      <vt:lpstr>PreparedStatement</vt:lpstr>
      <vt:lpstr>PreparedStatement</vt:lpstr>
      <vt:lpstr>Example: PreparedStatement to Execute Dynamic SQL Statements</vt:lpstr>
      <vt:lpstr>Example: PreparedStatement to Execute Dynamic SQL Statements</vt:lpstr>
      <vt:lpstr>Example: PreparedStatement to Execute Dynamic SQL Statements</vt:lpstr>
      <vt:lpstr>CallableStatement</vt:lpstr>
      <vt:lpstr>Retrieving Database Metadata</vt:lpstr>
      <vt:lpstr>Example: Retrieving Database Metadata</vt:lpstr>
      <vt:lpstr>Example: Retrieving Database Metadata</vt:lpstr>
      <vt:lpstr>  Obtaining Database Tables  </vt:lpstr>
      <vt:lpstr>  Example: Obtaining Database Tables  </vt:lpstr>
      <vt:lpstr>  Result Set Metadata  </vt:lpstr>
      <vt:lpstr>  Example: Result Set Metadata  </vt:lpstr>
      <vt:lpstr>DatabaseMetadata, cont.</vt:lpstr>
      <vt:lpstr>General Information</vt:lpstr>
      <vt:lpstr>Examples</vt:lpstr>
      <vt:lpstr>Sample Run</vt:lpstr>
      <vt:lpstr> MVC Model for developing three-tier applications  </vt:lpstr>
      <vt:lpstr> MVC Model for developing three-tier applications  </vt:lpstr>
      <vt:lpstr>The End!!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Hagos</dc:creator>
  <cp:lastModifiedBy>My acer</cp:lastModifiedBy>
  <cp:revision>218</cp:revision>
  <dcterms:created xsi:type="dcterms:W3CDTF">2016-05-14T20:11:01Z</dcterms:created>
  <dcterms:modified xsi:type="dcterms:W3CDTF">2020-05-25T21:34:05Z</dcterms:modified>
</cp:coreProperties>
</file>