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0" r:id="rId2"/>
    <p:sldId id="415" r:id="rId3"/>
    <p:sldId id="416" r:id="rId4"/>
    <p:sldId id="350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30" r:id="rId16"/>
    <p:sldId id="427" r:id="rId17"/>
    <p:sldId id="428" r:id="rId18"/>
    <p:sldId id="429" r:id="rId19"/>
    <p:sldId id="431" r:id="rId20"/>
    <p:sldId id="432" r:id="rId21"/>
    <p:sldId id="436" r:id="rId22"/>
    <p:sldId id="433" r:id="rId23"/>
    <p:sldId id="434" r:id="rId24"/>
    <p:sldId id="435" r:id="rId25"/>
    <p:sldId id="438" r:id="rId26"/>
    <p:sldId id="439" r:id="rId27"/>
    <p:sldId id="43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BD1E-798C-4793-9685-227947650E8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27F81-F5C1-4011-AD96-28992A55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9F44-A0DB-44C3-9300-949BE55442F0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4730-E632-4D0E-B296-D74A7C9DAFC2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589-BFA9-4994-A327-B57185085E88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EE9F-6E88-4617-A29F-0D4613B8BA08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C6CD-0CB3-4702-9DCC-73852498A3A4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0824-9086-402A-9EF2-3036647BEDDC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BD9B-906A-4551-B2B5-D6B4653D0FED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9354-23C1-4A6E-8AAF-F22D10476BB6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118B-B43E-4F0E-9D23-96C735F9548B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8F57-6529-4FFF-93EB-34DC62FF15B1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407F-FC18-4F30-8FBD-FC37EE33C563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BEE4-32F2-4B44-BDD1-C9BD1391AE49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sf/html" TargetMode="External"/><Relationship Id="rId2" Type="http://schemas.openxmlformats.org/officeDocument/2006/relationships/hyperlink" Target="http://www.w3.org/1999/x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121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Java Server Faces (JSF)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430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explain what JSF is.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create a JSF page using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NetBeans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create a JSF managed bean.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use JSF expressions in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facelet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use JSF GUI components.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obtain and process input from a form.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track sessions in application, session, view, and request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scope.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validate input using the JSF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validators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bind database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facelets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&lt;?xml version='1.0' encoding='UTF-8' ?&gt;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&lt;!DOCTYPE html PUBLIC "-//W3C//DTD XHTML 1.0 Transitional//EN"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"http://www.w3.org/TR/xhtml1/DTD/xhtml1-transitional.dtd"&gt;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"http://www.w3.org/1999/xhtml"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xmlns:h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"http://java.sun.com/jsf/html"&gt;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&lt;h:head&gt;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&lt;title&gt;Display Current Time&lt;/title&gt;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&lt;meta http-equiv="refresh" content ="60" /&gt;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&lt;/h:head&gt;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&lt;h:body&gt;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The current time is 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#{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timeBean.time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&lt;/h:body&gt;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Code Description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tag defined inside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h:head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tag is used to tell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browser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refresh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every 60 seconds.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JSF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timeBean.time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used to obtain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current time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timeBean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an object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TimeBean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class.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object name can be changed in the @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ManagedBean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annotation using the this syntax: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ManagedBean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(name = "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anyObjectName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“)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default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 name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class name with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letter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lowercase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JSF expression can either use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property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invoke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obtain the current time.</a:t>
            </a:r>
          </a:p>
          <a:p>
            <a:pPr algn="just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#{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timeBean.time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Or		#{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timeBean.getTime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()}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JSF GUI Components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95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JSF provides many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displaying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GUI components.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tags with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prefix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in the JSF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Tag library.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tags with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prefix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in the JSF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Tag library.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following Table lists some of the commonly used elements.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JSF GUI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818810"/>
          <a:ext cx="8458200" cy="5684098"/>
        </p:xfrm>
        <a:graphic>
          <a:graphicData uri="http://schemas.openxmlformats.org/drawingml/2006/table">
            <a:tbl>
              <a:tblPr/>
              <a:tblGrid>
                <a:gridCol w="3124200"/>
                <a:gridCol w="5334000"/>
              </a:tblGrid>
              <a:tr h="1539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JSF Tag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h:form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inserts an XHTML form into a page.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h:panelGroup 	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similar to a Java flow layout container.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h:panelGrid 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similar to a Java grid layout container.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h:inputText 	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textbox for entering input.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h:outputText 	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textbox for displaying output.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h:commandButton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submits a form to the application.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h:inputTextArea 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textarea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for entering input.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h:commandLink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links to another page or location on a page.</a:t>
                      </a: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h:inputHidden	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allows a page author to include a hidden variable in a page.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h:inputFile	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allows a user to upload a file.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h:dataTable	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represents a data wrapper.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h:inputSecret 	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textbox for entering password.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h:outputLabel 		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label.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199"/>
          <a:ext cx="8458200" cy="5756149"/>
        </p:xfrm>
        <a:graphic>
          <a:graphicData uri="http://schemas.openxmlformats.org/drawingml/2006/table">
            <a:tbl>
              <a:tblPr/>
              <a:tblGrid>
                <a:gridCol w="3200400"/>
                <a:gridCol w="5257800"/>
              </a:tblGrid>
              <a:tr h="257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JSF Tag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h:outputLink 		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hypertext link.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h:selectOneMenu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combo box for </a:t>
                      </a:r>
                      <a:r>
                        <a:rPr lang="en-US" sz="2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selecting </a:t>
                      </a: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one item.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h:selectOneRadio 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set of radio button.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h:selectBooleanCheckbox 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checkbox.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h:selectOneListbox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list for selecting one item.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h:selectManyListbox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list for selecting multiple items.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f:selectItem 		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specifies an item in an h:selectOneMenu, h:selectOneRadio, </a:t>
                      </a:r>
                      <a:r>
                        <a:rPr lang="en-US" sz="2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 h:selectManyListbox</a:t>
                      </a: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h:outputFormat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displays a formatted message.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h:message 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message for validating input.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h:messages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displays localized messages.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h:dataTable 		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 data table.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h:column 	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specifies a column in a data table.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h:graphicImage 	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displays an image.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JSF GUI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7848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Example: JSF GUI Components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9906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example displays a student registration form by using some of JSF elements.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534400" cy="60197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&lt;?xml version='1.0' encoding='UTF-8' ?&gt;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&lt;!DOCTYPE html PUBLIC "-//W3C//DTD XHTML 1.0 Transitional//EN"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"http://www.w3.org/TR/xhtml1/DTD/xhtml1-transitional.dtd"&gt;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&lt;html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xmlns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= "http://www.w3.org/1999/xhtml"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xmlns:h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= "http://java.sun.com/jsf/html"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xmlns:f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="http://java.sun.com/jsf/core"&gt;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Arial" pitchFamily="34" charset="0"/>
              </a:rPr>
              <a:t>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&lt;h:head&gt;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&lt;title&gt;Student Registration Form&lt;/title&gt;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&lt;/h:head&gt;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&lt;h:body&gt;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&lt;h:form&gt;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   &lt;!-- Use h:graphicImage --&gt;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   &lt;h3&gt;Student Registration Form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       &lt;h:graphicImage name="usIcon.gif" library="image"/&gt;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   &lt;/h3&gt;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   &lt;!-- Use h:panelGrid --&gt;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         &lt;h:panelGrid columns="6" style="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color:green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"&gt;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		&lt;h:outputLabel value="Last Name"/&gt;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		&lt;h:inputText id="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lastNameInputText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" /&gt;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		&lt;h:outputLabel value="First Name" /&gt;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		&lt;h:inputText id="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firstNameInputText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" /&gt;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		&lt;h:outputLabel value="MI" /&gt;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		&lt;h:inputText id="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miInputText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" size="1" /&gt;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>	 &lt;/h:panelGrid&gt;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Example: JSF Code for the above GUI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86800" cy="5943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&lt;!-- Use radio buttons --&gt;</a:t>
            </a:r>
            <a:b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&lt;h:panelGrid columns="2"&gt;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&lt;h:outputLabel&gt;Gender &lt;/h:outputLabel&gt;</a:t>
            </a:r>
            <a:b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&lt;h:selectOneRadio id="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genderSelectOneRadio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"&gt;</a:t>
            </a:r>
            <a:b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="Male”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itemLabel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="Male"/&gt;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Female”itemLabel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="Female"/&gt;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&lt;/h:selectOneRadio&gt;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&lt;/h:panelGrid&gt;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&lt;!-- Use combo box and list --&gt;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&lt;h:panelGrid columns="4"&gt;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&lt;h:outputLabel value="Major "/&gt;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&lt;h:selectOneMenu id="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majorSelectOneMenu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="Computer Science"/&gt;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="Mathematics"/&gt;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&lt;/h:selectOneMenu&gt;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&lt;h:outputLabel value="Minor "/&gt;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&lt;h:selectManyListbox id="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minorSelectManyListbox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="Computer Science"/&gt;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="Mathematics"/&gt;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="English"/&gt;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&lt;/h:selectManyListbox&gt;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&lt;/h:panelGrid&gt;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Example: JSF Code for the above GUI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86800" cy="5943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&lt;!-- Use check boxes --&gt;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&lt;h:panelGrid columns="4"&gt;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&lt;h:outputLabel value="Hobby: "/&gt;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&lt;h:selectManyCheckbox id="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hobbySelectManyCheckbox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="Tennis"/&gt;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="Golf"/&gt;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&lt;f:selectItem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="Ping Pong"/&gt;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&lt;/h:selectManyCheckbox&gt;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&lt;/h:panelGrid&gt;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&lt;!-- Use text area --&gt;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&lt;h:panelGrid columns="1"&gt;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&lt;h:outputLabel&gt;Remarks:&lt;/h:outputLabel&gt;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&lt;h:inputTextarea id="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remarksInputTextarea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style="width:400px; height:50px;" /&gt;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&lt;/h:panelGrid&gt;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&lt;!-- Use command button --&gt;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&lt;h:commandButton value="Register" /&gt;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&lt;/h:form&gt;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&lt;/h:body&gt;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 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Example: JSF Code for the above GUI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Session Tracking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JSF supports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session tracking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JavaBeans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scope,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scope,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scope.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Additionally, JSF 2.0 supports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scope, which keeps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bean alive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long as you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stay on the view.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 scope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between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scopes.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Servlet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primitive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way to write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server-side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applications.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JSP provides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scripting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capability and allows you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embed Java code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XHTML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easier to develop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 programs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servlets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JSP has some problems. 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 be very confused, because it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mixes Java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code with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JSP to develop User Interface(UI) 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tedious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JavaServer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Faces (JSF) comes to solve this problem.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JSF enables you to completely separate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 code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quickly build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 applications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assembling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reusable UI components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page, connecting these components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 programs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wiring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client-generated 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server-side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event handlers.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application developed using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easy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debug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maintain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Input Validation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2133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JSF provides several convenient and powerful ways for </a:t>
            </a:r>
            <a:r>
              <a:rPr lang="en-US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 validation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You can use the </a:t>
            </a:r>
            <a:r>
              <a:rPr lang="en-US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lang="en-US" sz="5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validator</a:t>
            </a:r>
            <a:r>
              <a:rPr lang="en-US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tags in the JSF Core Tag Library or create </a:t>
            </a:r>
            <a:r>
              <a:rPr lang="en-US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custom </a:t>
            </a:r>
            <a:r>
              <a:rPr lang="en-US" sz="5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validators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The following Table lists some JSF input </a:t>
            </a:r>
            <a:r>
              <a:rPr lang="en-US" sz="5100" dirty="0" err="1" smtClean="0">
                <a:latin typeface="Times New Roman" pitchFamily="18" charset="0"/>
                <a:cs typeface="Times New Roman" pitchFamily="18" charset="0"/>
              </a:rPr>
              <a:t>validator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tags.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3047999"/>
          <a:ext cx="8610600" cy="3472538"/>
        </p:xfrm>
        <a:graphic>
          <a:graphicData uri="http://schemas.openxmlformats.org/drawingml/2006/table">
            <a:tbl>
              <a:tblPr/>
              <a:tblGrid>
                <a:gridCol w="2391833"/>
                <a:gridCol w="6218767"/>
              </a:tblGrid>
              <a:tr h="3379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JSF Tag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f:validateLength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validates the length of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input.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8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f:validateDoubleRange 	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validates whether numeric input falls within acceptable range of double values.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8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f:validateLongRange 		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validates whether numeric input falls within acceptable range of long values.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f:validateRequired 	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validates whether a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field is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not empty.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f:validateRegex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validates whether the input matches a regular expression.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f:validateBean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invokes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 custom method in a bean to perform custom validation.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Input Validation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95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example illustrates that how the required messages are displayed if inputs are required.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514600"/>
            <a:ext cx="7924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8839200" cy="586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&lt;?xml version='1.0' encoding='UTF-8' ?&gt;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&lt;!DOCTYPE html PUBLIC "-//W3C//DTD XHTML 1.0 Transitional//EN"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"http://www.w3.org/TR/xhtml1/DTD/xhtml1-transitional.dtd"&gt;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&lt;html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xmlns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="http://www.w3.org/1999/xhtml"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xmlns:h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="http://java.sun.com/jsf/html"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xmlns:f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="http://java.sun.com/jsf/core"&gt;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&lt;h:head&gt;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&lt;title&gt;Validate Form&lt;/title&gt;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&lt;/h:head&gt;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&lt;h:body&gt;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&lt;h:form&gt;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 &lt;h:panelGrid columns="3"&gt;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 &lt;h:outputLabel value="Name:"/&gt;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 &lt;h:inputText id="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nameInputText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" required="true"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requiredMessage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="Name is required"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validatorMessage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="Name must have 1 to 10 chars"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  value="#{validateForm.name}"&gt;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 &lt;f:validateLength minimum="1" maximum="10" /&gt;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   &lt;/h:inputText&gt;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		&lt;h:message for="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nameInputText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" style="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color:red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"/&gt;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		&lt;h:outputLabel value="SSN:" /&gt;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NewPSMT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NewPSMT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ValidationForm.html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868849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&lt;h:inputText id="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ssnInputText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required="true"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requiredMessage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="SSN is required"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validatorMessage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="Invalid SSN” 	value="#{validateForm.ssn}"&gt;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&lt;f:validateRegex pattern="[\d]{3}-[\d]{2}-[\d]{4}"/&gt;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&lt;/h:inputText&gt;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&lt;h:message for="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ssnInputText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style="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color:red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lvl="0" fontAlgn="base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&lt;h:outputLabel value="Age:" /&gt;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&lt;h:inputText id="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ageInputText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required="true"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requiredMessage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="Age is required"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validatorMessage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="Age must be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betwen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16 and 120"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value="#{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validateForm.ageString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}"&gt;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&lt;f:validateLongRange minimum="16" maximum="120"/&gt;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&lt;/h:inputText&gt;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&lt;h:message for="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ageInputText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style="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color:red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"/&gt;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&lt;h:outputLabel value="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Heihgt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:" /&gt;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&lt;h:inputText id="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heightInputText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required="true"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requiredMessage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Heihgt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is required“</a:t>
            </a:r>
          </a:p>
          <a:p>
            <a:pPr fontAlgn="base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validatorMessage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Heihgt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must be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betwen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3.5 and 9.5“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value="#{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validateForm.heightString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}“&gt;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ValidationForm.html 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524000"/>
            <a:ext cx="8534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&lt;f:validateDoubleRange minimum="3.5" maximum="9.5"/&gt;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&lt;/h:inputText&gt;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&lt;h:message for="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heightInputText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style="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color:red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"/&gt;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&lt;/h:panelGrid&gt;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&lt;h:commandButton value="Submit" /&gt;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&lt;h:outputText style="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color:red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value="#{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validateForm.response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}" /&gt;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&lt;/h:form&gt;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&lt;/h:body&gt;</a:t>
            </a:r>
            <a:b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ValidationForm.html 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javax.faces.bean.ManagedBean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javax.faces.bean.RequestScoped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ManagedBean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RequestScoped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ValidateForm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private String name,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ageString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heightString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return name;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(String name)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this.name = name;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getSsn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setSsn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this.ssn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getAgeString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ageString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ValidationForm.java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setAgeString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ageString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this.ageString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ageString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getHeightString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heightString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setHeightString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heightString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this.heightString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heightString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getResponse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(name == null ||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null ||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ageString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== null ||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heightString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null)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"";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else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"You entered " + " Name: " + name 		+ " SSN: "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" Age: "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ageString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+ 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Heihgt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"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heightString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}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ValidationForm.java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End!!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4800" y="2438400"/>
            <a:ext cx="5943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" y="1752600"/>
            <a:ext cx="7620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1371600"/>
            <a:ext cx="5029200" cy="22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Simple JSF Code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1219200"/>
            <a:ext cx="7772400" cy="4495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150000"/>
              </a:lnSpc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&lt;?xml version = '1.0' encoding='UTF-8' ?&gt;</a:t>
            </a:r>
          </a:p>
          <a:p>
            <a:pPr marL="228600" lvl="0" indent="-228600">
              <a:lnSpc>
                <a:spcPct val="150000"/>
              </a:lnSpc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&lt;!DOCTYPE html PUBLIC "-//W3C//DTD XHTML 1.0 Transitional//EN"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"http://www.w3.org/TR/xhtml1/DTD/xhtml1-transitional.dtd"&gt;</a:t>
            </a:r>
          </a:p>
          <a:p>
            <a:pPr marL="228600" lvl="0" indent="-228600">
              <a:lnSpc>
                <a:spcPct val="150000"/>
              </a:lnSpc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&lt;html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"http://www.w3.org/1999/xhtml"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xmlns:h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"http://java.sun.com/jsf/html"&gt;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&lt;h:head&gt;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&lt;title&gt;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Facelet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Title&lt;/title&gt;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&lt;/h:head&gt;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&lt;h:body&gt;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Hello from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Facelets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&lt;/h:body&gt;</a:t>
            </a:r>
          </a:p>
          <a:p>
            <a:pPr marL="228600" lvl="0" indent="-228600">
              <a:lnSpc>
                <a:spcPct val="150000"/>
              </a:lnSpc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&lt;/html&gt;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609600"/>
            <a:ext cx="14478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XML Declaration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0" y="4343400"/>
            <a:ext cx="14478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Namespaces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29400" y="3581400"/>
            <a:ext cx="10668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DOCTYPE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5410200" y="990600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6705600" y="2971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182394" y="3733006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Basic JSF Page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Facelets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facelet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is an XHTML page that mixes 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JSF tags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XHTML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tags.</a:t>
            </a:r>
            <a:r>
              <a:rPr lang="en-US" dirty="0" smtClean="0"/>
              <a:t>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XML Declaration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to state that the document conforms to the XML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version 1.0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uses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UTF-8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encoding. 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declaration is optional, but it is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practice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use it. 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must be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item to appear in the document.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DOCTYPE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specifies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XHTML used in the document. 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can be used by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 browser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validate the syntax of the document.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XML Comment </a:t>
            </a:r>
          </a:p>
          <a:p>
            <a:pPr lvl="1" algn="just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for documenting the </a:t>
            </a:r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in the file. </a:t>
            </a:r>
          </a:p>
          <a:p>
            <a:pPr lvl="1" algn="just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XML comment always begins with </a:t>
            </a:r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&lt;!--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and end with </a:t>
            </a:r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--&gt;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Namespaces</a:t>
            </a:r>
          </a:p>
          <a:p>
            <a:pPr lvl="1" algn="just"/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Namespaces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are like Java packages.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Java packages are used to organize classes and to avoid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naming conflict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XHMTL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namespaces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used to organize tags and resolve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naming conflict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xmlns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attribute has a name and a value separated by an equal sign (=). </a:t>
            </a:r>
          </a:p>
          <a:p>
            <a:pPr lvl="1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2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xmlns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http://www.w3.org/1999/xhtml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specifies that any unqualified tag names are defined in the default standard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xhtml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namespace.</a:t>
            </a:r>
          </a:p>
          <a:p>
            <a:pPr lvl="2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xmlns:h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http://java.sun.com/jsf/html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allows the tags defined in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JSF tag library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be used in the document. These tags must have a prefix 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Basic JSF Page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Managed JavaBeans for JSF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JSF applications are developed using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MVC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architecture, which separates the application’s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(model) from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graphical presentation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(view).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controller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JSF framework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responsible for coordinating interactions between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JSF, the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facelets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presenting data.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obtained from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 objects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Objects are defined using Java classes.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JSF, the objects that are accessed from 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facelet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JavaBeans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objects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JavaBean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305800" cy="556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jsfDemo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java.util.Date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import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javax.faces.bean.ManagedBean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import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javax.faces.bean.RequestScoped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@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ManagedBean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@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RequestScoped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public class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TimeBean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{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	public String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getTime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() {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		return new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Date().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toString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();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	}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Code Description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TimeBean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JavaBeans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ManagedBean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annotation, which indicates that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JSF framework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TimeBean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objects used in the application.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@Override annotation tells the compiler that the annotated method is required to override a method in a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superclass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@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ManagedBean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annotation tells the compiler to generate the code to enable the bean to be used by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JSF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facelets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RequestScope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annotation specifies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JavaBeans object is within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can also use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SessionScope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ApplicationScope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specify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session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for the entire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JSF Expressions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JSP scripting will not work with JSF.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JSF uses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JSF expressions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instead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JSP scripting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JSF expressions bind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JavaBeans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objects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facelets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syntax of a JSF expression 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#{expression}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6469</TotalTime>
  <Words>1250</Words>
  <Application>Microsoft Office PowerPoint</Application>
  <PresentationFormat>On-screen Show (4:3)</PresentationFormat>
  <Paragraphs>231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Java Server Faces (JSF)</vt:lpstr>
      <vt:lpstr>Introduction</vt:lpstr>
      <vt:lpstr> Simple JSF Code </vt:lpstr>
      <vt:lpstr> Basic JSF Page  </vt:lpstr>
      <vt:lpstr> Basic JSF Page  </vt:lpstr>
      <vt:lpstr> Managed JavaBeans for JSF </vt:lpstr>
      <vt:lpstr> Example: JavaBean </vt:lpstr>
      <vt:lpstr>Code Description</vt:lpstr>
      <vt:lpstr> JSF Expressions </vt:lpstr>
      <vt:lpstr>Example</vt:lpstr>
      <vt:lpstr>Code Description</vt:lpstr>
      <vt:lpstr> JSF GUI Components  </vt:lpstr>
      <vt:lpstr>JSF GUI Components</vt:lpstr>
      <vt:lpstr>JSF GUI Components</vt:lpstr>
      <vt:lpstr>Example: JSF GUI Components</vt:lpstr>
      <vt:lpstr>Example: JSF Code for the above GUI</vt:lpstr>
      <vt:lpstr>Example: JSF Code for the above GUI</vt:lpstr>
      <vt:lpstr>Example: JSF Code for the above GUI</vt:lpstr>
      <vt:lpstr> Session Tracking </vt:lpstr>
      <vt:lpstr> Input Validation </vt:lpstr>
      <vt:lpstr>Example: Input Validation</vt:lpstr>
      <vt:lpstr>Example: ValidationForm.html</vt:lpstr>
      <vt:lpstr>Example: ValidationForm.html …</vt:lpstr>
      <vt:lpstr>Example: ValidationForm.html …</vt:lpstr>
      <vt:lpstr>Example: ValidationForm.java</vt:lpstr>
      <vt:lpstr>Example: ValidationForm.java</vt:lpstr>
      <vt:lpstr>The End!!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Hagos</dc:creator>
  <cp:lastModifiedBy>My acer</cp:lastModifiedBy>
  <cp:revision>573</cp:revision>
  <dcterms:created xsi:type="dcterms:W3CDTF">2016-05-14T20:11:01Z</dcterms:created>
  <dcterms:modified xsi:type="dcterms:W3CDTF">2020-05-25T21:35:52Z</dcterms:modified>
</cp:coreProperties>
</file>