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90" r:id="rId2"/>
    <p:sldId id="415" r:id="rId3"/>
    <p:sldId id="416" r:id="rId4"/>
    <p:sldId id="350" r:id="rId5"/>
    <p:sldId id="417" r:id="rId6"/>
    <p:sldId id="418" r:id="rId7"/>
    <p:sldId id="419" r:id="rId8"/>
    <p:sldId id="420" r:id="rId9"/>
    <p:sldId id="421" r:id="rId10"/>
    <p:sldId id="422" r:id="rId11"/>
    <p:sldId id="423" r:id="rId12"/>
    <p:sldId id="424" r:id="rId13"/>
    <p:sldId id="425" r:id="rId14"/>
    <p:sldId id="426" r:id="rId15"/>
    <p:sldId id="430" r:id="rId16"/>
    <p:sldId id="427" r:id="rId17"/>
    <p:sldId id="428" r:id="rId18"/>
    <p:sldId id="429" r:id="rId19"/>
    <p:sldId id="431" r:id="rId20"/>
    <p:sldId id="432" r:id="rId21"/>
    <p:sldId id="436" r:id="rId22"/>
    <p:sldId id="433" r:id="rId23"/>
    <p:sldId id="434" r:id="rId24"/>
    <p:sldId id="435" r:id="rId25"/>
    <p:sldId id="438" r:id="rId26"/>
    <p:sldId id="439" r:id="rId27"/>
    <p:sldId id="437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7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1BD1E-798C-4793-9685-227947650E89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27F81-F5C1-4011-AD96-28992A55C0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69F44-A0DB-44C3-9300-949BE55442F0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4730-E632-4D0E-B296-D74A7C9DAFC2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08589-BFA9-4994-A327-B57185085E88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BEE9F-6E88-4617-A29F-0D4613B8BA08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EC6CD-0CB3-4702-9DCC-73852498A3A4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80824-9086-402A-9EF2-3036647BEDDC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BD9B-906A-4551-B2B5-D6B4653D0FED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9354-23C1-4A6E-8AAF-F22D10476BB6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118B-B43E-4F0E-9D23-96C735F9548B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8F57-6529-4FFF-93EB-34DC62FF15B1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2407F-FC18-4F30-8FBD-FC37EE33C563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DBEE4-32F2-4B44-BDD1-C9BD1391AE49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sf/html" TargetMode="External"/><Relationship Id="rId2" Type="http://schemas.openxmlformats.org/officeDocument/2006/relationships/hyperlink" Target="http://www.w3.org/1999/x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86800" cy="12192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Java Server Faces (JSF)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143000"/>
            <a:ext cx="8229600" cy="518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indent="-2286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lnSpc>
                <a:spcPct val="80000"/>
              </a:lnSpc>
              <a:spcAft>
                <a:spcPts val="12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Objectives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explain what JSF is.</a:t>
            </a:r>
          </a:p>
          <a:p>
            <a:pPr marL="228600" indent="-2286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create a JSF page using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NetBeans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28600" indent="-2286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create a JSF managed bean.</a:t>
            </a:r>
          </a:p>
          <a:p>
            <a:pPr marL="228600" indent="-2286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use JSF expressions in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facelet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28600" indent="-2286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use JSF GUI components.</a:t>
            </a:r>
          </a:p>
          <a:p>
            <a:pPr marL="228600" indent="-2286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obtain and process input from a form.</a:t>
            </a:r>
          </a:p>
          <a:p>
            <a:pPr marL="228600" indent="-2286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track sessions in application, session, view, and request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scope.</a:t>
            </a:r>
          </a:p>
          <a:p>
            <a:pPr marL="228600" indent="-2286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validate input using the JSF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validators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28600" indent="-2286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bind database with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facelets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28600" y="990600"/>
            <a:ext cx="8686800" cy="5715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&lt;?xml version='1.0' encoding='UTF-8' ?&gt;</a:t>
            </a: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ts val="1000"/>
              </a:spcAft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&lt;!DOCTYPE html PUBLIC "-//W3C//DTD XHTML 1.0 Transitional//EN"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  "http://www.w3.org/TR/xhtml1/DTD/xhtml1-transitional.dtd"&gt;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&lt;html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xmlns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"http://www.w3.org/1999/xhtml"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xmlns:h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"http://java.sun.com/jsf/html"&gt;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&lt;h:head&gt;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&lt;title&gt;Display Current Time&lt;/title&gt;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&lt;meta http-equiv="refresh" content ="60" /&gt;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&lt;/h:head&gt;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&lt;h:body&gt;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	The current time is 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#{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timeBean.time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&lt;/h:body&gt;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&lt;/html&gt;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br>
              <a:rPr lang="en-US" sz="2400" dirty="0" smtClean="0">
                <a:latin typeface="Courier New" pitchFamily="49" charset="0"/>
                <a:cs typeface="Courier New" pitchFamily="49" charset="0"/>
              </a:rPr>
            </a:br>
            <a:endParaRPr kumimoji="0" 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Code Description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4864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tag defined inside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h:head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tag is used to tell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browser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refresh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every 60 seconds.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JSF expression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#{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timeBean.time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used to obtain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current time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timeBean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an object of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TimeBean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class.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object name can be changed in the @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ManagedBean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annotation using the this syntax: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ManagedBean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(name = "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anyObjectName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“)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default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object name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the class name with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first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letter in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lowercase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JSF expression can either use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property</a:t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or invoke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method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obtain the current time.</a:t>
            </a:r>
          </a:p>
          <a:p>
            <a:pPr algn="just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#{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timeBean.time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Or		#{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timeBean.getTime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()}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JSF GUI Components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49530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JSF provides many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elements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for displaying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GUI components.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tags with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 prefix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in the JSF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HTML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Tag library.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tags with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 prefix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in the JSF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Tag library.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following Table lists some of the commonly used elements. 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JSF GUI Components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818810"/>
          <a:ext cx="8458200" cy="5684098"/>
        </p:xfrm>
        <a:graphic>
          <a:graphicData uri="http://schemas.openxmlformats.org/drawingml/2006/table">
            <a:tbl>
              <a:tblPr/>
              <a:tblGrid>
                <a:gridCol w="3124200"/>
                <a:gridCol w="5334000"/>
              </a:tblGrid>
              <a:tr h="1539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JSF Tag</a:t>
                      </a:r>
                      <a:endParaRPr lang="en-US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74" marR="34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Description</a:t>
                      </a:r>
                      <a:endParaRPr lang="en-US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74" marR="34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h:form</a:t>
                      </a:r>
                      <a:endParaRPr lang="en-US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74" marR="34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inserts an XHTML form into a page.</a:t>
                      </a:r>
                      <a:endParaRPr lang="en-US" sz="2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74" marR="34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h:panelGroup 		</a:t>
                      </a:r>
                      <a:endParaRPr lang="en-US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74" marR="34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similar to a Java flow layout container.</a:t>
                      </a:r>
                      <a:endParaRPr lang="en-US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74" marR="34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h:panelGrid </a:t>
                      </a:r>
                      <a:endParaRPr lang="en-US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74" marR="34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similar to a Java grid layout container.</a:t>
                      </a:r>
                      <a:endParaRPr lang="en-US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74" marR="34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h:inputText 		</a:t>
                      </a:r>
                      <a:endParaRPr lang="en-US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74" marR="34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displays a textbox for entering input.</a:t>
                      </a:r>
                      <a:endParaRPr lang="en-US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74" marR="34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h:outputText 		</a:t>
                      </a:r>
                      <a:endParaRPr lang="en-US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74" marR="34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displays a textbox for displaying output.</a:t>
                      </a:r>
                      <a:endParaRPr lang="en-US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74" marR="34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h:commandButton	</a:t>
                      </a:r>
                      <a:endParaRPr lang="en-US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74" marR="34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It submits a form to the application.</a:t>
                      </a:r>
                      <a:endParaRPr lang="en-US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74" marR="34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67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h:inputTextArea 	</a:t>
                      </a:r>
                      <a:endParaRPr lang="en-US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74" marR="34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displays a </a:t>
                      </a:r>
                      <a:r>
                        <a:rPr lang="en-US" sz="22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textarea</a:t>
                      </a: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for entering input.</a:t>
                      </a:r>
                      <a:endParaRPr lang="en-US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74" marR="34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h:commandLink</a:t>
                      </a:r>
                      <a:endParaRPr lang="en-US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74" marR="34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It links to another page or location on a page.</a:t>
                      </a:r>
                    </a:p>
                  </a:txBody>
                  <a:tcPr marL="34874" marR="34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3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h:inputHidden		</a:t>
                      </a:r>
                      <a:endParaRPr lang="en-US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74" marR="34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It allows a page author to include a hidden variable in a page.</a:t>
                      </a:r>
                      <a:endParaRPr lang="en-US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74" marR="34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h:inputFile		</a:t>
                      </a:r>
                      <a:endParaRPr lang="en-US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74" marR="34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It allows a user to upload a file.</a:t>
                      </a:r>
                      <a:endParaRPr lang="en-US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74" marR="34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h:dataTable		</a:t>
                      </a:r>
                      <a:endParaRPr lang="en-US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74" marR="34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It represents a data wrapper.</a:t>
                      </a:r>
                      <a:endParaRPr lang="en-US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74" marR="34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h:inputSecret 		</a:t>
                      </a:r>
                      <a:endParaRPr lang="en-US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74" marR="34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displays a textbox for entering password.</a:t>
                      </a:r>
                      <a:endParaRPr lang="en-US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74" marR="34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94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h:outputLabel 		</a:t>
                      </a:r>
                      <a:endParaRPr lang="en-US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74" marR="34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displays a label.</a:t>
                      </a:r>
                      <a:endParaRPr lang="en-US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74" marR="34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838199"/>
          <a:ext cx="8458200" cy="5756149"/>
        </p:xfrm>
        <a:graphic>
          <a:graphicData uri="http://schemas.openxmlformats.org/drawingml/2006/table">
            <a:tbl>
              <a:tblPr/>
              <a:tblGrid>
                <a:gridCol w="3200400"/>
                <a:gridCol w="5257800"/>
              </a:tblGrid>
              <a:tr h="2572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JSF Tag</a:t>
                      </a:r>
                      <a:endParaRPr lang="en-US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74" marR="34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Description</a:t>
                      </a:r>
                      <a:endParaRPr lang="en-US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74" marR="348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28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h:outputLink 		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displays a hypertext link.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05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h:selectOneMenu</a:t>
                      </a:r>
                      <a:endParaRPr lang="en-US" sz="2200" b="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displays a combo box for </a:t>
                      </a:r>
                      <a:r>
                        <a:rPr lang="en-US" sz="2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selecting </a:t>
                      </a:r>
                      <a:r>
                        <a:rPr lang="en-US" sz="2200" b="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one item.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h:selectOneRadio 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displays a set of radio button.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28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h:selectBooleanCheckbox 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displays a checkbox.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4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h:selectOneListbox</a:t>
                      </a:r>
                      <a:endParaRPr lang="en-US" sz="2200" b="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displays a list for selecting one item.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h:selectManyListbox</a:t>
                      </a:r>
                      <a:endParaRPr lang="en-US" sz="2200" b="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displays a list for selecting multiple items.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57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f:selectItem 		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specifies an item in an h:selectOneMenu, h:selectOneRadio, </a:t>
                      </a:r>
                      <a:r>
                        <a:rPr lang="en-US" sz="2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or h:selectManyListbox</a:t>
                      </a:r>
                      <a:r>
                        <a:rPr lang="en-US" sz="2200" b="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h:outputFormat</a:t>
                      </a:r>
                      <a:endParaRPr lang="en-US" sz="2200" b="0" kern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It displays a formatted message.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h:message 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displays a message for validating input.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28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h:messages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It displays localized messages.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28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h:dataTable 		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displays a data table.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85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h:column 	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specifies a column in a data table.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h:graphicImage 	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b="0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displays an image.</a:t>
                      </a:r>
                    </a:p>
                  </a:txBody>
                  <a:tcPr marL="60237" marR="602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JSF GUI Components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209800"/>
            <a:ext cx="7848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Example: JSF GUI Components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990600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This example displays a student registration form by using some of JSF elements.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28600" y="685800"/>
            <a:ext cx="8534400" cy="60197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&lt;?xml version='1.0' encoding='UTF-8' ?&gt;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&lt;!DOCTYPE html PUBLIC "-//W3C//DTD XHTML 1.0 Transitional//EN"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   </a:t>
            </a:r>
            <a:r>
              <a:rPr kumimoji="0" lang="en-US" sz="16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"http://www.w3.org/TR/xhtml1/DTD/xhtml1-transitional.dtd"&gt;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&lt;html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xmlns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 = "http://www.w3.org/1999/xhtml"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   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xmlns:h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 = "http://java.sun.com/jsf/html"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     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xmlns:f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="http://java.sun.com/jsf/core"&gt;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</a:b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Arial" pitchFamily="34" charset="0"/>
              </a:rPr>
              <a:t>   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&lt;h:head&gt;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      &lt;title&gt;Student Registration Form&lt;/title&gt;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   &lt;/h:head&gt;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   &lt;h:body&gt;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      &lt;h:form&gt;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         &lt;!-- Use h:graphicImage --&gt;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         &lt;h3&gt;Student Registration Form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             &lt;h:graphicImage name="usIcon.gif" library="image"/&gt;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         &lt;/h3&gt;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         &lt;!-- Use h:panelGrid --&gt;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         &lt;h:panelGrid columns="6" style="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color:green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"&gt;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		&lt;h:outputLabel value="Last Name"/&gt;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		&lt;h:inputText id="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lastNameInputText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" /&gt;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		&lt;h:outputLabel value="First Name" /&gt;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		&lt;h:inputText id="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firstNameInputText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" /&gt;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		&lt;h:outputLabel value="MI" /&gt;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		&lt;h:inputText id="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miInputText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" size="1" /&gt;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</a:b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	 &lt;/h:panelGrid&gt;</a:t>
            </a:r>
            <a:b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</a:b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/>
            </a:r>
            <a:b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381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Example: JSF Code for the above GUI</a:t>
            </a:r>
            <a:endParaRPr lang="en-US" sz="3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28600" y="685800"/>
            <a:ext cx="8686800" cy="59435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&lt;!-- Use radio buttons --&gt;</a:t>
            </a:r>
            <a:b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&lt;h:panelGrid columns="2"&gt;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&lt;h:outputLabel&gt;Gender &lt;/h:outputLabel&gt;</a:t>
            </a:r>
            <a:b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&lt;h:selectOneRadio id="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genderSelectOneRadio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"&gt;</a:t>
            </a:r>
            <a:b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&lt;f:selectItem </a:t>
            </a:r>
            <a:r>
              <a:rPr lang="en-US" sz="16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itemValue</a:t>
            </a:r>
            <a:r>
              <a:rPr lang="en-US" sz="16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="Male”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itemLabel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="Male"/&gt;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&lt;f:selectItem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itemValue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Female”itemLabel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="Female"/&gt;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&lt;/h:selectOneRadio&gt;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&lt;/h:panelGrid&gt;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&lt;!-- Use combo box and list --&gt;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&lt;h:panelGrid columns="4"&gt;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&lt;h:outputLabel value="Major "/&gt;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&lt;h:selectOneMenu id="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majorSelectOneMenu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"&gt;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&lt;f:selectItem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itemValue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="Computer Science"/&gt;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&lt;f:selectItem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itemValue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="Mathematics"/&gt;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&lt;/h:selectOneMenu&gt;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&lt;h:outputLabel value="Minor "/&gt;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&lt;h:selectManyListbox id="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minorSelectManyListbox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"&gt;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&lt;f:selectItem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itemValue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="Computer Science"/&gt;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&lt;f:selectItem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itemValue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="Mathematics"/&gt;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&lt;f:selectItem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itemValue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="English"/&gt;</a:t>
            </a:r>
            <a:br>
              <a:rPr lang="en-US" sz="1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&lt;/h:selectManyListbox&gt;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&lt;/h:panelGrid&gt; 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381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Example: JSF Code for the above GUI</a:t>
            </a:r>
            <a:endParaRPr lang="en-US" sz="3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28600" y="685800"/>
            <a:ext cx="8686800" cy="59435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&lt;!-- Use check boxes --&gt;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&lt;h:panelGrid columns="4"&gt;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&lt;h:outputLabel value="Hobby: "/&gt;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&lt;h:selectManyCheckbox id="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hobbySelectManyCheckbox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"&gt;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&lt;f:selectItem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itemValue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="Tennis"/&gt;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&lt;f:selectItem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itemValue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="Golf"/&gt;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&lt;f:selectItem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itemValue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="Ping Pong"/&gt;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&lt;/h:selectManyCheckbox&gt;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&lt;/h:panelGrid&gt;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&lt;!-- Use text area --&gt;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&lt;h:panelGrid columns="1"&gt;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&lt;h:outputLabel&gt;Remarks:&lt;/h:outputLabel&gt;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&lt;h:inputTextarea id="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remarksInputTextarea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style="width:400px; height:50px;" /&gt;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&lt;/h:panelGrid&gt;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&lt;!-- Use command button --&gt;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&lt;h:commandButton value="Register" /&gt;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  &lt;/h:form&gt;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&lt;/h:body&gt;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&lt;/html&gt; </a:t>
            </a:r>
            <a:r>
              <a:rPr lang="en-US" sz="1200" dirty="0" smtClean="0"/>
              <a:t/>
            </a:r>
            <a:br>
              <a:rPr lang="en-US" sz="1200" dirty="0" smtClean="0"/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381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Example: JSF Code for the above GUI</a:t>
            </a:r>
            <a:endParaRPr lang="en-US" sz="3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Session Tracking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4906963"/>
          </a:xfrm>
        </p:spPr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JSF supports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session tracking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using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JavaBeans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at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application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scope,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session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scope, and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request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scope.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Additionally, JSF 2.0 supports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view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scope, which keeps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bean alive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long as you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stay on the view.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view scope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between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session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request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scopes.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7150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Servlet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a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primitive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way to write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server-side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applications.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JSP provides a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scripting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capability and allows you to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embed Java code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XHTML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easier to develop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Web programs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using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JSP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than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servlets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However, JSP has some problems. </a:t>
            </a:r>
          </a:p>
          <a:p>
            <a:pPr lvl="1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can be very confused, because it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mixes Java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code with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HTML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Using JSP to develop User Interface(UI) is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tedious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JavaServer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Faces (JSF) comes to solve this problem.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JSF enables you to completely separate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Java code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HTML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You can quickly build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web applications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assembling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reusable UI components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a page, connecting these components to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Java programs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and wiring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client-generated events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server-side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event handlers.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application developed using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JSF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easy to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debug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maintain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Input Validation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10600" cy="213360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>JSF provides several convenient and powerful ways for </a:t>
            </a:r>
            <a:r>
              <a:rPr lang="en-US" sz="5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input validation</a:t>
            </a:r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>You can use the </a:t>
            </a:r>
            <a:r>
              <a:rPr lang="en-US" sz="5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standard </a:t>
            </a:r>
            <a:r>
              <a:rPr lang="en-US" sz="5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validator</a:t>
            </a:r>
            <a:r>
              <a:rPr lang="en-US" sz="5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>tags in the JSF Core Tag Library or create </a:t>
            </a:r>
            <a:r>
              <a:rPr lang="en-US" sz="5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custom </a:t>
            </a:r>
            <a:r>
              <a:rPr lang="en-US" sz="5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validators</a:t>
            </a:r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>The following Table lists some JSF input </a:t>
            </a:r>
            <a:r>
              <a:rPr lang="en-US" sz="5100" dirty="0" err="1" smtClean="0">
                <a:latin typeface="Times New Roman" pitchFamily="18" charset="0"/>
                <a:cs typeface="Times New Roman" pitchFamily="18" charset="0"/>
              </a:rPr>
              <a:t>validator</a:t>
            </a:r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> tags.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3047999"/>
          <a:ext cx="8610600" cy="3472538"/>
        </p:xfrm>
        <a:graphic>
          <a:graphicData uri="http://schemas.openxmlformats.org/drawingml/2006/table">
            <a:tbl>
              <a:tblPr/>
              <a:tblGrid>
                <a:gridCol w="2391833"/>
                <a:gridCol w="6218767"/>
              </a:tblGrid>
              <a:tr h="3379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JSF Tag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Description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19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f:validateLength 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validates the length of 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the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input.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8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f:validateDoubleRange 	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validates whether numeric input falls within acceptable range of double values.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8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f:validateLongRange 		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validates whether numeric input falls within acceptable range of long values.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4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f:validateRequired 	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validates whether a 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field is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not empty.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84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f:validateRegex 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validates whether the input matches a regular expression.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4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f:validateBean 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invokes 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 custom method in a bean to perform custom validation.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Example: Input Validation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12954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example illustrates that how the required messages are displayed if inputs are required.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514600"/>
            <a:ext cx="79248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152400" y="685800"/>
            <a:ext cx="8839200" cy="5867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&lt;?xml version='1.0' encoding='UTF-8' ?&gt;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&lt;!DOCTYPE html PUBLIC "-//W3C//DTD XHTML 1.0 Transitional//EN"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    "http://www.w3.org/TR/xhtml1/DTD/xhtml1-transitional.dtd"&gt;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&lt;html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xmlns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="http://www.w3.org/1999/xhtml"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    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xmlns:h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="http://java.sun.com/jsf/html"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    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xmlns:f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="http://java.sun.com/jsf/core"&gt;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  &lt;h:head&gt;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      &lt;title&gt;Validate Form&lt;/title&gt;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  &lt;/h:head&gt;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  &lt;h:body&gt;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     &lt;h:form&gt;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       &lt;h:panelGrid columns="3"&gt;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       &lt;h:outputLabel value="Name:"/&gt;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       &lt;h:inputText id="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nameInputText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" required="true"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      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requiredMessage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="Name is required"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       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validatorMessage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="Name must have 1 to 10 chars"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        value="#{validateForm.name}"&gt;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       &lt;f:validateLength minimum="1" maximum="10" /&gt;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       &lt;/h:inputText&gt;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		&lt;h:message for="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nameInputText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" style="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color:red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"/&gt;</a:t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		&lt;h:outputLabel value="SSN:" /&gt;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/>
            </a:r>
            <a:b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NewPSMT" charset="0"/>
                <a:cs typeface="Arial" pitchFamily="34" charset="0"/>
              </a:rPr>
              <a:t/>
            </a:r>
            <a:b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NewPSMT" charset="0"/>
                <a:cs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Example: ValidationForm.html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" y="868849"/>
            <a:ext cx="8610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&lt;h:inputText id="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ssnInputText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 required="true"</a:t>
            </a:r>
            <a:b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requiredMessage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="SSN is required"</a:t>
            </a:r>
            <a:b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validatorMessage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="Invalid SSN” 	value="#{validateForm.ssn}"&gt;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&lt;f:validateRegex pattern="[\d]{3}-[\d]{2}-[\d]{4}"/&gt;</a:t>
            </a:r>
            <a:b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&lt;/h:inputText&gt;</a:t>
            </a:r>
            <a:b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&lt;h:message for="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ssnInputText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 style="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color:red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"/&gt;</a:t>
            </a:r>
          </a:p>
          <a:p>
            <a:pPr lvl="0" fontAlgn="base">
              <a:spcBef>
                <a:spcPct val="0"/>
              </a:spcBef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&lt;h:outputLabel value="Age:" /&gt;</a:t>
            </a:r>
            <a:b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&lt;h:inputText id="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ageInputText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 required="true"</a:t>
            </a:r>
            <a:b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requiredMessage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="Age is required"</a:t>
            </a:r>
            <a:b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validatorMessage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="Age must be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betwen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16 and 120"</a:t>
            </a:r>
            <a:b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value="#{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validateForm.ageString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}"&gt;</a:t>
            </a:r>
            <a:b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&lt;f:validateLongRange minimum="16" maximum="120"/&gt;</a:t>
            </a:r>
            <a:b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&lt;/h:inputText&gt;</a:t>
            </a:r>
            <a:b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&lt;h:message for="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ageInputText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 style="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color:red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"/&gt;</a:t>
            </a:r>
            <a:b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&lt;h:outputLabel value="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Heihgt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:" /&gt;</a:t>
            </a:r>
            <a:b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&lt;h:inputText id="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heightInputText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 required="true"</a:t>
            </a:r>
            <a:b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requiredMessage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="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Heihgt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is required“</a:t>
            </a:r>
          </a:p>
          <a:p>
            <a:pPr fontAlgn="base">
              <a:spcBef>
                <a:spcPct val="0"/>
              </a:spcBef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validatorMessage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="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Heihgt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must be 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betwen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3.5 and 9.5“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value="#{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validateForm.heightString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}“&gt;</a:t>
            </a:r>
            <a:endParaRPr lang="en-US" sz="40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Example: ValidationForm.html …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524000"/>
            <a:ext cx="85344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&lt;f:validateDoubleRange minimum="3.5" maximum="9.5"/&gt;</a:t>
            </a:r>
            <a:b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&lt;/h:inputText&gt;</a:t>
            </a:r>
            <a:b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&lt;h:message for="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heightInputText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 style="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color:red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"/&gt;</a:t>
            </a:r>
            <a:b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&lt;/h:panelGrid&gt;</a:t>
            </a:r>
            <a:b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&lt;h:commandButton value="Submit" /&gt;</a:t>
            </a:r>
            <a:b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&lt;h:outputText style="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color:red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”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value="#{</a:t>
            </a:r>
            <a:r>
              <a:rPr lang="en-US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validateForm.response</a:t>
            </a: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}" /&gt;</a:t>
            </a:r>
            <a:b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&lt;/h:form&gt;</a:t>
            </a:r>
            <a:b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&lt;/h:body&gt;</a:t>
            </a:r>
            <a:b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&lt;/html&gt;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Example: ValidationForm.html …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715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javax.faces.bean.ManagedBean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javax.faces.bean.RequestScoped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ManagedBean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RequestScoped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ValidateForm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  private String name,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ssn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ageString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heightString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  public String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return name;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  }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  public 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setName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(String name) {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this.name = name;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  }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  public String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getSsn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return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ssn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  }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  public 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setSsn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ssn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this.ssn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ssn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  }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  public String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getAgeString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  return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ageString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   }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Example: ValidationForm.java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setAgeString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ageString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this.ageString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ageString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getHeightString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heightString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setHeightString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heightString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this.heightString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heightString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getResponse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if (name == null ||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ssn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== null ||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ageString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		== null ||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heightString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== null) {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	return "";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else {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smtClean="0">
                <a:latin typeface="Courier New" pitchFamily="49" charset="0"/>
                <a:cs typeface="Courier New" pitchFamily="49" charset="0"/>
              </a:rPr>
              <a:t>		return "You entered " + " Name: " + name 		+ " SSN: " +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ssn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 " Age: " +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ageString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		+ "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Heihgt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: " +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heightString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} 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Example: ValidationForm.java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33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End!!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04800" y="2438400"/>
            <a:ext cx="5943600" cy="685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04800" y="1752600"/>
            <a:ext cx="7620000" cy="609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04800" y="1371600"/>
            <a:ext cx="5029200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Simple JSF Code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28600" y="1219200"/>
            <a:ext cx="7772400" cy="4495800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>
              <a:lnSpc>
                <a:spcPct val="150000"/>
              </a:lnSpc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&lt;?xml version = '1.0' encoding='UTF-8' ?&gt;</a:t>
            </a:r>
          </a:p>
          <a:p>
            <a:pPr marL="228600" lvl="0" indent="-228600">
              <a:lnSpc>
                <a:spcPct val="150000"/>
              </a:lnSpc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&lt;!DOCTYPE html PUBLIC "-//W3C//DTD XHTML 1.0 Transitional//EN"</a:t>
            </a:r>
            <a:br>
              <a:rPr lang="en-US" sz="1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"http://www.w3.org/TR/xhtml1/DTD/xhtml1-transitional.dtd"&gt;</a:t>
            </a:r>
          </a:p>
          <a:p>
            <a:pPr marL="228600" lvl="0" indent="-228600">
              <a:lnSpc>
                <a:spcPct val="150000"/>
              </a:lnSpc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&lt;html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xmlns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"http://www.w3.org/1999/xhtml"</a:t>
            </a:r>
            <a:br>
              <a:rPr lang="en-US" sz="1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xmlns:h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= "http://java.sun.com/jsf/html"&gt;</a:t>
            </a:r>
            <a:br>
              <a:rPr lang="en-US" sz="1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&lt;h:head&gt;</a:t>
            </a:r>
            <a:br>
              <a:rPr lang="en-US" sz="1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&lt;title&gt;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Facelet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Title&lt;/title&gt;</a:t>
            </a:r>
            <a:br>
              <a:rPr lang="en-US" sz="1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&lt;/h:head&gt;</a:t>
            </a:r>
            <a:br>
              <a:rPr lang="en-US" sz="1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&lt;h:body&gt;</a:t>
            </a:r>
            <a:br>
              <a:rPr lang="en-US" sz="1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Hello from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Facelets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&lt;/h:body&gt;</a:t>
            </a:r>
          </a:p>
          <a:p>
            <a:pPr marL="228600" lvl="0" indent="-228600">
              <a:lnSpc>
                <a:spcPct val="150000"/>
              </a:lnSpc>
              <a:defRPr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&lt;/html&gt; 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315200" y="609600"/>
            <a:ext cx="1447800" cy="381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XML Declaration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34000" y="4343400"/>
            <a:ext cx="1447800" cy="381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Namespaces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29400" y="3581400"/>
            <a:ext cx="1066800" cy="381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DOCTYPE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10800000" flipV="1">
            <a:off x="5410200" y="990600"/>
            <a:ext cx="19050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 flipH="1" flipV="1">
            <a:off x="6705600" y="2971800"/>
            <a:ext cx="1219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 flipH="1" flipV="1">
            <a:off x="5182394" y="3733006"/>
            <a:ext cx="1219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Basic JSF Page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9436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Facelets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just"/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facelet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is an XHTML page that mixes </a:t>
            </a:r>
            <a:r>
              <a:rPr lang="en-US" sz="2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JSF tags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2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XHTML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tags.</a:t>
            </a:r>
            <a:r>
              <a:rPr lang="en-US" dirty="0" smtClean="0"/>
              <a:t> </a:t>
            </a:r>
            <a:endParaRPr lang="en-US" sz="27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XML Declaration</a:t>
            </a:r>
          </a:p>
          <a:p>
            <a:pPr lvl="1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used to state that the document conforms to the XML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version 1.0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uses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UTF-8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encoding. </a:t>
            </a:r>
          </a:p>
          <a:p>
            <a:pPr lvl="1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declaration is optional, but it is a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good practice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use it. </a:t>
            </a:r>
          </a:p>
          <a:p>
            <a:pPr lvl="1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must be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first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item to appear in the document.</a:t>
            </a:r>
          </a:p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DOCTYPE</a:t>
            </a:r>
          </a:p>
          <a:p>
            <a:pPr lvl="1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specifies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version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XHTML used in the document. </a:t>
            </a:r>
          </a:p>
          <a:p>
            <a:pPr lvl="1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can be used by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Web browser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validate the syntax of the document.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XML Comment </a:t>
            </a:r>
          </a:p>
          <a:p>
            <a:pPr lvl="1" algn="just"/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for documenting the </a:t>
            </a:r>
            <a:r>
              <a:rPr lang="en-US" sz="2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contents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in the file. </a:t>
            </a:r>
          </a:p>
          <a:p>
            <a:pPr lvl="1" algn="just"/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XML comment always begins with </a:t>
            </a:r>
            <a:r>
              <a:rPr lang="en-US" sz="2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&lt;!--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and end with </a:t>
            </a:r>
            <a:r>
              <a:rPr lang="en-US" sz="2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--&gt;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638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3300" b="1" dirty="0" smtClean="0">
                <a:latin typeface="Times New Roman" pitchFamily="18" charset="0"/>
                <a:cs typeface="Times New Roman" pitchFamily="18" charset="0"/>
              </a:rPr>
              <a:t>Namespaces</a:t>
            </a:r>
          </a:p>
          <a:p>
            <a:pPr lvl="1" algn="just"/>
            <a:r>
              <a:rPr lang="en-US" sz="2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Namespaces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are like Java packages.</a:t>
            </a:r>
          </a:p>
          <a:p>
            <a:pPr lvl="1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Java packages are used to organize classes and to avoid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naming conflict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XHMTL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namespaces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are used to organize tags and resolve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naming conflict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xmlns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attribute has a name and a value separated by an equal sign (=). </a:t>
            </a:r>
          </a:p>
          <a:p>
            <a:pPr lvl="1"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2"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xmlns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http://www.w3.org/1999/xhtml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specifies that any unqualified tag names are defined in the default standard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xhtml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namespace.</a:t>
            </a:r>
          </a:p>
          <a:p>
            <a:pPr lvl="2"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xmlns:h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http://java.sun.com/jsf/html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allows the tags defined in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JSF tag library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be used in the document. These tags must have a prefix h.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Basic JSF Page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Managed JavaBeans for JSF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JSF applications are developed using the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MVC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architecture, which separates the application’s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(model) from the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graphical presentation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(view).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controller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is the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JSF framework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that is responsible for coordinating interactions between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view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the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model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JSF, the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facelets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are the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view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for presenting data.</a:t>
            </a:r>
          </a:p>
          <a:p>
            <a:pPr algn="just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are obtained from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Java objects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Objects are defined using Java classes. 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JSF, the objects that are accessed from a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facelet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JavaBeans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objects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JavaBean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0658" name="Text Box 2"/>
          <p:cNvSpPr txBox="1">
            <a:spLocks noChangeArrowheads="1"/>
          </p:cNvSpPr>
          <p:nvPr/>
        </p:nvSpPr>
        <p:spPr bwMode="auto">
          <a:xfrm>
            <a:off x="457200" y="990600"/>
            <a:ext cx="8305800" cy="5562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package </a:t>
            </a:r>
            <a:r>
              <a:rPr lang="en-US" sz="28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jsfDemo</a:t>
            </a:r>
            <a:r>
              <a:rPr lang="en-US" sz="2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8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java.util.Date</a:t>
            </a:r>
            <a:r>
              <a:rPr lang="en-US" sz="28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/>
            </a:r>
            <a:b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import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javax.faces.bean.ManagedBean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;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import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javax.faces.bean.RequestScoped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;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cs typeface="Courier New" pitchFamily="49" charset="0"/>
              </a:rPr>
              <a:t>@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cs typeface="Courier New" pitchFamily="49" charset="0"/>
              </a:rPr>
              <a:t>ManagedBean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cs typeface="Courier New" pitchFamily="49" charset="0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cs typeface="Courier New" pitchFamily="49" charset="0"/>
              </a:rPr>
              <a:t>@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ourier New" pitchFamily="49" charset="0"/>
                <a:cs typeface="Courier New" pitchFamily="49" charset="0"/>
              </a:rPr>
              <a:t>RequestScoped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public class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TimeBean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 {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	public String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getTime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() {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		return new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Date().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toString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();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	}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</a:b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}</a:t>
            </a:r>
            <a:endParaRPr kumimoji="0" lang="en-US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Code Description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562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TimeBean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is a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JavaBeans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with the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ManagedBean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annotation, which indicates that the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JSF framework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will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create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manage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TimeBean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objects used in the application. 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@Override annotation tells the compiler that the annotated method is required to override a method in a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superclass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@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ManagedBean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annotation tells the compiler to generate the code to enable the bean to be used by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JSF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facelets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RequestScope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annotation specifies the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scope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of the JavaBeans object is within a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request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You can also use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SessionScope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ApplicationScope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specify the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scope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for a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session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or for the entire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application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JSF Expressions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JSP scripting will not work with JSF.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JSF uses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JSF expressions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instead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JSP scripting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JSF expressions bind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JavaBeans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objects with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facelets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syntax of a JSF expression is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#{expression}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6469</TotalTime>
  <Words>1250</Words>
  <Application>Microsoft Office PowerPoint</Application>
  <PresentationFormat>On-screen Show (4:3)</PresentationFormat>
  <Paragraphs>231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 Java Server Faces (JSF)</vt:lpstr>
      <vt:lpstr>Introduction</vt:lpstr>
      <vt:lpstr> Simple JSF Code </vt:lpstr>
      <vt:lpstr> Basic JSF Page  </vt:lpstr>
      <vt:lpstr> Basic JSF Page  </vt:lpstr>
      <vt:lpstr> Managed JavaBeans for JSF </vt:lpstr>
      <vt:lpstr> Example: JavaBean </vt:lpstr>
      <vt:lpstr>Code Description</vt:lpstr>
      <vt:lpstr> JSF Expressions </vt:lpstr>
      <vt:lpstr>Example</vt:lpstr>
      <vt:lpstr>Code Description</vt:lpstr>
      <vt:lpstr> JSF GUI Components  </vt:lpstr>
      <vt:lpstr>JSF GUI Components</vt:lpstr>
      <vt:lpstr>JSF GUI Components</vt:lpstr>
      <vt:lpstr>Example: JSF GUI Components</vt:lpstr>
      <vt:lpstr>Example: JSF Code for the above GUI</vt:lpstr>
      <vt:lpstr>Example: JSF Code for the above GUI</vt:lpstr>
      <vt:lpstr>Example: JSF Code for the above GUI</vt:lpstr>
      <vt:lpstr> Session Tracking </vt:lpstr>
      <vt:lpstr> Input Validation </vt:lpstr>
      <vt:lpstr>Example: Input Validation</vt:lpstr>
      <vt:lpstr>Example: ValidationForm.html</vt:lpstr>
      <vt:lpstr>Example: ValidationForm.html …</vt:lpstr>
      <vt:lpstr>Example: ValidationForm.html …</vt:lpstr>
      <vt:lpstr>Example: ValidationForm.java</vt:lpstr>
      <vt:lpstr>Example: ValidationForm.java</vt:lpstr>
      <vt:lpstr>The End!!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Hagos</dc:creator>
  <cp:lastModifiedBy>My acer</cp:lastModifiedBy>
  <cp:revision>573</cp:revision>
  <dcterms:created xsi:type="dcterms:W3CDTF">2016-05-14T20:11:01Z</dcterms:created>
  <dcterms:modified xsi:type="dcterms:W3CDTF">2020-05-25T21:35:52Z</dcterms:modified>
</cp:coreProperties>
</file>