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4"/>
  </p:notesMasterIdLst>
  <p:sldIdLst>
    <p:sldId id="290" r:id="rId2"/>
    <p:sldId id="350" r:id="rId3"/>
    <p:sldId id="351" r:id="rId4"/>
    <p:sldId id="352" r:id="rId5"/>
    <p:sldId id="353" r:id="rId6"/>
    <p:sldId id="354" r:id="rId7"/>
    <p:sldId id="355" r:id="rId8"/>
    <p:sldId id="356" r:id="rId9"/>
    <p:sldId id="357" r:id="rId10"/>
    <p:sldId id="414" r:id="rId11"/>
    <p:sldId id="358" r:id="rId12"/>
    <p:sldId id="359" r:id="rId13"/>
    <p:sldId id="360" r:id="rId14"/>
    <p:sldId id="361" r:id="rId15"/>
    <p:sldId id="362" r:id="rId16"/>
    <p:sldId id="363" r:id="rId17"/>
    <p:sldId id="364" r:id="rId18"/>
    <p:sldId id="365" r:id="rId19"/>
    <p:sldId id="366" r:id="rId20"/>
    <p:sldId id="367" r:id="rId21"/>
    <p:sldId id="368" r:id="rId22"/>
    <p:sldId id="369" r:id="rId23"/>
    <p:sldId id="370" r:id="rId24"/>
    <p:sldId id="371" r:id="rId25"/>
    <p:sldId id="372" r:id="rId26"/>
    <p:sldId id="373" r:id="rId27"/>
    <p:sldId id="374" r:id="rId28"/>
    <p:sldId id="375" r:id="rId29"/>
    <p:sldId id="376" r:id="rId30"/>
    <p:sldId id="377" r:id="rId31"/>
    <p:sldId id="378" r:id="rId32"/>
    <p:sldId id="379" r:id="rId33"/>
    <p:sldId id="380" r:id="rId34"/>
    <p:sldId id="381" r:id="rId35"/>
    <p:sldId id="382" r:id="rId36"/>
    <p:sldId id="383" r:id="rId37"/>
    <p:sldId id="384" r:id="rId38"/>
    <p:sldId id="385" r:id="rId39"/>
    <p:sldId id="386" r:id="rId40"/>
    <p:sldId id="388" r:id="rId41"/>
    <p:sldId id="389" r:id="rId42"/>
    <p:sldId id="390" r:id="rId43"/>
    <p:sldId id="391" r:id="rId44"/>
    <p:sldId id="392" r:id="rId45"/>
    <p:sldId id="393" r:id="rId46"/>
    <p:sldId id="394" r:id="rId47"/>
    <p:sldId id="395" r:id="rId48"/>
    <p:sldId id="396" r:id="rId49"/>
    <p:sldId id="397" r:id="rId50"/>
    <p:sldId id="398" r:id="rId51"/>
    <p:sldId id="399" r:id="rId52"/>
    <p:sldId id="400" r:id="rId53"/>
    <p:sldId id="401" r:id="rId54"/>
    <p:sldId id="402" r:id="rId55"/>
    <p:sldId id="403" r:id="rId56"/>
    <p:sldId id="415" r:id="rId57"/>
    <p:sldId id="405" r:id="rId58"/>
    <p:sldId id="406" r:id="rId59"/>
    <p:sldId id="407" r:id="rId60"/>
    <p:sldId id="408" r:id="rId61"/>
    <p:sldId id="409" r:id="rId62"/>
    <p:sldId id="410" r:id="rId6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7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jpe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2.jpe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1BD1E-798C-4793-9685-227947650E89}" type="datetimeFigureOut">
              <a:rPr lang="en-US" smtClean="0"/>
              <a:pPr/>
              <a:t>5/25/2020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27F81-F5C1-4011-AD96-28992A55C0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9F44-A0DB-44C3-9300-949BE55442F0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4730-E632-4D0E-B296-D74A7C9DAFC2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08589-BFA9-4994-A327-B57185085E88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BEE9F-6E88-4617-A29F-0D4613B8BA08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EC6CD-0CB3-4702-9DCC-73852498A3A4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80824-9086-402A-9EF2-3036647BEDDC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2BD9B-906A-4551-B2B5-D6B4653D0FED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9354-23C1-4A6E-8AAF-F22D10476BB6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118B-B43E-4F0E-9D23-96C735F9548B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48F57-6529-4FFF-93EB-34DC62FF15B1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2407F-FC18-4F30-8FBD-FC37EE33C563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DBEE4-32F2-4B44-BDD1-C9BD1391AE49}" type="datetime1">
              <a:rPr lang="en-US" smtClean="0"/>
              <a:pPr/>
              <a:t>5/25/2020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AD4CC-175B-4EFD-B68E-6E474C6B16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Java Server Pages (JSP)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04800" y="990600"/>
            <a:ext cx="85344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228600" indent="-228600" algn="just">
              <a:lnSpc>
                <a:spcPct val="80000"/>
              </a:lnSpc>
              <a:spcAft>
                <a:spcPts val="1200"/>
              </a:spcAft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  <a:p>
            <a:pPr marL="228600" indent="-228600" algn="just">
              <a:lnSpc>
                <a:spcPct val="80000"/>
              </a:lnSpc>
              <a:spcAft>
                <a:spcPts val="1200"/>
              </a:spcAft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                     Objectives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create a simple JSP page .</a:t>
            </a:r>
          </a:p>
          <a:p>
            <a:pPr marL="228600" indent="-2286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explain how a JSP page is processed .</a:t>
            </a:r>
          </a:p>
          <a:p>
            <a:pPr marL="228600" indent="-2286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use JSP constructs to code JSP script.</a:t>
            </a:r>
          </a:p>
          <a:p>
            <a:pPr marL="228600" indent="-2286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use predefined variables and directives in JSP.</a:t>
            </a:r>
          </a:p>
          <a:p>
            <a:pPr marL="228600" indent="-2286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use JavaBeans components in JSP.</a:t>
            </a:r>
          </a:p>
          <a:p>
            <a:pPr marL="228600" indent="-2286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get and set JavaBeans properties in JSP.</a:t>
            </a:r>
          </a:p>
          <a:p>
            <a:pPr marL="228600" indent="-2286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associate JavaBeans properties with input parameters.</a:t>
            </a:r>
          </a:p>
          <a:p>
            <a:pPr marL="228600" indent="-2286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forward requests from one JSP page to another.</a:t>
            </a:r>
          </a:p>
          <a:p>
            <a:pPr marL="228600" indent="-228600" algn="just">
              <a:lnSpc>
                <a:spcPct val="8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develop an application for browsing database tables using JSP.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CAUTION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715000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JSP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loop body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even though it contains 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single statement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must be placed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inside braces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would be wrong to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delete the opening brace ({)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closing brace (&lt;% } %&gt;)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the previous code.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is no semicolon at the end of a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JSP</a:t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expression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For example,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&lt;%=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%&gt;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incorrect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But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must be a semicolon for each Java statement in 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JSP scriptlet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For example, &lt;%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0; %&gt;.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JSP and Java elements are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 sensitive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but HTML is not.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JSP Predefined Variables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868680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You can use variables in JSP. For convenience, JSP provides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eight predefined variables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from the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servlet environment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that can be used with JSP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expressions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scriptlets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These variables are also known as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JSP implicit objects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228600" y="2514600"/>
            <a:ext cx="1752600" cy="34290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request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response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out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session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application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config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pagecontext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page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828800" y="2590800"/>
            <a:ext cx="7010400" cy="3733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Represents 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client’s request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which is an instance of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HttpServletRequest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You can use it to access request parameters, HTTP headers such as cookies, hostname,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JSP Predefined Variables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868680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You can use variables in JSP. For convenience, JSP provides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eight predefined variables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from the servlet environment that can be used with JSP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expressions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scriptlets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These variables are also known as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JSP implicit objects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228600" y="2514600"/>
            <a:ext cx="1752600" cy="34290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request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response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out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session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application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config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pagecontext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page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828800" y="2590800"/>
            <a:ext cx="7010400" cy="3733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Represents 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servlet’s response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which is an instance of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HttpServletResponse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You can use it to set response type and send output to the client.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JSP Predefined Variables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868680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You can use variables in JSP. For convenience, JSP provides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eight predefined variables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from the servlet environment that can be used with JSP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expressions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scriptlets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These variables are also known as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JSP implicit objects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228600" y="2514600"/>
            <a:ext cx="1752600" cy="34290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request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response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out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session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application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config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pagecontext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page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828800" y="2590800"/>
            <a:ext cx="7010400" cy="3733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Represents the character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output stream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which is an instance of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PrintWriter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obtained from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response.getWriter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().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You can use it to send character content to the client.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JSP Predefined Variables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868680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You can use variables in JSP. For convenience, JSP provides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eight predefined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variables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from the servlet environment that can be used with JSP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expressions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scriptlets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These variables are also known as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JSP implicit objects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228600" y="2514600"/>
            <a:ext cx="1752600" cy="34290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request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response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out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session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application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config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pagecontext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page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828800" y="2590800"/>
            <a:ext cx="7010400" cy="3733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Represents the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HttpSession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object associated with the request, obtained from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request.getSession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JSP Predefined Variables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868680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You can use variables in JSP. For convenience, JSP provides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eight predefined variables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from the servlet environment that can be used with JSP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expressions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scriptlets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These variables are also known as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JSP implicit objects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228600" y="2514600"/>
            <a:ext cx="1752600" cy="34290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request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response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out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session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application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config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pagecontext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page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828800" y="2590800"/>
            <a:ext cx="7010400" cy="3733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Represents the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ServletContext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object for storing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persistent data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all clients. The difference between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application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is that session is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tied to one client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but application is for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all clients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share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persistent data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JSP Predefined Variables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868680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You can use variables in JSP. For convenience, JSP provides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eight predefined variables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from the servlet environment that can be used with JSP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expressions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scriptlets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These variables are also known as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JSP implicit objects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228600" y="2514600"/>
            <a:ext cx="1752600" cy="34290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request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response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out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session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application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config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pagecontext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page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828800" y="2590800"/>
            <a:ext cx="7010400" cy="3733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Represents the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ServletConfig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object for the page.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JSP Predefined Variables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868680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You can use variables in JSP. For convenience, JSP provides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eight predefined variables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from the servlet environment that can be used with JSP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expressions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scriptlets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These variables are also known as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JSP implicit objects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228600" y="2514600"/>
            <a:ext cx="1752600" cy="34290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request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response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out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session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application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config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pagecontext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page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905000" y="2590800"/>
            <a:ext cx="7010400" cy="3733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Represents the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PageContext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object.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PageContext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is a new class introduced in JSP to give a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central point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of access to many page attributes.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JSP Predefined Variables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868680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You can use variables in JSP. For convenience, JSP provides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eight predefined variables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from the servlet environment that can be used with JSP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expressions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scriptlets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These variables are also known as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JSP implicit objects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228600" y="2514600"/>
            <a:ext cx="1752600" cy="34290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request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response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out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session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application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config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pagecontext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page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828800" y="2590800"/>
            <a:ext cx="7010400" cy="3733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Page is an alternative to this.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019800" y="152400"/>
            <a:ext cx="2971800" cy="762000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Computing Loan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019800" y="990600"/>
            <a:ext cx="3124200" cy="1803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Write an HTML page that prompts the user to enter loan amount, annual interest rate, and number of years. Clicking the Compute Loan Payment button invokes a JSP to compute and display the monthly and total loan payment. 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52400" y="152400"/>
            <a:ext cx="5791200" cy="604043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&lt;!-- ComputeLoan.html --&gt;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&lt;html&gt;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&lt;head&gt;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&lt;title&gt;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ComputeLoan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&lt;/title&gt;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&lt;/head&gt;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&lt;body&gt;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Compute Loan Payment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 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&lt;form method="get"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action="http://localhost:8080/examples/jsp/ComputeLoan.jsp"&gt;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&lt;p&gt;Loan Amount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&lt;input type="text" name="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loanAmount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"&gt;&lt;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Annual Interest Rate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&lt;input type="text" name="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annualInterestRate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"&gt;&lt;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Years &lt;input type="text" name="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numberOfYears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 size="3"&gt;&lt;/p&gt;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&lt;p&gt;&lt;input type="submit" name="Submit" value="Compute Loan Payment"&gt;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&lt;input type="reset" value="Reset"&gt;&lt;/p&gt;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&lt;/form&gt;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&lt;/body&gt;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&lt;/html&gt;</a:t>
            </a:r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3429000"/>
            <a:ext cx="3200400" cy="2638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1828800" y="304800"/>
            <a:ext cx="5334000" cy="3810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5105400" y="3048000"/>
            <a:ext cx="1371600" cy="2514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228600" y="2819400"/>
            <a:ext cx="5562600" cy="2286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839200" cy="571500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Java Server Pages (JSP) is a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server-side programming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technology that enables the creation of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dynamic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platform-independent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method for building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Web-based applications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JSP enables you to write regular HTML script in the normal way and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embed Java code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produce dynamic content.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JSP can be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easily managed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because we can easily separate our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business logic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presentation logic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am-E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Servlet technology, we mix our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business logic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with the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presentation logic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am-E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JSP pages are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easier to maintain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than Servlet because we can separate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designing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609600" y="2057400"/>
            <a:ext cx="8382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09600" y="2667000"/>
            <a:ext cx="8382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9" name="Rectangle 13"/>
          <p:cNvSpPr>
            <a:spLocks noChangeArrowheads="1"/>
          </p:cNvSpPr>
          <p:nvPr/>
        </p:nvSpPr>
        <p:spPr bwMode="auto">
          <a:xfrm>
            <a:off x="609600" y="3200400"/>
            <a:ext cx="838200" cy="228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52400" y="152400"/>
            <a:ext cx="6553200" cy="6316663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&lt;!-- ComputeLoan.jsp --&gt;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&lt;html&gt;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&lt;head&gt;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&lt;title&gt;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ComputeLoan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&lt;/title&gt;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&lt;/head&gt;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&lt;body&gt;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&lt;% double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loanAmount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Double.parseDouble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request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.getParameter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loanAmount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"));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double 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annualInterestRate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Double.parseDouble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request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.getParameter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annualInterestRate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"));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double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numberOfYears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request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.getParameter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numberOfYears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"));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double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monthlyInterestRate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annualInterestRate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/ 1200;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double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monthlyPayment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loanAmount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monthlyInterestRate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/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(1 - 1 / Math.pow(1 +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monthlyInterestRate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numberOfYears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 12));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double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totalPayment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monthlyPayment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numberOfYears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* 12; %&gt;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Loan Amount: &lt;%=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loanAmount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%&gt;&lt;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Annual Interest Rate: &lt;%=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annualInterestRate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%&gt;&lt;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Years: &lt;%=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numberOfYears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%&gt;&lt;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&lt;b&gt;Monthly Payment: &lt;%=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monthlyPayment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%&gt;&lt;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Total Payment: &lt;%=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totalPayment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%&gt;&lt;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&gt;&lt;/b&gt;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&lt;/body&gt;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&lt;/html&gt;</a:t>
            </a: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V="1">
            <a:off x="1371600" y="1295400"/>
            <a:ext cx="1676400" cy="1447800"/>
          </a:xfrm>
          <a:prstGeom prst="line">
            <a:avLst/>
          </a:prstGeom>
          <a:ln>
            <a:headEnd type="stealth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 flipV="1">
            <a:off x="1371600" y="1447800"/>
            <a:ext cx="1524000" cy="1828800"/>
          </a:xfrm>
          <a:prstGeom prst="line">
            <a:avLst/>
          </a:prstGeom>
          <a:ln>
            <a:headEnd type="stealth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5"/>
          <p:cNvSpPr txBox="1">
            <a:spLocks noChangeArrowheads="1"/>
          </p:cNvSpPr>
          <p:nvPr/>
        </p:nvSpPr>
        <p:spPr>
          <a:xfrm>
            <a:off x="2895600" y="838200"/>
            <a:ext cx="1447800" cy="60960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Predefined variable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2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152400"/>
            <a:ext cx="4495800" cy="214153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13" name="Line 9"/>
          <p:cNvSpPr>
            <a:spLocks noChangeShapeType="1"/>
          </p:cNvSpPr>
          <p:nvPr/>
        </p:nvSpPr>
        <p:spPr bwMode="auto">
          <a:xfrm flipH="1">
            <a:off x="1371600" y="1295400"/>
            <a:ext cx="3276600" cy="3352800"/>
          </a:xfrm>
          <a:prstGeom prst="line">
            <a:avLst/>
          </a:prstGeom>
          <a:ln>
            <a:headEnd type="stealth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Line 19"/>
          <p:cNvSpPr>
            <a:spLocks noChangeShapeType="1"/>
          </p:cNvSpPr>
          <p:nvPr/>
        </p:nvSpPr>
        <p:spPr bwMode="auto">
          <a:xfrm flipH="1">
            <a:off x="1295400" y="1447800"/>
            <a:ext cx="3352800" cy="3505200"/>
          </a:xfrm>
          <a:prstGeom prst="line">
            <a:avLst/>
          </a:prstGeom>
          <a:ln>
            <a:headEnd type="stealth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Line 20"/>
          <p:cNvSpPr>
            <a:spLocks noChangeShapeType="1"/>
          </p:cNvSpPr>
          <p:nvPr/>
        </p:nvSpPr>
        <p:spPr bwMode="auto">
          <a:xfrm flipH="1">
            <a:off x="1371600" y="1600200"/>
            <a:ext cx="3276600" cy="3581400"/>
          </a:xfrm>
          <a:prstGeom prst="line">
            <a:avLst/>
          </a:prstGeom>
          <a:ln>
            <a:headEnd type="stealth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Line 21"/>
          <p:cNvSpPr>
            <a:spLocks noChangeShapeType="1"/>
          </p:cNvSpPr>
          <p:nvPr/>
        </p:nvSpPr>
        <p:spPr bwMode="auto">
          <a:xfrm flipH="1">
            <a:off x="1447800" y="1752600"/>
            <a:ext cx="3276600" cy="3733800"/>
          </a:xfrm>
          <a:prstGeom prst="line">
            <a:avLst/>
          </a:prstGeom>
          <a:ln>
            <a:headEnd type="stealth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Line 22"/>
          <p:cNvSpPr>
            <a:spLocks noChangeShapeType="1"/>
          </p:cNvSpPr>
          <p:nvPr/>
        </p:nvSpPr>
        <p:spPr bwMode="auto">
          <a:xfrm flipH="1">
            <a:off x="1447800" y="1981200"/>
            <a:ext cx="3276600" cy="3733800"/>
          </a:xfrm>
          <a:prstGeom prst="line">
            <a:avLst/>
          </a:prstGeom>
          <a:ln>
            <a:headEnd type="stealth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20" name="Line 8"/>
          <p:cNvSpPr>
            <a:spLocks noChangeShapeType="1"/>
          </p:cNvSpPr>
          <p:nvPr/>
        </p:nvSpPr>
        <p:spPr bwMode="auto">
          <a:xfrm flipV="1">
            <a:off x="1295400" y="1447800"/>
            <a:ext cx="1600200" cy="762000"/>
          </a:xfrm>
          <a:prstGeom prst="line">
            <a:avLst/>
          </a:prstGeom>
          <a:ln>
            <a:headEnd type="stealth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JSP Directives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04800" y="914400"/>
            <a:ext cx="8382000" cy="566308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JSP directive is a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statement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that gives 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JSP engine information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about the JSP page.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example, if your JSP page uses a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Java class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from a package other than the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java.lang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package, you have to use a directive to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import this package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general syntax for a JSP directive is as follows:</a:t>
            </a:r>
          </a:p>
          <a:p>
            <a:pPr lvl="1">
              <a:spcBef>
                <a:spcPct val="50000"/>
              </a:spcBef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  &lt;%@ directive attribute="value" %&gt;, or</a:t>
            </a:r>
          </a:p>
          <a:p>
            <a:pPr lvl="1">
              <a:spcBef>
                <a:spcPct val="50000"/>
              </a:spcBef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  &lt;%@ directive attribute1="value1" </a:t>
            </a:r>
          </a:p>
          <a:p>
            <a:pPr lvl="1">
              <a:spcBef>
                <a:spcPct val="50000"/>
              </a:spcBef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               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attribute2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="value2"</a:t>
            </a:r>
          </a:p>
          <a:p>
            <a:pPr lvl="1">
              <a:spcBef>
                <a:spcPct val="50000"/>
              </a:spcBef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               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...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ct val="50000"/>
              </a:spcBef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                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attributen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vlauen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" %&gt;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Three JSP Directives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914400"/>
            <a:ext cx="89916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Three possible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directives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are the following: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include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tablib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228600" y="1600200"/>
            <a:ext cx="1752600" cy="44196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page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include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tablib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371600" y="1665288"/>
            <a:ext cx="7467600" cy="4278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page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lets you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provide information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the page, such as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importing classes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setting up content type. The page directive can appear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anywhere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 the JSP file.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Three JSP Directives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914400"/>
            <a:ext cx="89916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Three possible directives are the following: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include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tablib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228600" y="1447800"/>
            <a:ext cx="1752600" cy="44196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page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include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tablib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524000" y="1512888"/>
            <a:ext cx="7315200" cy="48117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include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lets you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insert a file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the servlet when the page is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translated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to a servlet. The 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include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directive must be placed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where you want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file to be inserted.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Three JSP Directives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914400"/>
            <a:ext cx="89916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Three possible directives are the following: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include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tablib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228600" y="1600199"/>
            <a:ext cx="1295400" cy="44196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page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include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tablib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600200" y="1600200"/>
            <a:ext cx="7315200" cy="441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/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tablib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lets you define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custom tags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Attributes for </a:t>
            </a:r>
            <a:r>
              <a:rPr lang="en-US" sz="3400" i="1" dirty="0">
                <a:latin typeface="Times New Roman" pitchFamily="18" charset="0"/>
                <a:cs typeface="Times New Roman" pitchFamily="18" charset="0"/>
              </a:rPr>
              <a:t>page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Directives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152400" y="957263"/>
            <a:ext cx="1676400" cy="4910137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import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contentType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session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buffer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autoFlush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isThreadSafe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errorPage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isErrorPage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676400" y="914400"/>
            <a:ext cx="7162800" cy="5345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Specifies one or more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packages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to be imported for this page.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example, the directive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&lt;%@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import="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java.util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.*,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java.text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.*" %&gt;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imports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java.util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.* and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java.text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.*.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Attributes for page Directives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152400" y="957263"/>
            <a:ext cx="1676400" cy="4910137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import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contentType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session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buffer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autoFlush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isThreadSafe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errorPage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isErrorPage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752600" y="914400"/>
            <a:ext cx="7162800" cy="5345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Specifies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MIME(media type)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type for the resultant JSP page. By default, the content type is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text/html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for JSP. The default content type for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servlets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text/plain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Attributes for page Directives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152400" y="957263"/>
            <a:ext cx="1676400" cy="4910137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import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contentType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session</a:t>
            </a:r>
            <a:endParaRPr kumimoji="0" lang="en-US" sz="1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buffer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autoFlush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isThreadSafe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errorPage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isErrorPage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676400" y="914400"/>
            <a:ext cx="7162800" cy="5345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Specifies a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boolean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value to indicate whether the page is part of the session. By default, 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session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Attributes for page Directives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152400" y="957263"/>
            <a:ext cx="1676400" cy="4910137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import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contentType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session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buffer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autoFlush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isThreadSafe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errorPage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isErrorPage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676400" y="914400"/>
            <a:ext cx="7162800" cy="5345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Specifies 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output stream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buffer size. By default, it is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8KB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For example, the directive 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&lt;%@ page buffer="10KB" %&gt;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specifies that the output buffer size is 10KB. The directive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&lt;%@ 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 buffer="none" %&gt;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specifies that a buffer is not used.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Attributes for page Directives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152400" y="957263"/>
            <a:ext cx="1676400" cy="4910137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import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contentType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session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buffer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autoFlush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isThreadSafe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errorPage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isErrorPage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676400" y="914400"/>
            <a:ext cx="7162800" cy="5345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Specifies a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boolean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value to indicate whether 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output buffer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should be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automatically flushed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when it is full or whether an exception should be raised when 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buffer overflows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By default, this attribute is 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In this case, the buffer attribute cannot be 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none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66750"/>
          </a:xfrm>
        </p:spPr>
        <p:txBody>
          <a:bodyPr/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A Simple JSP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219200"/>
            <a:ext cx="5486400" cy="5105400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&lt;!-- CurrentTime.jsp --&gt;</a:t>
            </a: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&lt;html&gt;</a:t>
            </a: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&lt;head&gt;</a:t>
            </a: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	&lt;title&gt;</a:t>
            </a: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urrent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time</a:t>
            </a: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	&lt;/title&gt;</a:t>
            </a: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&lt;/head&gt;</a:t>
            </a: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&lt;body&gt;</a:t>
            </a: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	Current time is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&lt;% =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new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java.util.Date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()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%&gt;</a:t>
            </a: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	&lt;/body&gt;</a:t>
            </a:r>
          </a:p>
          <a:p>
            <a:pPr marL="228600" marR="0" lvl="0" indent="-2286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&lt;/html&gt;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1676400"/>
            <a:ext cx="4524375" cy="1676400"/>
          </a:xfrm>
          <a:prstGeom prst="rect">
            <a:avLst/>
          </a:prstGeom>
          <a:noFill/>
        </p:spPr>
      </p:pic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2667000" y="1447800"/>
            <a:ext cx="4191000" cy="990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V="1">
            <a:off x="3276600" y="2971800"/>
            <a:ext cx="2057400" cy="1676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Attributes for page Directives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152400" y="957263"/>
            <a:ext cx="1676400" cy="4910137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import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contentType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session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buffer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autoFlush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isThreadSafe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errorPage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isErrorPage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828800" y="914400"/>
            <a:ext cx="7162800" cy="5345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Specifies a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boolean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value to indicate whether the page can be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accessed simultaneously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without data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corruption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By default, it is 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If it is set to false, the JSP page will be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translated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to a servlet that implements the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SingleThreadModel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interface.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Attributes for page Directives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152400" y="957263"/>
            <a:ext cx="1676400" cy="4910137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import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contentType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session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buffer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autoFlush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isThreadSafe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errorPage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isErrorPage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752600" y="914400"/>
            <a:ext cx="7162800" cy="5345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/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errorPage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specifies a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JSP page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that is processed when an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exception occurs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the current page. For example, the directive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&lt;%@ page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errorPage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="HandleError.jsp" %&gt;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specifies that HandleError.jsp is processed when an exception occurs. 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isErrorPage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specifies a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boolean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value to indicate whether the page can be used as an error page. By default, this attribute is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false</a:t>
            </a:r>
            <a:r>
              <a:rPr lang="en-US" sz="2800" dirty="0">
                <a:solidFill>
                  <a:srgbClr val="FF0000"/>
                </a:solidFill>
                <a:cs typeface="Courier New" pitchFamily="49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867400" y="152400"/>
            <a:ext cx="3276600" cy="1143000"/>
          </a:xfrm>
        </p:spPr>
        <p:txBody>
          <a:bodyPr>
            <a:noAutofit/>
          </a:bodyPr>
          <a:lstStyle/>
          <a:p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Example: Computing Loan Using the Loan Class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867400" y="1447800"/>
            <a:ext cx="3124200" cy="181588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Use the </a:t>
            </a:r>
            <a:r>
              <a:rPr lang="en-US" sz="1600" u="sng" dirty="0">
                <a:latin typeface="Times New Roman" pitchFamily="18" charset="0"/>
                <a:cs typeface="Times New Roman" pitchFamily="18" charset="0"/>
              </a:rPr>
              <a:t>Loan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class to simplify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ComputingLoan.html.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You can create an object of Loan class and use its </a:t>
            </a:r>
            <a:r>
              <a:rPr lang="en-US" sz="1600" u="sng" dirty="0" err="1">
                <a:latin typeface="Times New Roman" pitchFamily="18" charset="0"/>
                <a:cs typeface="Times New Roman" pitchFamily="18" charset="0"/>
              </a:rPr>
              <a:t>monthlyPayment</a:t>
            </a:r>
            <a:r>
              <a:rPr lang="en-US" sz="1600" u="sng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600" u="sng" dirty="0" err="1">
                <a:latin typeface="Times New Roman" pitchFamily="18" charset="0"/>
                <a:cs typeface="Times New Roman" pitchFamily="18" charset="0"/>
              </a:rPr>
              <a:t>totalPayment</a:t>
            </a:r>
            <a:r>
              <a:rPr lang="en-US" sz="1600" u="sng" dirty="0">
                <a:latin typeface="Times New Roman" pitchFamily="18" charset="0"/>
                <a:cs typeface="Times New Roman" pitchFamily="18" charset="0"/>
              </a:rPr>
              <a:t>()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methods to compute the monthly payment and total payment. 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52400" y="152400"/>
            <a:ext cx="5562600" cy="622458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&lt;!-- ComputeLoan.jsp --&gt;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&lt;html&gt;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&lt;head&gt;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&lt;title&gt;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ComputeLoan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Using the Loan Class&lt;/title&gt;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&lt;/head&gt;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&lt;body&gt;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&lt;%@ page import = </a:t>
            </a:r>
            <a:r>
              <a:rPr lang="en-US" sz="12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2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bank.Loan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 %&gt;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&lt;% double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loanAmount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Double.parseDouble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request.getParameter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loanAmount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"));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double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annualInterestRate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Double.parseDouble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request.getParameter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annualInterestRate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"));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numberOfYears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request.getParameter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numberOfYears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"));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Loan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loan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Loan(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annualInterestRate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numberOfYears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loanAmount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%&gt;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Loan Amount: &lt;%=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loanAmount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%&gt;&lt;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Annual Interest Rate: &lt;%=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annualInterestRate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%&gt;&lt;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Years: &lt;%=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numberOfYears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%&gt;&lt;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&lt;b&gt;Monthly Payment: &lt;%=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loan.monthlyPayment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%&gt;&lt;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Total Payment: &lt;%=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loan.totalPayment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%&gt;&lt;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&gt;&lt;/b&gt;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&lt;/body&gt;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&lt;/html&gt;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3733800" y="1905000"/>
            <a:ext cx="2438400" cy="1752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228600" y="1828800"/>
            <a:ext cx="3505200" cy="2286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867400" y="3657600"/>
            <a:ext cx="312420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Import a class. The class must be placed in a package (e.g. package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bank).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533400"/>
          </a:xfrm>
        </p:spPr>
        <p:txBody>
          <a:bodyPr>
            <a:normAutofit fontScale="90000"/>
          </a:bodyPr>
          <a:lstStyle/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Example: Using Error Pages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914400"/>
            <a:ext cx="8763000" cy="126188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example prompts the user to enter an integer and displays the factorial for the integer. If 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non-integer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value is entered by mistake,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error page is displayed.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7" name="Object 10"/>
          <p:cNvGraphicFramePr>
            <a:graphicFrameLocks noChangeAspect="1"/>
          </p:cNvGraphicFramePr>
          <p:nvPr/>
        </p:nvGraphicFramePr>
        <p:xfrm>
          <a:off x="0" y="3733800"/>
          <a:ext cx="9144000" cy="2524125"/>
        </p:xfrm>
        <a:graphic>
          <a:graphicData uri="http://schemas.openxmlformats.org/presentationml/2006/ole">
            <p:oleObj spid="_x0000_s2050" r:id="rId3" imgW="7582958" imgH="2095793" progId="PBrush">
              <p:embed/>
            </p:oleObj>
          </a:graphicData>
        </a:graphic>
      </p:graphicFrame>
      <p:sp>
        <p:nvSpPr>
          <p:cNvPr id="8" name="Line 7"/>
          <p:cNvSpPr>
            <a:spLocks noChangeShapeType="1"/>
          </p:cNvSpPr>
          <p:nvPr/>
        </p:nvSpPr>
        <p:spPr bwMode="auto">
          <a:xfrm flipH="1">
            <a:off x="1524000" y="1295400"/>
            <a:ext cx="3276600" cy="3657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 flipH="1">
            <a:off x="5334000" y="1295400"/>
            <a:ext cx="2286000" cy="3733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3048000" y="2057400"/>
            <a:ext cx="4343400" cy="2971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4648200" y="990600"/>
            <a:ext cx="2057400" cy="3048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228600" y="1752600"/>
            <a:ext cx="3352800" cy="3810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7315200" y="990600"/>
            <a:ext cx="1143000" cy="3048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2400" y="1676400"/>
            <a:ext cx="6553200" cy="4394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&lt;!-- FactorialInput.html --&gt;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&lt;HTML&gt;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&lt;HEAD&gt;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&lt;TITLE&gt;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FactorialInput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&lt;/TITLE&gt;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&lt;/HEAD&gt;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&lt;BODY&gt;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&lt;FORM method="post"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action="http://localhost:8080/examples/jsp/ComputeFactorial.jsp"&gt;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Enter an integer  &lt;INPUT NAME="number"&gt;&lt;BR&gt;&lt;BR&gt;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&lt;INPUT TYPE="SUBMIT" NAME="Submit" VALUE="Compute Factorial"&gt;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&lt;INPUT TYPE="RESET" VALUE="Reset"&gt;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&lt;/FORM&gt;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&lt;/BODY&gt;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&lt;/HTML&gt;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81000" y="4419600"/>
            <a:ext cx="1600200" cy="2286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1066800"/>
            <a:ext cx="3600450" cy="212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8" name="Line 13"/>
          <p:cNvSpPr>
            <a:spLocks noChangeShapeType="1"/>
          </p:cNvSpPr>
          <p:nvPr/>
        </p:nvSpPr>
        <p:spPr bwMode="auto">
          <a:xfrm flipH="1">
            <a:off x="1981200" y="2362200"/>
            <a:ext cx="3505200" cy="2057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stealth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2400" y="152400"/>
            <a:ext cx="6553200" cy="6316663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&lt;!-- ComputeFactorial.jsp --&gt; 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&lt;HTML&gt;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&lt;HEAD&gt;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&lt;TITLE&gt;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ComputeFactorial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&lt;/TITLE&gt;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&lt;/HEAD&gt;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&lt;BODY&gt;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&lt;%@ page import ="java.text.*" %&gt;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&lt;%@ page errorPage = "FactorialInputError.jsp" %&gt;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&lt;%  NumberFormat format = NumberFormat.getNumberInstance();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int number = Integer.parseInt(request.getParameter("number")); %&gt;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Factorial of &lt;%= number %&gt; is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&lt;%= format.format(computeFactorial(number)) %&gt; &lt;p&gt;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&lt;%! private long computeFactorial(int n) {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if (n == 0)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return 1;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else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return n * computeFactorial(n - 1);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%&gt;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&lt;/BODY&gt;</a:t>
            </a: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&lt;/HTML&gt;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28600" y="2590800"/>
            <a:ext cx="4572000" cy="3048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4343400" y="1219200"/>
            <a:ext cx="838200" cy="1371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stealth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876800" y="762000"/>
            <a:ext cx="152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Error page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4114800"/>
            <a:ext cx="4419600" cy="209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2400" y="1676400"/>
            <a:ext cx="6553200" cy="384492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&lt;!-- FactorialInputError.jsp --&gt; 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&lt;HTML&gt;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&lt;HEAD&gt;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&lt;TITLE&gt;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FactorialInputError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&lt;/TITLE&gt;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&lt;/HEAD&gt;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&lt;BODY&gt;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i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&lt;%@ page isErrorPage = "true" %&gt;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 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&lt;b&gt;Error&lt;/b&gt; -- Input is not an integer.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 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&lt;/BODY&gt;</a:t>
            </a: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&lt;/HTML&gt;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28600" y="3886200"/>
            <a:ext cx="2971800" cy="2286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H="1">
            <a:off x="3200400" y="3962400"/>
            <a:ext cx="1447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stealth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762000"/>
            <a:ext cx="3600450" cy="17049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648200" y="3581400"/>
            <a:ext cx="190500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Indicate it is error page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What is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JavaBean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28600" y="762000"/>
            <a:ext cx="8763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lvl="0" algn="just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defRPr/>
            </a:pPr>
            <a:r>
              <a:rPr lang="en-US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JavaBeans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are classes that </a:t>
            </a:r>
            <a:r>
              <a:rPr lang="en-US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encapsulate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many objects into a </a:t>
            </a:r>
            <a:r>
              <a:rPr lang="en-US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single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(the bean). </a:t>
            </a:r>
          </a:p>
          <a:p>
            <a:pPr lvl="0" algn="just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defRPr/>
            </a:pP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It is a java class that should follow following conventions: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AutoNum type="arabicParenBoth"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 must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be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a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public class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AutoNum type="arabicParenBoth"/>
              <a:tabLst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 must have a public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no-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arg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constructor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Monotype Sorts" pitchFamily="2" charset="2"/>
              <a:buAutoNum type="arabicParenBoth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must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implement the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java.io.Serializable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(This requirement is not necessary in JSP.)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04800" y="3429000"/>
          <a:ext cx="8001000" cy="3276600"/>
        </p:xfrm>
        <a:graphic>
          <a:graphicData uri="http://schemas.openxmlformats.org/presentationml/2006/ole">
            <p:oleObj spid="_x0000_s3074" r:id="rId3" imgW="5087112" imgH="1772412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5750"/>
            <a:ext cx="7772400" cy="70485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Why JavaBeans?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8001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04800" y="1219200"/>
            <a:ext cx="8610600" cy="369331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JavaBeans technology was developed to enable the programmers to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rapidly build applications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by assembling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and test them during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design time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thus making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reuse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software more productive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1200"/>
              </a:spcAft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JavaBeans is a software component architecture that extends the power of the Java language by enabling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well-formed objects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to be manipulated visually at design time in a pure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Java builder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tool, such as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JBuilder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NetBeans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81000"/>
            <a:ext cx="8839200" cy="762000"/>
          </a:xfrm>
        </p:spPr>
        <p:txBody>
          <a:bodyPr>
            <a:normAutofit/>
          </a:bodyPr>
          <a:lstStyle/>
          <a:p>
            <a:r>
              <a:rPr lang="en-US" sz="3800" dirty="0">
                <a:latin typeface="Times New Roman" pitchFamily="18" charset="0"/>
                <a:cs typeface="Times New Roman" pitchFamily="18" charset="0"/>
              </a:rPr>
              <a:t>JavaBeans Properties and Naming Patterns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04800" y="1219200"/>
            <a:ext cx="86106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 get method is named 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get&lt;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PropertyName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&gt;(),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which takes no parameters and returns an object of the type identical to the property type.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For a property of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boolean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type, the get method should be named 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is&lt;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PropertyName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&gt;(),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which returns a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boolean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value.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 set method should be named 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set&lt;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PropertyName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&gt;(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newValue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 which takes a single parameter identical to the property type and returns void.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NOTE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A property may be read-only with a get method but no set method, or write-only with a set method but no get method.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How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a JSP Processed?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52400" y="914400"/>
          <a:ext cx="8839200" cy="4721225"/>
        </p:xfrm>
        <a:graphic>
          <a:graphicData uri="http://schemas.openxmlformats.org/presentationml/2006/ole">
            <p:oleObj spid="_x0000_s1026" r:id="rId3" imgW="5658612" imgH="2971800" progId="Word.Picture.8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5791200"/>
            <a:ext cx="883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NOTE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 A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JSP page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translated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into a 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servlet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when the page is requested for the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first time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It is not retranslated if the page is 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 modified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04800" y="228600"/>
            <a:ext cx="8610600" cy="6172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package </a:t>
            </a:r>
            <a:r>
              <a:rPr lang="en-US" dirty="0" err="1" smtClean="0">
                <a:latin typeface="Courier New" pitchFamily="49" charset="0"/>
              </a:rPr>
              <a:t>studentProfile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; 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public class Student {    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private String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firstName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private String mi;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private String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lastName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private String telephone;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private String street;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private String city;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private String state;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private String email;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private String zip;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public String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getFirstName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() {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return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this.firstName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}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public void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setFirstName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(String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firstName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 {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this.firstName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firstName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}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public String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getMi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() {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return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this.mi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}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public void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setMi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(String mi) {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this.mi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mi;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}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28600" y="228600"/>
            <a:ext cx="8610600" cy="6172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public String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getLastName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() {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return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this.lastName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}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public void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setLastName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(String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lastName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) {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this.lastName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lastName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}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public String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getTelephone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() {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return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this.telephone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}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public void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setTelephone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(String telephone) {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this.telephone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telephone;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}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public String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getEmail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() {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return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this.email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}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public void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setEmail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(String email) {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this.email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email;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}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public String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getStreet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()  {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return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this.street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} 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public void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setStreet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(String street)  {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this.street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street;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}        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04800" y="228600"/>
            <a:ext cx="8610600" cy="6172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public String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getCity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() {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return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this.city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}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public void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setCity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(String city) {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this.city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city;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}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public String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getState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() {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return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this.state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}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public void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setState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(String state) {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this.state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state;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}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public String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getZip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() {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return this.zip;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} 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public void </a:t>
            </a: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setZip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(String zip) {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  this.zip = zip;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}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Using JavaBeans in JSP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914400"/>
            <a:ext cx="8839200" cy="4365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create an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instance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for a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JavaBeans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component, use the following syntax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jsp:useBean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id="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objectName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" scope="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scopeAttribute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" class="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ClassName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" /&gt;</a:t>
            </a:r>
          </a:p>
          <a:p>
            <a:pPr algn="just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syntax is equivalent to </a:t>
            </a:r>
          </a:p>
          <a:p>
            <a:pPr lvl="1" algn="just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&lt;%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ClassName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objectName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= new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ClassName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() %&gt;</a:t>
            </a:r>
          </a:p>
          <a:p>
            <a:pPr algn="just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except that 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scope attribute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specifies 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scope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of 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Scope Attributes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228600" y="957263"/>
            <a:ext cx="1447800" cy="4910137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application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session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page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request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676400" y="914400"/>
            <a:ext cx="7162800" cy="5345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Specifies that the object is bound to 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application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The object can be shared by all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of the application.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Scope Attributes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228600" y="957263"/>
            <a:ext cx="1447800" cy="4910137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application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session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page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request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676400" y="914400"/>
            <a:ext cx="7162800" cy="5345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Specifies that the object is bound to 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client’s session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Recall that a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client’s session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automatically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created between a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Web browser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Web server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When a client from the same browser accesses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two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servlets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two JSP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pages on the same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server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is the same.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Scope Attributes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228600" y="957263"/>
            <a:ext cx="1447800" cy="4910137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application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session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page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request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676400" y="914400"/>
            <a:ext cx="7162800" cy="5345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default scope, which specifies that the object is bound to 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2800" dirty="0">
              <a:solidFill>
                <a:srgbClr val="FFCC00"/>
              </a:solidFill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Scope Attributes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228600" y="957263"/>
            <a:ext cx="1447800" cy="4910137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application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session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page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request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676400" y="914400"/>
            <a:ext cx="7162800" cy="5345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Specifies that the object is bound to 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client’s request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2800" dirty="0">
              <a:solidFill>
                <a:srgbClr val="FFCC00"/>
              </a:solidFill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z="3400" dirty="0"/>
              <a:t> 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How Does JSP Find an Object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04800" y="914400"/>
            <a:ext cx="8686800" cy="403187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When &lt;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jsp:useBean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id="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objectName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" scope="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scopeAttribute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" class="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ClassName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" /&gt; is processed, the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JSP engine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first searches for the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of the class with the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same id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scope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found, the preexisting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bean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is used; otherwise, a new bean is created. </a:t>
            </a:r>
          </a:p>
          <a:p>
            <a:pPr>
              <a:spcBef>
                <a:spcPct val="50000"/>
              </a:spcBef>
            </a:pPr>
            <a:endParaRPr lang="en-US" sz="3200" dirty="0">
              <a:latin typeface="AGaramond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 sz="3400" dirty="0"/>
              <a:t>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Another Syntax for Creating a Bean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04800" y="914400"/>
            <a:ext cx="88392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Here is another syntax for creating a bean using the following statement:</a:t>
            </a:r>
          </a:p>
          <a:p>
            <a:pPr marL="977900" lvl="1" indent="-520700">
              <a:spcBef>
                <a:spcPct val="50000"/>
              </a:spcBef>
            </a:pPr>
            <a:r>
              <a:rPr lang="en-US" sz="2800" dirty="0">
                <a:solidFill>
                  <a:srgbClr val="FF9900"/>
                </a:solidFill>
                <a:latin typeface="Palatino"/>
                <a:cs typeface="Times New Roman" pitchFamily="18" charset="0"/>
              </a:rPr>
              <a:t> </a:t>
            </a:r>
            <a:r>
              <a:rPr lang="en-US" sz="2800" dirty="0">
                <a:latin typeface="Palatino"/>
                <a:cs typeface="Times New Roman" pitchFamily="18" charset="0"/>
              </a:rPr>
              <a:t>&lt;</a:t>
            </a:r>
            <a:r>
              <a:rPr lang="en-US" sz="2800" dirty="0" err="1">
                <a:latin typeface="Palatino"/>
                <a:cs typeface="Times New Roman" pitchFamily="18" charset="0"/>
              </a:rPr>
              <a:t>jsp:useBean</a:t>
            </a:r>
            <a:r>
              <a:rPr lang="en-US" sz="2800" dirty="0">
                <a:latin typeface="Palatino"/>
                <a:cs typeface="Times New Roman" pitchFamily="18" charset="0"/>
              </a:rPr>
              <a:t> </a:t>
            </a:r>
            <a:r>
              <a:rPr lang="en-US" sz="2800" dirty="0" smtClean="0">
                <a:latin typeface="Palatino"/>
                <a:cs typeface="Times New Roman" pitchFamily="18" charset="0"/>
              </a:rPr>
              <a:t>id = "</a:t>
            </a:r>
            <a:r>
              <a:rPr lang="en-US" sz="2800" dirty="0" err="1">
                <a:latin typeface="Palatino"/>
                <a:cs typeface="Times New Roman" pitchFamily="18" charset="0"/>
              </a:rPr>
              <a:t>objectName</a:t>
            </a:r>
            <a:r>
              <a:rPr lang="en-US" sz="2800" dirty="0">
                <a:latin typeface="Palatino"/>
                <a:cs typeface="Times New Roman" pitchFamily="18" charset="0"/>
              </a:rPr>
              <a:t>"  </a:t>
            </a:r>
            <a:r>
              <a:rPr lang="en-US" sz="2800" dirty="0" smtClean="0">
                <a:latin typeface="Palatino"/>
                <a:cs typeface="Times New Roman" pitchFamily="18" charset="0"/>
              </a:rPr>
              <a:t>scope = "</a:t>
            </a:r>
            <a:r>
              <a:rPr lang="en-US" sz="2800" dirty="0" err="1">
                <a:latin typeface="Palatino"/>
                <a:cs typeface="Times New Roman" pitchFamily="18" charset="0"/>
              </a:rPr>
              <a:t>scopeAttribute</a:t>
            </a:r>
            <a:r>
              <a:rPr lang="en-US" sz="2800" dirty="0">
                <a:latin typeface="Palatino"/>
                <a:cs typeface="Times New Roman" pitchFamily="18" charset="0"/>
              </a:rPr>
              <a:t>“ </a:t>
            </a:r>
            <a:r>
              <a:rPr lang="en-US" sz="2800" dirty="0" smtClean="0">
                <a:latin typeface="Palatino"/>
                <a:cs typeface="Times New Roman" pitchFamily="18" charset="0"/>
              </a:rPr>
              <a:t>class = "</a:t>
            </a:r>
            <a:r>
              <a:rPr lang="en-US" sz="2800" dirty="0" err="1">
                <a:latin typeface="Palatino"/>
                <a:cs typeface="Times New Roman" pitchFamily="18" charset="0"/>
              </a:rPr>
              <a:t>ClassName</a:t>
            </a:r>
            <a:r>
              <a:rPr lang="en-US" sz="2800" dirty="0">
                <a:latin typeface="Palatino"/>
                <a:cs typeface="Times New Roman" pitchFamily="18" charset="0"/>
              </a:rPr>
              <a:t>" &gt;</a:t>
            </a:r>
          </a:p>
          <a:p>
            <a:pPr marL="977900" lvl="1" indent="-520700">
              <a:spcBef>
                <a:spcPct val="50000"/>
              </a:spcBef>
            </a:pPr>
            <a:r>
              <a:rPr lang="en-US" sz="2800" dirty="0">
                <a:latin typeface="Palatino"/>
                <a:cs typeface="Times New Roman" pitchFamily="18" charset="0"/>
              </a:rPr>
              <a:t>  </a:t>
            </a:r>
            <a:r>
              <a:rPr lang="en-US" sz="2800" dirty="0" smtClean="0">
                <a:latin typeface="Palatino"/>
                <a:cs typeface="Times New Roman" pitchFamily="18" charset="0"/>
              </a:rPr>
              <a:t>		some </a:t>
            </a:r>
            <a:r>
              <a:rPr lang="en-US" sz="2800" dirty="0">
                <a:latin typeface="Palatino"/>
                <a:cs typeface="Times New Roman" pitchFamily="18" charset="0"/>
              </a:rPr>
              <a:t>statements</a:t>
            </a:r>
          </a:p>
          <a:p>
            <a:pPr marL="977900" lvl="1" indent="-520700">
              <a:spcBef>
                <a:spcPct val="50000"/>
              </a:spcBef>
            </a:pPr>
            <a:r>
              <a:rPr lang="en-US" sz="2800" dirty="0" smtClean="0">
                <a:latin typeface="Palatino"/>
                <a:cs typeface="Times New Roman" pitchFamily="18" charset="0"/>
              </a:rPr>
              <a:t> &lt;/</a:t>
            </a:r>
            <a:r>
              <a:rPr lang="en-US" sz="2800" dirty="0" err="1" smtClean="0">
                <a:latin typeface="Palatino"/>
                <a:cs typeface="Times New Roman" pitchFamily="18" charset="0"/>
              </a:rPr>
              <a:t>jsp:useBean</a:t>
            </a:r>
            <a:r>
              <a:rPr lang="en-US" sz="2800" dirty="0" smtClean="0">
                <a:latin typeface="Palatino"/>
                <a:cs typeface="Times New Roman" pitchFamily="18" charset="0"/>
              </a:rPr>
              <a:t>&gt;</a:t>
            </a:r>
          </a:p>
          <a:p>
            <a:pPr algn="just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statements are executed when the bean is created. </a:t>
            </a:r>
          </a:p>
          <a:p>
            <a:pPr algn="just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the bean with the same id and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className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already exists, the statements are not executed.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JSP Constructs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28600" y="838200"/>
            <a:ext cx="8763000" cy="12003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 are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types of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JSP scripting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constructs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you can use to insert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Java code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into the resultant servlet. They are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expressions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scriptlets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declarations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>
          <a:xfrm>
            <a:off x="152400" y="2133600"/>
            <a:ext cx="1752600" cy="29718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endParaRPr kumimoji="0" lang="am-ET" sz="2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expression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/>
              <a:cs typeface="Courier New" pitchFamily="49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Scriptlet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/>
              <a:cs typeface="Courier New" pitchFamily="49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declaration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/>
                <a:cs typeface="Courier New" pitchFamily="49" charset="0"/>
              </a:rPr>
              <a:t>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/>
              <a:cs typeface="Courier New" pitchFamily="49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981200" y="2133600"/>
            <a:ext cx="7010400" cy="419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JSP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expression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used to insert a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Java expression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directly into the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output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It has the following form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am-ET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algn="just">
              <a:spcBef>
                <a:spcPct val="50000"/>
              </a:spcBef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&lt;%=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Java-expression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%&gt;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expression is evaluated, converted into a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string, and sent to the output stream of the servlet.</a:t>
            </a:r>
          </a:p>
          <a:p>
            <a:endParaRPr lang="en-US" sz="2800" dirty="0">
              <a:solidFill>
                <a:srgbClr val="FFCC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533400"/>
          </a:xfrm>
        </p:spPr>
        <p:txBody>
          <a:bodyPr>
            <a:normAutofit fontScale="90000"/>
          </a:bodyPr>
          <a:lstStyle/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Example: Testing Bean Scope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914400"/>
            <a:ext cx="876300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example creates a JavaBeans component named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uses it to count the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visits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a page.</a:t>
            </a:r>
          </a:p>
        </p:txBody>
      </p:sp>
      <p:graphicFrame>
        <p:nvGraphicFramePr>
          <p:cNvPr id="7" name="Object 13"/>
          <p:cNvGraphicFramePr>
            <a:graphicFrameLocks noChangeAspect="1"/>
          </p:cNvGraphicFramePr>
          <p:nvPr/>
        </p:nvGraphicFramePr>
        <p:xfrm>
          <a:off x="228600" y="2209800"/>
          <a:ext cx="8763000" cy="2971800"/>
        </p:xfrm>
        <a:graphic>
          <a:graphicData uri="http://schemas.openxmlformats.org/presentationml/2006/ole">
            <p:oleObj spid="_x0000_s4098" r:id="rId3" imgW="9609524" imgH="2333333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2400" y="1676400"/>
            <a:ext cx="6553200" cy="494347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&lt;!-- TestBeanScope.jsp --&gt;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&lt;%@ page import = "chapter35.Count" %&gt;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jsp:useBean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id="count" scope="application" class="chapter35.Count"&gt;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jsp:useBean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&lt;HTML&gt;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&lt;HEAD&gt;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&lt;TITLE&gt;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TestBeanScope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&lt;/TITLE&gt;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&lt;/HEAD&gt;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&lt;BODY&gt;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&lt;H3&gt;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Testing Bean Scope in JSP (Application)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&lt;/H3&gt;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&lt;%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count.increaseCount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 %&gt;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You are visitor number &lt;%=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count.getCount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%&gt;&lt;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From host: &lt;%=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request.getRemoteHost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%&gt;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and session: &lt;%=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session.getId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%&gt;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&lt;/BODY&gt;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&lt;/HTML&gt;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152400"/>
            <a:ext cx="5029200" cy="1933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7" name="Line 6"/>
          <p:cNvSpPr>
            <a:spLocks noChangeShapeType="1"/>
          </p:cNvSpPr>
          <p:nvPr/>
        </p:nvSpPr>
        <p:spPr bwMode="auto">
          <a:xfrm flipH="1">
            <a:off x="2286000" y="1524000"/>
            <a:ext cx="1752600" cy="3810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stealth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6019800" y="2438400"/>
            <a:ext cx="3048000" cy="431482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package chapter27;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 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class Count {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private int count = 0;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 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/** Return count property */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public int getCount() {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return count;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 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/** Increase count */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public void increaseCount() {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count++;</a:t>
            </a:r>
            <a:endParaRPr lang="en-US" sz="120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spcBef>
                <a:spcPct val="50000"/>
              </a:spcBef>
            </a:pPr>
            <a:r>
              <a:rPr lang="en-US" sz="12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H="1" flipV="1">
            <a:off x="2971800" y="2133600"/>
            <a:ext cx="3048000" cy="685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stealth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 Getting and Setting Properties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914400"/>
            <a:ext cx="8839200" cy="561692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By convention, A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JavaBeans</a:t>
            </a:r>
            <a:r>
              <a:rPr lang="en-US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component provides the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get</a:t>
            </a:r>
            <a:r>
              <a:rPr lang="en-US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and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set</a:t>
            </a:r>
            <a:r>
              <a:rPr lang="en-US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methods for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reading</a:t>
            </a:r>
            <a:r>
              <a:rPr lang="en-US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and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modifying</a:t>
            </a:r>
            <a:r>
              <a:rPr lang="en-US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its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private properties</a:t>
            </a:r>
            <a:r>
              <a:rPr lang="en-US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. </a:t>
            </a:r>
            <a:endParaRPr lang="en-US" sz="3200" dirty="0" smtClean="0"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32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You </a:t>
            </a:r>
            <a:r>
              <a:rPr lang="en-US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can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get</a:t>
            </a:r>
            <a:r>
              <a:rPr lang="en-US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the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property</a:t>
            </a:r>
            <a:r>
              <a:rPr lang="en-US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in JSP using the following syntax</a:t>
            </a:r>
            <a:r>
              <a:rPr lang="en-US" sz="32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:</a:t>
            </a:r>
          </a:p>
          <a:p>
            <a:pPr algn="just">
              <a:spcBef>
                <a:spcPct val="50000"/>
              </a:spcBef>
            </a:pPr>
            <a:r>
              <a:rPr lang="en-US" sz="2600" dirty="0" smtClean="0">
                <a:latin typeface="Palatino"/>
                <a:ea typeface="MS PGothic" pitchFamily="34" charset="-128"/>
                <a:cs typeface="Times New Roman" pitchFamily="18" charset="0"/>
              </a:rPr>
              <a:t>&lt;</a:t>
            </a:r>
            <a:r>
              <a:rPr lang="en-US" sz="2600" dirty="0" err="1">
                <a:latin typeface="Palatino"/>
                <a:ea typeface="MS PGothic" pitchFamily="34" charset="-128"/>
                <a:cs typeface="Times New Roman" pitchFamily="18" charset="0"/>
              </a:rPr>
              <a:t>jsp:getProperty</a:t>
            </a:r>
            <a:r>
              <a:rPr lang="en-US" sz="2600" dirty="0">
                <a:latin typeface="Palatino"/>
                <a:ea typeface="MS PGothic" pitchFamily="34" charset="-128"/>
                <a:cs typeface="Times New Roman" pitchFamily="18" charset="0"/>
              </a:rPr>
              <a:t> </a:t>
            </a:r>
            <a:r>
              <a:rPr lang="en-US" sz="2600" dirty="0" smtClean="0">
                <a:latin typeface="Palatino"/>
                <a:ea typeface="MS PGothic" pitchFamily="34" charset="-128"/>
                <a:cs typeface="Times New Roman" pitchFamily="18" charset="0"/>
              </a:rPr>
              <a:t>name = "</a:t>
            </a:r>
            <a:r>
              <a:rPr lang="en-US" sz="2600" dirty="0" err="1">
                <a:latin typeface="Palatino"/>
                <a:ea typeface="MS PGothic" pitchFamily="34" charset="-128"/>
                <a:cs typeface="Times New Roman" pitchFamily="18" charset="0"/>
              </a:rPr>
              <a:t>beanId</a:t>
            </a:r>
            <a:r>
              <a:rPr lang="en-US" sz="2600" dirty="0">
                <a:latin typeface="Palatino"/>
                <a:ea typeface="MS PGothic" pitchFamily="34" charset="-128"/>
                <a:cs typeface="Times New Roman" pitchFamily="18" charset="0"/>
              </a:rPr>
              <a:t>“ </a:t>
            </a:r>
            <a:r>
              <a:rPr lang="en-US" sz="2600" dirty="0" smtClean="0">
                <a:latin typeface="Palatino"/>
                <a:ea typeface="MS PGothic" pitchFamily="34" charset="-128"/>
                <a:cs typeface="Times New Roman" pitchFamily="18" charset="0"/>
              </a:rPr>
              <a:t>    property</a:t>
            </a:r>
            <a:r>
              <a:rPr lang="en-US" sz="2600" dirty="0">
                <a:latin typeface="Palatino"/>
                <a:ea typeface="MS PGothic" pitchFamily="34" charset="-128"/>
                <a:cs typeface="Times New Roman" pitchFamily="18" charset="0"/>
              </a:rPr>
              <a:t>="sample" /&gt;</a:t>
            </a:r>
          </a:p>
          <a:p>
            <a:pPr algn="just">
              <a:spcBef>
                <a:spcPct val="50000"/>
              </a:spcBef>
            </a:pPr>
            <a:r>
              <a:rPr lang="en-US" sz="3200" dirty="0" smtClean="0">
                <a:ea typeface="MS PGothic" pitchFamily="34" charset="-128"/>
                <a:cs typeface="Times New Roman" pitchFamily="18" charset="0"/>
              </a:rPr>
              <a:t>  </a:t>
            </a:r>
            <a:r>
              <a:rPr lang="en-US" sz="3200" dirty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This is equivalent to </a:t>
            </a:r>
          </a:p>
          <a:p>
            <a:pPr lvl="1">
              <a:spcBef>
                <a:spcPct val="50000"/>
              </a:spcBef>
            </a:pPr>
            <a:r>
              <a:rPr lang="en-US" sz="3200" dirty="0">
                <a:ea typeface="MS PGothic" pitchFamily="34" charset="-128"/>
                <a:cs typeface="Times New Roman" pitchFamily="18" charset="0"/>
              </a:rPr>
              <a:t>  </a:t>
            </a:r>
            <a:r>
              <a:rPr lang="en-US" sz="2600" dirty="0">
                <a:latin typeface="Palatino"/>
                <a:ea typeface="MS PGothic" pitchFamily="34" charset="-128"/>
                <a:cs typeface="Times New Roman" pitchFamily="18" charset="0"/>
              </a:rPr>
              <a:t>&lt;%= </a:t>
            </a:r>
            <a:r>
              <a:rPr lang="en-US" sz="2600" dirty="0" err="1">
                <a:latin typeface="Palatino"/>
                <a:ea typeface="MS PGothic" pitchFamily="34" charset="-128"/>
                <a:cs typeface="Times New Roman" pitchFamily="18" charset="0"/>
              </a:rPr>
              <a:t>beanId.getSample</a:t>
            </a:r>
            <a:r>
              <a:rPr lang="en-US" sz="2600" dirty="0">
                <a:latin typeface="Palatino"/>
                <a:ea typeface="MS PGothic" pitchFamily="34" charset="-128"/>
                <a:cs typeface="Times New Roman" pitchFamily="18" charset="0"/>
              </a:rPr>
              <a:t>() %&gt;</a:t>
            </a:r>
          </a:p>
          <a:p>
            <a:pPr>
              <a:spcBef>
                <a:spcPct val="50000"/>
              </a:spcBef>
            </a:pPr>
            <a:r>
              <a:rPr lang="en-US" sz="3200" dirty="0">
                <a:ea typeface="MS PGothic" pitchFamily="34" charset="-128"/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 sz="3400" dirty="0"/>
              <a:t> </a:t>
            </a:r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Getting and Setting Properties, cont.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914400"/>
            <a:ext cx="8839200" cy="5213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You can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property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in JSP using the following syntax:</a:t>
            </a:r>
          </a:p>
          <a:p>
            <a:pPr lvl="1">
              <a:spcBef>
                <a:spcPct val="50000"/>
              </a:spcBef>
            </a:pPr>
            <a:r>
              <a:rPr lang="en-US" sz="3200" dirty="0">
                <a:latin typeface="Palatino"/>
                <a:cs typeface="Times New Roman" pitchFamily="18" charset="0"/>
              </a:rPr>
              <a:t>&lt;</a:t>
            </a:r>
            <a:r>
              <a:rPr lang="en-US" sz="3200" dirty="0" err="1">
                <a:latin typeface="Palatino"/>
                <a:cs typeface="Times New Roman" pitchFamily="18" charset="0"/>
              </a:rPr>
              <a:t>jsp:setProperty</a:t>
            </a:r>
            <a:r>
              <a:rPr lang="en-US" sz="3200" dirty="0">
                <a:latin typeface="Palatino"/>
                <a:cs typeface="Times New Roman" pitchFamily="18" charset="0"/>
              </a:rPr>
              <a:t> name="</a:t>
            </a:r>
            <a:r>
              <a:rPr lang="en-US" sz="3200" dirty="0" err="1">
                <a:latin typeface="Palatino"/>
                <a:cs typeface="Times New Roman" pitchFamily="18" charset="0"/>
              </a:rPr>
              <a:t>beanId</a:t>
            </a:r>
            <a:r>
              <a:rPr lang="en-US" sz="3200" dirty="0">
                <a:latin typeface="Palatino"/>
                <a:cs typeface="Times New Roman" pitchFamily="18" charset="0"/>
              </a:rPr>
              <a:t>“ property="sample“ value="test1" /&gt;</a:t>
            </a:r>
          </a:p>
          <a:p>
            <a:pPr algn="just">
              <a:spcBef>
                <a:spcPct val="50000"/>
              </a:spcBef>
            </a:pPr>
            <a:r>
              <a:rPr lang="en-US" sz="3200" dirty="0">
                <a:cs typeface="Times New Roman" pitchFamily="18" charset="0"/>
              </a:rPr>
              <a:t>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This is equivalent to </a:t>
            </a:r>
          </a:p>
          <a:p>
            <a:pPr lvl="1">
              <a:spcBef>
                <a:spcPct val="50000"/>
              </a:spcBef>
            </a:pPr>
            <a:r>
              <a:rPr lang="en-US" sz="3200" dirty="0">
                <a:cs typeface="Times New Roman" pitchFamily="18" charset="0"/>
              </a:rPr>
              <a:t>  </a:t>
            </a:r>
            <a:r>
              <a:rPr lang="en-US" sz="3200" dirty="0">
                <a:latin typeface="Palatino"/>
                <a:cs typeface="Times New Roman" pitchFamily="18" charset="0"/>
              </a:rPr>
              <a:t>&lt;% </a:t>
            </a:r>
            <a:r>
              <a:rPr lang="en-US" sz="3200" dirty="0" err="1">
                <a:latin typeface="Palatino"/>
                <a:cs typeface="Times New Roman" pitchFamily="18" charset="0"/>
              </a:rPr>
              <a:t>beanId.setSample</a:t>
            </a:r>
            <a:r>
              <a:rPr lang="en-US" sz="3200" dirty="0">
                <a:latin typeface="Palatino"/>
                <a:cs typeface="Times New Roman" pitchFamily="18" charset="0"/>
              </a:rPr>
              <a:t>("test1"); %&gt;</a:t>
            </a:r>
          </a:p>
          <a:p>
            <a:pPr>
              <a:spcBef>
                <a:spcPct val="50000"/>
              </a:spcBef>
            </a:pPr>
            <a:endParaRPr lang="en-US" sz="3200" dirty="0">
              <a:solidFill>
                <a:srgbClr val="FF9900"/>
              </a:solidFill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3200" dirty="0">
                <a:latin typeface="AGaramond" charset="0"/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763000" cy="457200"/>
          </a:xfrm>
        </p:spPr>
        <p:txBody>
          <a:bodyPr>
            <a:no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Associating Properties with Input Parameters 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914401"/>
            <a:ext cx="8839200" cy="572464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Often properties are associated with input parameters.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Suppose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you want to get the value of the input parameter named score and set it to the JavaBeans property named score. You may write the following code:</a:t>
            </a:r>
          </a:p>
          <a:p>
            <a:pPr>
              <a:spcBef>
                <a:spcPct val="50000"/>
              </a:spcBef>
            </a:pPr>
            <a:r>
              <a:rPr lang="en-US" sz="3200" dirty="0">
                <a:cs typeface="Times New Roman" pitchFamily="18" charset="0"/>
              </a:rPr>
              <a:t>  </a:t>
            </a:r>
            <a:r>
              <a:rPr lang="en-US" sz="2800" dirty="0">
                <a:latin typeface="Palatino"/>
                <a:cs typeface="Times New Roman" pitchFamily="18" charset="0"/>
              </a:rPr>
              <a:t>&lt;% double score = </a:t>
            </a:r>
            <a:r>
              <a:rPr lang="en-US" sz="2800" dirty="0" err="1">
                <a:latin typeface="Palatino"/>
                <a:cs typeface="Times New Roman" pitchFamily="18" charset="0"/>
              </a:rPr>
              <a:t>Double.parseDouble</a:t>
            </a:r>
            <a:r>
              <a:rPr lang="en-US" sz="2800" dirty="0">
                <a:latin typeface="Palatino"/>
                <a:cs typeface="Times New Roman" pitchFamily="18" charset="0"/>
              </a:rPr>
              <a:t>(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Palatino"/>
                <a:cs typeface="Times New Roman" pitchFamily="18" charset="0"/>
              </a:rPr>
              <a:t>     </a:t>
            </a:r>
            <a:r>
              <a:rPr lang="en-US" sz="2800" dirty="0" err="1">
                <a:latin typeface="Palatino"/>
                <a:cs typeface="Times New Roman" pitchFamily="18" charset="0"/>
              </a:rPr>
              <a:t>request.getParameter</a:t>
            </a:r>
            <a:r>
              <a:rPr lang="en-US" sz="2800" dirty="0">
                <a:latin typeface="Palatino"/>
                <a:cs typeface="Times New Roman" pitchFamily="18" charset="0"/>
              </a:rPr>
              <a:t>("score")); %&gt;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Palatino"/>
                <a:cs typeface="Times New Roman" pitchFamily="18" charset="0"/>
              </a:rPr>
              <a:t>  &lt;</a:t>
            </a:r>
            <a:r>
              <a:rPr lang="en-US" sz="2800" dirty="0" err="1">
                <a:latin typeface="Palatino"/>
                <a:cs typeface="Times New Roman" pitchFamily="18" charset="0"/>
              </a:rPr>
              <a:t>jsp:setProperty</a:t>
            </a:r>
            <a:r>
              <a:rPr lang="en-US" sz="2800" dirty="0">
                <a:latin typeface="Palatino"/>
                <a:cs typeface="Times New Roman" pitchFamily="18" charset="0"/>
              </a:rPr>
              <a:t> name="</a:t>
            </a:r>
            <a:r>
              <a:rPr lang="en-US" sz="2800" dirty="0" err="1">
                <a:latin typeface="Palatino"/>
                <a:cs typeface="Times New Roman" pitchFamily="18" charset="0"/>
              </a:rPr>
              <a:t>beanId</a:t>
            </a:r>
            <a:r>
              <a:rPr lang="en-US" sz="2800" dirty="0">
                <a:latin typeface="Palatino"/>
                <a:cs typeface="Times New Roman" pitchFamily="18" charset="0"/>
              </a:rPr>
              <a:t>" property="score" 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Palatino"/>
                <a:cs typeface="Times New Roman" pitchFamily="18" charset="0"/>
              </a:rPr>
              <a:t>    value</a:t>
            </a:r>
            <a:r>
              <a:rPr lang="en-US" sz="2800" dirty="0" smtClean="0">
                <a:latin typeface="Palatino"/>
                <a:cs typeface="Times New Roman" pitchFamily="18" charset="0"/>
              </a:rPr>
              <a:t>= "&lt;%= </a:t>
            </a:r>
            <a:r>
              <a:rPr lang="en-US" sz="2800" dirty="0">
                <a:latin typeface="Palatino"/>
                <a:cs typeface="Times New Roman" pitchFamily="18" charset="0"/>
              </a:rPr>
              <a:t>score %&gt;" /&gt;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762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Associating Properties with Input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Parameters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1371600"/>
            <a:ext cx="8839200" cy="50783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This is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cumbersome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 JSP provides a convenient syntax that can be used to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simplify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it as follows: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Palatino"/>
                <a:cs typeface="Times New Roman" pitchFamily="18" charset="0"/>
              </a:rPr>
              <a:t>&lt;</a:t>
            </a:r>
            <a:r>
              <a:rPr lang="en-US" sz="2800" dirty="0" err="1">
                <a:latin typeface="Palatino"/>
                <a:cs typeface="Times New Roman" pitchFamily="18" charset="0"/>
              </a:rPr>
              <a:t>jsp:setProperty</a:t>
            </a:r>
            <a:r>
              <a:rPr lang="en-US" sz="2800" dirty="0">
                <a:latin typeface="Palatino"/>
                <a:cs typeface="Times New Roman" pitchFamily="18" charset="0"/>
              </a:rPr>
              <a:t> name="</a:t>
            </a:r>
            <a:r>
              <a:rPr lang="en-US" sz="2800" dirty="0" err="1">
                <a:latin typeface="Palatino"/>
                <a:cs typeface="Times New Roman" pitchFamily="18" charset="0"/>
              </a:rPr>
              <a:t>beanId</a:t>
            </a:r>
            <a:r>
              <a:rPr lang="en-US" sz="2800" dirty="0">
                <a:latin typeface="Palatino"/>
                <a:cs typeface="Times New Roman" pitchFamily="18" charset="0"/>
              </a:rPr>
              <a:t>" property="score" </a:t>
            </a:r>
          </a:p>
          <a:p>
            <a:pPr>
              <a:spcBef>
                <a:spcPct val="50000"/>
              </a:spcBef>
            </a:pPr>
            <a:r>
              <a:rPr lang="en-US" sz="2800" dirty="0">
                <a:latin typeface="Palatino"/>
                <a:cs typeface="Times New Roman" pitchFamily="18" charset="0"/>
              </a:rPr>
              <a:t>  </a:t>
            </a:r>
            <a:r>
              <a:rPr lang="en-US" sz="2800" dirty="0" err="1">
                <a:latin typeface="Palatino"/>
                <a:cs typeface="Times New Roman" pitchFamily="18" charset="0"/>
              </a:rPr>
              <a:t>param</a:t>
            </a:r>
            <a:r>
              <a:rPr lang="en-US" sz="2800" dirty="0">
                <a:latin typeface="Palatino"/>
                <a:cs typeface="Times New Roman" pitchFamily="18" charset="0"/>
              </a:rPr>
              <a:t>="score" /&gt;</a:t>
            </a:r>
          </a:p>
          <a:p>
            <a:pPr algn="just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Instead of using the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value attribute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, you use the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param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attribute to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an input parameter.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value of this parameter is set to the property.</a:t>
            </a:r>
          </a:p>
          <a:p>
            <a:pPr algn="just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Associating All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Often the bean property and the parameter have the same name.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 can use the following convenient statement to associate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bean properties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beanId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with the parameters that match the property names.</a:t>
            </a:r>
          </a:p>
          <a:p>
            <a:pPr>
              <a:spcBef>
                <a:spcPct val="50000"/>
              </a:spcBef>
              <a:buNone/>
            </a:pPr>
            <a:r>
              <a:rPr lang="en-US" sz="2800" dirty="0" smtClean="0">
                <a:latin typeface="Palatino"/>
                <a:cs typeface="Courier New" pitchFamily="49" charset="0"/>
              </a:rPr>
              <a:t>	&lt;</a:t>
            </a:r>
            <a:r>
              <a:rPr lang="en-US" sz="2800" dirty="0" err="1" smtClean="0">
                <a:latin typeface="Palatino"/>
                <a:cs typeface="Courier New" pitchFamily="49" charset="0"/>
              </a:rPr>
              <a:t>jsp:setProperty</a:t>
            </a:r>
            <a:r>
              <a:rPr lang="en-US" sz="2800" dirty="0" smtClean="0">
                <a:latin typeface="Palatino"/>
                <a:cs typeface="Courier New" pitchFamily="49" charset="0"/>
              </a:rPr>
              <a:t> name="</a:t>
            </a:r>
            <a:r>
              <a:rPr lang="en-US" sz="2800" dirty="0" err="1" smtClean="0">
                <a:latin typeface="Palatino"/>
                <a:cs typeface="Courier New" pitchFamily="49" charset="0"/>
              </a:rPr>
              <a:t>beanId</a:t>
            </a:r>
            <a:r>
              <a:rPr lang="en-US" sz="2800" dirty="0" smtClean="0">
                <a:latin typeface="Palatino"/>
                <a:cs typeface="Courier New" pitchFamily="49" charset="0"/>
              </a:rPr>
              <a:t>" property="*" /&gt;</a:t>
            </a:r>
            <a:r>
              <a:rPr lang="en-US" sz="2800" dirty="0" smtClean="0">
                <a:latin typeface="Palatino"/>
                <a:cs typeface="Times New Roman" pitchFamily="18" charset="0"/>
              </a:rPr>
              <a:t>  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533400"/>
          </a:xfrm>
        </p:spPr>
        <p:txBody>
          <a:bodyPr>
            <a:normAutofit fontScale="90000"/>
          </a:bodyPr>
          <a:lstStyle/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Example: Computing Loan Using JavaBeans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914400"/>
            <a:ext cx="8686800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This Example demonstrates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associating the bean properties with the input parameters. 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152400" y="2057400"/>
            <a:ext cx="5867400" cy="4394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&lt;!-- ComputeLoan.jsp --&gt;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&lt;html&gt;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&lt;head&gt;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&lt;title&gt;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ComputeLoan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Using the Loan Class&lt;/title&gt;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&lt;/head&gt;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&lt;body&gt;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&lt;%@ page import = "chapter35.Loan" %&gt;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jsp:useBean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id="loan" class="chapter35.Loan"&gt;&lt;/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jsp:useBean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jsp:setProperty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name="loan" property="*" /&gt;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Loan Amount: &lt;%=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loan.getLoanAmount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%&gt;&lt;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Annual Interest Rate: &lt;%=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loan.getAnnualInterestRate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%&gt;&lt;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 of Years: &lt;%=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loan.getNumOfYears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%&gt;&lt;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&lt;b&gt;Monthly Payment: &lt;%=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loan.monthlyPayment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%&gt;&lt;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Total Payment: &lt;%=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loan.totalPayment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%&gt;&lt;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&gt;&lt;/b&gt;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&lt;/body&gt;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&lt;/html&gt;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228600" y="4267200"/>
            <a:ext cx="4191000" cy="2286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6324600" y="2438400"/>
            <a:ext cx="2438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Associating the bean properties with the input parameters. </a:t>
            </a:r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 flipH="1">
            <a:off x="4267200" y="2667000"/>
            <a:ext cx="2133600" cy="1600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533400"/>
          </a:xfrm>
        </p:spPr>
        <p:txBody>
          <a:bodyPr>
            <a:normAutofit fontScale="90000"/>
          </a:bodyPr>
          <a:lstStyle/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Example: Computing Factorials Using JavaBeans 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8686800" cy="13849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Create a JavaBeans component named </a:t>
            </a:r>
            <a:r>
              <a:rPr lang="en-US" sz="2800" u="sng" dirty="0" err="1">
                <a:latin typeface="Times New Roman" pitchFamily="18" charset="0"/>
                <a:cs typeface="Times New Roman" pitchFamily="18" charset="0"/>
              </a:rPr>
              <a:t>FactorialBean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and use it to compute the factorial of an input number in a JSP page named FactorialBean.jsp.</a:t>
            </a:r>
          </a:p>
        </p:txBody>
      </p:sp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362200"/>
            <a:ext cx="7391400" cy="4156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52400" y="152400"/>
            <a:ext cx="6324600" cy="6555641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&lt;!-- FactorialBean.jsp --&gt;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&lt;%@ page import = "chapter35.FactorialBean" %&gt;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jsp:useBean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id="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factorialBeanId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 class="chapter35.FactorialBean" 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jsp:useBean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jsp:setProperty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name="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factorialBeanId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 property="*" /&gt;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&lt;HTML&gt;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&lt;HEAD&gt;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&lt;TITLE&gt; </a:t>
            </a:r>
            <a:r>
              <a:rPr lang="en-US" sz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FactorialBean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&lt;/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TITLE&gt;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&lt;/HEAD&gt;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&lt;BODY&gt;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H3&gt;Compute 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Factorial Using a </a:t>
            </a:r>
            <a:r>
              <a:rPr lang="en-US" sz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Bean &lt;/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H3&gt;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&lt;FORM method="post"&gt;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Enter new value: &lt;INPUT NAME="number"&gt;&lt;BR&gt;&lt;BR&gt;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&lt;INPUT TYPE="SUBMIT" NAME="Submit" VALUE="Compute Factorial"&gt;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&lt;INPUT TYPE="RESET" VALUE="Reset"&gt;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&lt;P&gt;Factorial of 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jsp:getProperty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name="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factorialBeanId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" property="number" /&gt; is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&lt;%@ page import="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java.text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.*" %&gt;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&lt;%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NumberFormat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format 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NumberFormat.getNumberInstance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 %&gt;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&lt;%=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format.format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factorialBeanId.getFactorial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()) %&gt;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&lt;/FORM&gt;</a:t>
            </a:r>
            <a:endParaRPr lang="en-US" sz="12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&lt;/BODY&gt;</a:t>
            </a: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&lt;/HTML&gt;</a:t>
            </a: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228600" y="1447800"/>
            <a:ext cx="5105400" cy="3048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6553200" y="898525"/>
            <a:ext cx="2438400" cy="1006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Associating the bean properties with the input parameters. </a:t>
            </a:r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 flipH="1">
            <a:off x="5334000" y="1524000"/>
            <a:ext cx="1295400" cy="76199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228600" y="4724400"/>
            <a:ext cx="5562600" cy="3048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7010400" y="4495800"/>
            <a:ext cx="182880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Getting number</a:t>
            </a:r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 flipH="1">
            <a:off x="5791200" y="4724400"/>
            <a:ext cx="1219200" cy="45719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JSP Constructs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04800" y="838200"/>
            <a:ext cx="8686800" cy="12003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 are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types of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JSP scripting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constructs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you can use to insert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Java code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into the resultant servlet. They are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expressions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scriptlets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declarations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152400" y="2133600"/>
            <a:ext cx="1600200" cy="29718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expression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scriptlet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declaration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828800" y="2133600"/>
            <a:ext cx="7010400" cy="419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JSP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scriptlet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enables you to insert a Java statement into the servlet’s jspService method, which is invoked by the service method. A JSP scriptlet has the following form:</a:t>
            </a:r>
          </a:p>
          <a:p>
            <a:pPr marL="742950" lvl="1" indent="-285750" algn="just">
              <a:lnSpc>
                <a:spcPct val="150000"/>
              </a:lnSpc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&lt;%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Java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statement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%&gt; 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04800" y="330651"/>
            <a:ext cx="8153400" cy="6070149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package chatper35;</a:t>
            </a:r>
            <a:endParaRPr lang="en-US" sz="13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13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13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FactorialBean</a:t>
            </a: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  <a:endParaRPr lang="en-US" sz="13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private </a:t>
            </a:r>
            <a:r>
              <a:rPr lang="en-US" sz="13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number;</a:t>
            </a:r>
            <a:endParaRPr lang="en-US" sz="13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 </a:t>
            </a:r>
            <a:endParaRPr lang="en-US" sz="13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/** Return number property */</a:t>
            </a:r>
            <a:endParaRPr lang="en-US" sz="13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3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getNumber</a:t>
            </a: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  <a:endParaRPr lang="en-US" sz="13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return number;</a:t>
            </a:r>
            <a:endParaRPr lang="en-US" sz="13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  <a:endParaRPr lang="en-US" sz="13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13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/** Set number property */</a:t>
            </a:r>
            <a:endParaRPr lang="en-US" sz="13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US" sz="13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setNumber</a:t>
            </a: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3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newValue</a:t>
            </a: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  <a:endParaRPr lang="en-US" sz="13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number = </a:t>
            </a:r>
            <a:r>
              <a:rPr lang="en-US" sz="13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newValue</a:t>
            </a: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3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  <a:endParaRPr lang="en-US" sz="13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 </a:t>
            </a:r>
            <a:r>
              <a:rPr lang="en-US" sz="13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/** Obtain factorial */</a:t>
            </a:r>
            <a:endParaRPr lang="en-US" sz="13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public long </a:t>
            </a:r>
            <a:r>
              <a:rPr lang="en-US" sz="13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getFactorial</a:t>
            </a: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{</a:t>
            </a:r>
            <a:endParaRPr lang="en-US" sz="13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long factorial = 1;</a:t>
            </a:r>
            <a:endParaRPr lang="en-US" sz="13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13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13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&lt;= number; </a:t>
            </a:r>
            <a:r>
              <a:rPr lang="en-US" sz="13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</a:t>
            </a:r>
            <a:endParaRPr lang="en-US" sz="13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factorial *= </a:t>
            </a:r>
            <a:r>
              <a:rPr lang="en-US" sz="13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3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return factorial;</a:t>
            </a:r>
            <a:endParaRPr lang="en-US" sz="1300" dirty="0">
              <a:solidFill>
                <a:srgbClr val="000000"/>
              </a:solidFill>
              <a:latin typeface="Courier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spcBef>
                <a:spcPct val="50000"/>
              </a:spcBef>
            </a:pPr>
            <a:r>
              <a:rPr lang="en-US" sz="13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61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10600" cy="533400"/>
          </a:xfrm>
        </p:spPr>
        <p:txBody>
          <a:bodyPr>
            <a:normAutofit fontScale="90000"/>
          </a:bodyPr>
          <a:lstStyle/>
          <a:p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Forwarding Requests from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JavaServer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Pages 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8686800" cy="267765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Web applications developed using JSP generally consist of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many pages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linked together.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JSP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provides a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forwarding tag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in the following syntax that can be used to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forward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 page to another page.</a:t>
            </a:r>
          </a:p>
          <a:p>
            <a:pPr lvl="1">
              <a:spcBef>
                <a:spcPct val="50000"/>
              </a:spcBef>
            </a:pPr>
            <a:r>
              <a:rPr lang="en-US" sz="2800" dirty="0">
                <a:latin typeface="Palatino"/>
                <a:cs typeface="Courier New" pitchFamily="49" charset="0"/>
              </a:rPr>
              <a:t>&lt;</a:t>
            </a:r>
            <a:r>
              <a:rPr lang="en-US" sz="2800" dirty="0" err="1">
                <a:latin typeface="Palatino"/>
                <a:cs typeface="Courier New" pitchFamily="49" charset="0"/>
              </a:rPr>
              <a:t>jsp:forward</a:t>
            </a:r>
            <a:r>
              <a:rPr lang="en-US" sz="2800" dirty="0">
                <a:latin typeface="Palatino"/>
                <a:cs typeface="Courier New" pitchFamily="49" charset="0"/>
              </a:rPr>
              <a:t> page="destination" /&gt;</a:t>
            </a:r>
            <a:endParaRPr lang="en-US" sz="2000" dirty="0">
              <a:latin typeface="Palatino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819400"/>
            <a:ext cx="6248400" cy="5334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End!!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latin typeface="Times New Roman" pitchFamily="18" charset="0"/>
                <a:cs typeface="Times New Roman" pitchFamily="18" charset="0"/>
              </a:rPr>
              <a:t>JSP Constructs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04800" y="838200"/>
            <a:ext cx="8686800" cy="12003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 are three types of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JSP scripting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constructs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you can use to insert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Java code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into the resultant servlet. They are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expressions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scriptlets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and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declarations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152400" y="2133600"/>
            <a:ext cx="1600200" cy="29718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expression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scriptlet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declaration</a:t>
            </a:r>
            <a:endParaRPr kumimoji="0" lang="en-US" sz="23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Palatino" pitchFamily="18" charset="0"/>
                <a:ea typeface="+mn-ea"/>
                <a:cs typeface="Times New Roman" pitchFamily="18" charset="0"/>
              </a:rPr>
              <a:t>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Palatino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828800" y="2133600"/>
            <a:ext cx="7010400" cy="419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 JSP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declaration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for declaring methods or fields into the servlet. It has the following form:</a:t>
            </a:r>
          </a:p>
          <a:p>
            <a:pPr marL="742950" lvl="1" indent="-285750"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&lt;%!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Java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method or field declaration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%&gt;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JSP Comment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1371600"/>
            <a:ext cx="8686800" cy="36317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HTML comments have the following form: 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&lt;!--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HTML Comment --&gt; 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If you don’t want the comment appear in the resultant HTML file, use the following comment in JSP:</a:t>
            </a:r>
          </a:p>
          <a:p>
            <a:pPr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&lt;%--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JSP Comment --%&gt;</a:t>
            </a:r>
          </a:p>
          <a:p>
            <a:pPr>
              <a:spcBef>
                <a:spcPct val="50000"/>
              </a:spcBef>
            </a:pPr>
            <a:endParaRPr lang="en-US" sz="32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D4CC-175B-4EFD-B68E-6E474C6B169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419600" y="152400"/>
            <a:ext cx="4495800" cy="59055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Example: Computing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Factorials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152400"/>
            <a:ext cx="4267200" cy="6316663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&lt;HTML&gt;</a:t>
            </a:r>
            <a:endParaRPr lang="en-US" sz="1200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&lt;HEAD&gt;</a:t>
            </a:r>
            <a:endParaRPr lang="en-US" sz="1200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&lt;TITLE&gt;</a:t>
            </a:r>
            <a:endParaRPr lang="en-US" sz="1200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Factorial</a:t>
            </a:r>
            <a:endParaRPr lang="en-US" sz="1200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&lt;/TITLE&gt;</a:t>
            </a:r>
            <a:endParaRPr lang="en-US" sz="1200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&lt;/HEAD&gt;</a:t>
            </a:r>
            <a:endParaRPr lang="en-US" sz="1200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&lt;BODY&gt;</a:t>
            </a:r>
            <a:endParaRPr lang="en-US" sz="1200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 </a:t>
            </a:r>
            <a:endParaRPr lang="en-US" sz="1200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&lt;%  for (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&lt;= 10; 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++) { %&gt;</a:t>
            </a:r>
            <a:endParaRPr lang="en-US" sz="1200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Factorial of &lt;%= 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%&gt; is</a:t>
            </a:r>
            <a:endParaRPr lang="en-US" sz="1200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&lt;%= 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computeFactorial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%&gt; &lt;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br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200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&lt;%  } %&gt;</a:t>
            </a:r>
            <a:endParaRPr lang="en-US" sz="1200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 </a:t>
            </a:r>
            <a:endParaRPr lang="en-US" sz="1200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&lt;%! private long 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computeFactorial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n) {</a:t>
            </a:r>
            <a:endParaRPr lang="en-US" sz="1200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if (n == 0)</a:t>
            </a:r>
            <a:endParaRPr lang="en-US" sz="1200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return 1;</a:t>
            </a:r>
            <a:endParaRPr lang="en-US" sz="1200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else</a:t>
            </a:r>
            <a:endParaRPr lang="en-US" sz="1200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return n * </a:t>
            </a:r>
            <a:r>
              <a:rPr lang="en-US" sz="12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computeFactorial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(n - 1);</a:t>
            </a:r>
            <a:endParaRPr lang="en-US" sz="1200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  <a:endParaRPr lang="en-US" sz="1200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%&gt;</a:t>
            </a:r>
            <a:endParaRPr lang="en-US" sz="1200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 </a:t>
            </a:r>
            <a:endParaRPr lang="en-US" sz="1200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&lt;/BODY&gt;</a:t>
            </a:r>
          </a:p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&lt;/HTML&gt;</a:t>
            </a:r>
            <a:endParaRPr lang="en-US" sz="1200" dirty="0">
              <a:latin typeface="Courier New" pitchFamily="49" charset="0"/>
              <a:cs typeface="Times New Roman" pitchFamily="18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1143000"/>
            <a:ext cx="4572000" cy="3400425"/>
          </a:xfrm>
          <a:prstGeom prst="rect">
            <a:avLst/>
          </a:prstGeom>
          <a:noFill/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667000" y="1447800"/>
            <a:ext cx="13716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JSP scriptlet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28600" y="2362200"/>
            <a:ext cx="3505200" cy="2286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2590800" y="1752600"/>
            <a:ext cx="533400" cy="609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819400" y="3200400"/>
            <a:ext cx="16002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JSP expression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28600" y="2895600"/>
            <a:ext cx="2438400" cy="2286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H="1" flipV="1">
            <a:off x="2209800" y="2743200"/>
            <a:ext cx="685800" cy="609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3733800" y="5867400"/>
            <a:ext cx="1600200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JSP declaration</a:t>
            </a: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H="1" flipV="1">
            <a:off x="3733800" y="5562600"/>
            <a:ext cx="228600" cy="304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228600" y="3733800"/>
            <a:ext cx="3962400" cy="18288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2"/>
          <p:cNvSpPr>
            <a:spLocks noChangeShapeType="1"/>
          </p:cNvSpPr>
          <p:nvPr/>
        </p:nvSpPr>
        <p:spPr bwMode="auto">
          <a:xfrm flipH="1" flipV="1">
            <a:off x="2362200" y="3124200"/>
            <a:ext cx="533400" cy="228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371600" y="2667000"/>
            <a:ext cx="838200" cy="22860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5862</TotalTime>
  <Words>4007</Words>
  <Application>Microsoft Office PowerPoint</Application>
  <PresentationFormat>On-screen Show (4:3)</PresentationFormat>
  <Paragraphs>756</Paragraphs>
  <Slides>62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4" baseType="lpstr">
      <vt:lpstr>Office Theme</vt:lpstr>
      <vt:lpstr>Microsoft Word Picture</vt:lpstr>
      <vt:lpstr>Java Server Pages (JSP) </vt:lpstr>
      <vt:lpstr>Introduction</vt:lpstr>
      <vt:lpstr>A Simple JSP</vt:lpstr>
      <vt:lpstr>How is a JSP Processed?</vt:lpstr>
      <vt:lpstr>JSP Constructs</vt:lpstr>
      <vt:lpstr>JSP Constructs</vt:lpstr>
      <vt:lpstr>JSP Constructs</vt:lpstr>
      <vt:lpstr>JSP Comment</vt:lpstr>
      <vt:lpstr>Example: Computing Factorials</vt:lpstr>
      <vt:lpstr>CAUTION</vt:lpstr>
      <vt:lpstr>JSP Predefined Variables</vt:lpstr>
      <vt:lpstr>JSP Predefined Variables</vt:lpstr>
      <vt:lpstr>JSP Predefined Variables</vt:lpstr>
      <vt:lpstr>JSP Predefined Variables</vt:lpstr>
      <vt:lpstr>JSP Predefined Variables</vt:lpstr>
      <vt:lpstr>JSP Predefined Variables</vt:lpstr>
      <vt:lpstr>JSP Predefined Variables</vt:lpstr>
      <vt:lpstr>JSP Predefined Variables</vt:lpstr>
      <vt:lpstr>Example: Computing Loan</vt:lpstr>
      <vt:lpstr>Slide 20</vt:lpstr>
      <vt:lpstr>JSP Directives</vt:lpstr>
      <vt:lpstr>Three JSP Directives</vt:lpstr>
      <vt:lpstr>Three JSP Directives</vt:lpstr>
      <vt:lpstr>Three JSP Directives</vt:lpstr>
      <vt:lpstr>Attributes for page Directives</vt:lpstr>
      <vt:lpstr>Attributes for page Directives</vt:lpstr>
      <vt:lpstr>Attributes for page Directives</vt:lpstr>
      <vt:lpstr>Attributes for page Directives</vt:lpstr>
      <vt:lpstr>Attributes for page Directives</vt:lpstr>
      <vt:lpstr>Attributes for page Directives</vt:lpstr>
      <vt:lpstr>Attributes for page Directives</vt:lpstr>
      <vt:lpstr>Example: Computing Loan Using the Loan Class</vt:lpstr>
      <vt:lpstr>Example: Using Error Pages</vt:lpstr>
      <vt:lpstr>Slide 34</vt:lpstr>
      <vt:lpstr>Slide 35</vt:lpstr>
      <vt:lpstr>Slide 36</vt:lpstr>
      <vt:lpstr>What is JavaBean?</vt:lpstr>
      <vt:lpstr>Why JavaBeans?</vt:lpstr>
      <vt:lpstr>JavaBeans Properties and Naming Patterns</vt:lpstr>
      <vt:lpstr>Slide 40</vt:lpstr>
      <vt:lpstr>Slide 41</vt:lpstr>
      <vt:lpstr>Slide 42</vt:lpstr>
      <vt:lpstr>Using JavaBeans in JSP</vt:lpstr>
      <vt:lpstr>Scope Attributes</vt:lpstr>
      <vt:lpstr>Scope Attributes</vt:lpstr>
      <vt:lpstr>Scope Attributes</vt:lpstr>
      <vt:lpstr>Scope Attributes</vt:lpstr>
      <vt:lpstr> How Does JSP Find an Object</vt:lpstr>
      <vt:lpstr> Another Syntax for Creating a Bean</vt:lpstr>
      <vt:lpstr>Example: Testing Bean Scope</vt:lpstr>
      <vt:lpstr>Slide 51</vt:lpstr>
      <vt:lpstr> Getting and Setting Properties</vt:lpstr>
      <vt:lpstr> Getting and Setting Properties, cont.</vt:lpstr>
      <vt:lpstr>Associating Properties with Input Parameters </vt:lpstr>
      <vt:lpstr>Associating Properties with Input Parameters </vt:lpstr>
      <vt:lpstr>Associating All Properties</vt:lpstr>
      <vt:lpstr>Example: Computing Loan Using JavaBeans</vt:lpstr>
      <vt:lpstr>Example: Computing Factorials Using JavaBeans </vt:lpstr>
      <vt:lpstr>Slide 59</vt:lpstr>
      <vt:lpstr>Slide 60</vt:lpstr>
      <vt:lpstr>Forwarding Requests from JavaServer Pages </vt:lpstr>
      <vt:lpstr>The End!!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Hagos</dc:creator>
  <cp:lastModifiedBy>My acer</cp:lastModifiedBy>
  <cp:revision>494</cp:revision>
  <dcterms:created xsi:type="dcterms:W3CDTF">2016-05-14T20:11:01Z</dcterms:created>
  <dcterms:modified xsi:type="dcterms:W3CDTF">2020-05-25T21:36:34Z</dcterms:modified>
</cp:coreProperties>
</file>