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7" r:id="rId2"/>
    <p:sldId id="380" r:id="rId3"/>
    <p:sldId id="323" r:id="rId4"/>
    <p:sldId id="373" r:id="rId5"/>
    <p:sldId id="322" r:id="rId6"/>
    <p:sldId id="258" r:id="rId7"/>
    <p:sldId id="324" r:id="rId8"/>
    <p:sldId id="325" r:id="rId9"/>
    <p:sldId id="261" r:id="rId10"/>
    <p:sldId id="274" r:id="rId11"/>
    <p:sldId id="275" r:id="rId12"/>
    <p:sldId id="263" r:id="rId13"/>
    <p:sldId id="371" r:id="rId14"/>
    <p:sldId id="264" r:id="rId15"/>
    <p:sldId id="381" r:id="rId16"/>
    <p:sldId id="265" r:id="rId17"/>
    <p:sldId id="372" r:id="rId18"/>
    <p:sldId id="331" r:id="rId19"/>
    <p:sldId id="332" r:id="rId20"/>
    <p:sldId id="333" r:id="rId21"/>
    <p:sldId id="334" r:id="rId22"/>
    <p:sldId id="362" r:id="rId23"/>
    <p:sldId id="363" r:id="rId24"/>
    <p:sldId id="335" r:id="rId25"/>
    <p:sldId id="336" r:id="rId26"/>
    <p:sldId id="374" r:id="rId27"/>
    <p:sldId id="338" r:id="rId28"/>
    <p:sldId id="379" r:id="rId29"/>
    <p:sldId id="341" r:id="rId30"/>
    <p:sldId id="378" r:id="rId31"/>
    <p:sldId id="342" r:id="rId32"/>
    <p:sldId id="288" r:id="rId33"/>
    <p:sldId id="287" r:id="rId34"/>
    <p:sldId id="286" r:id="rId35"/>
    <p:sldId id="344" r:id="rId36"/>
    <p:sldId id="292" r:id="rId37"/>
    <p:sldId id="293" r:id="rId38"/>
    <p:sldId id="294" r:id="rId39"/>
    <p:sldId id="295" r:id="rId40"/>
    <p:sldId id="296" r:id="rId41"/>
    <p:sldId id="303" r:id="rId42"/>
    <p:sldId id="376" r:id="rId43"/>
    <p:sldId id="304" r:id="rId44"/>
    <p:sldId id="321" r:id="rId45"/>
    <p:sldId id="346" r:id="rId46"/>
    <p:sldId id="347" r:id="rId47"/>
    <p:sldId id="348" r:id="rId48"/>
    <p:sldId id="375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7C1B4-5E19-4C8D-98B8-4AD7A16716F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8732E-8C29-44F7-8FCF-2897AF14CD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732E-8C29-44F7-8FCF-2897AF14CD7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8732E-8C29-44F7-8FCF-2897AF14CD7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8732E-8C29-44F7-8FCF-2897AF14CD7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922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98DF-C775-482F-89C6-C1CE9AE5912B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0F5C-3741-407E-A916-0744D5F2B2BE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0D22-0097-4AAF-9C01-F3CB06AC3EB6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53CF-CA20-4432-B81C-54A710F47D9D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B39C-C8C7-4106-A357-1D7253824337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A29A-7F8C-4CEF-B910-F4C76E879C53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F130-C553-45A1-A317-695ED8D71D92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50317-7A6E-4570-BD77-92EA44BE2E41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CF14-F414-4E0C-B691-4B6D16E1C9F1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6FA-895F-4A51-823A-4A2947276FF3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D9C2-DE68-49F9-B094-26DBE60184F6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DF0C2-D676-4C50-913E-29704396C493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1526-26A1-4862-91A9-C37CF668D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Chapter Four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Multithreading Concept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8213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Multithreading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java is a process of executing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threads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simultaneously. Or in other words,</a:t>
            </a:r>
          </a:p>
          <a:p>
            <a:pPr algn="just"/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Multithreading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enables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tasks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 a program to be executed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concurrently.</a:t>
            </a: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Multiprocessor: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refers to the use of two or more central processing units (CPU) within a single computer system.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Multiprocessing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multithreading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both are used to achieve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multitasking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Multithreading is mostly used in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Multitasking is when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processes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processing resources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a CPU. 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Multi-threading extends the idea of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multitasking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you can subdivide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operations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a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application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individual threads. 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of the threads can run in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Creating and  Launching Threads using the </a:t>
            </a:r>
            <a:r>
              <a:rPr lang="en-US" sz="3400" dirty="0">
                <a:latin typeface="Courier New" pitchFamily="49" charset="0"/>
              </a:rPr>
              <a:t>Runnable</a:t>
            </a:r>
            <a:r>
              <a:rPr lang="en-US" sz="3200" dirty="0"/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Interface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3886200"/>
          </a:xfrm>
        </p:spPr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program in the next slide creates/performs three tasks and runs three threads: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first thread prints the letter </a:t>
            </a:r>
            <a:r>
              <a:rPr lang="en-US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times.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second thread prints the letter </a:t>
            </a:r>
            <a:r>
              <a:rPr lang="en-US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times.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third thread prints the integers 1 through 100.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953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TaskThreadDemo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Create tasks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Runnable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PrintChar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'a'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Runnable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PrintChar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'b'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Runnable print100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Create threads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Thread thread1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Thread(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Thread thread2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Thread(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Thread thread3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Thread(print100);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Start threads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thread1.start();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thread2.start();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thread3.start();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990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Using the </a:t>
            </a:r>
            <a:r>
              <a:rPr lang="en-US" sz="3400" dirty="0">
                <a:latin typeface="Courier New" pitchFamily="49" charset="0"/>
              </a:rPr>
              <a:t>Runnable</a:t>
            </a:r>
            <a:r>
              <a:rPr lang="en-US" sz="3200" dirty="0"/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Interface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PrintChar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Runnable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char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charToPrint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times;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PrintChar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charToPrint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c;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   times = t;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run()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times;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charToPrint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Runnable{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lastNum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9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900" dirty="0">
                <a:latin typeface="Courier New" pitchFamily="49" charset="0"/>
                <a:cs typeface="Courier New" pitchFamily="49" charset="0"/>
              </a:rPr>
            </a:br>
            <a:r>
              <a:rPr lang="en-US" sz="2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lastNum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n;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run()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lastNum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System.out.print(</a:t>
            </a:r>
            <a:r>
              <a:rPr lang="nn-NO" b="1" dirty="0">
                <a:latin typeface="Courier New" pitchFamily="49" charset="0"/>
                <a:cs typeface="Courier New" pitchFamily="49" charset="0"/>
              </a:rPr>
              <a:t>" " 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+ i);</a:t>
            </a:r>
            <a:br>
              <a:rPr lang="nn-NO" dirty="0">
                <a:latin typeface="Courier New" pitchFamily="49" charset="0"/>
                <a:cs typeface="Courier New" pitchFamily="49" charset="0"/>
              </a:rPr>
            </a:br>
            <a:r>
              <a:rPr lang="nn-NO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nn-NO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nn-NO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533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Using the </a:t>
            </a:r>
            <a:r>
              <a:rPr lang="en-US" sz="3400" dirty="0">
                <a:latin typeface="Courier New" pitchFamily="49" charset="0"/>
              </a:rPr>
              <a:t>Runnable</a:t>
            </a:r>
            <a:r>
              <a:rPr lang="en-US" sz="3200" dirty="0"/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Interface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Code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program creates three tasks 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run them concurrently, three threads are created.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start()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is invoked to start a thread that causes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run()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method in the task to be executed.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completes, the thread terminates.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Because the first two tasks,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have similar functionality, they can be defined in one task class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PrintChar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 implements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overrides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with the print-character action.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This class provides a framework for printing any single character a given number of times.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objects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instances of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PrintChar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PrintNum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 implements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overrides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run()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method with the print-number action.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This class provides a framework for printing numbers 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for any integer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object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print100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an instance of the class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printNum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Run()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in a task specifies how to perform the task.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This method 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automatically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invoked by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JVM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You should not invoke it.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Invoking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directly merely executes this method in the same thread; no new thread is started.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96942A-E491-4E6D-8236-591779832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create a class that extends the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java.lang.Thread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class.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class overrides the run() method available in the Thread class.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thread begins its life inside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create an object of our new class and call start() method to start the execution of a thread. </a:t>
            </a:r>
          </a:p>
          <a:p>
            <a:pPr algn="just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invokes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on the Thread object.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4DAEF6C-7EFD-459F-8656-30064227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8BF99699-EE43-42E8-BFE3-A73DB4E32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228600"/>
            <a:ext cx="8910637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Creating a Thread by extending Thread class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401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" y="228600"/>
            <a:ext cx="8910637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Creating a Thread by extending Thread class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371600"/>
            <a:ext cx="8910637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733800" y="10668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Thread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class contains the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constructors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for creating threads for tasks and the methods for controlling threads.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600200"/>
            <a:ext cx="8991600" cy="495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47EC84E-0F0F-4009-9E01-99A7B09CF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228600"/>
            <a:ext cx="8910637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en-US" sz="3600" b="1" dirty="0">
                <a:latin typeface="Times New Roman" panose="02020603050405020304" pitchFamily="18" charset="0"/>
                <a:cs typeface="Times New Roman" pitchFamily="18" charset="0"/>
              </a:rPr>
              <a:t>Creating a Thread by extending Thread class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The static yield() Method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You can use the yield() method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temporarily release time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 other threads. 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suppose you modify the code in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inTaskThreadDemo.java as follows: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endParaRPr lang="en-US" dirty="0">
              <a:cs typeface="Times New Roman" pitchFamily="18" charset="0"/>
            </a:endParaRP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  <a:cs typeface="Times New Roman" pitchFamily="18" charset="0"/>
              </a:rPr>
              <a:t>public void run() {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400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dirty="0"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400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dirty="0">
                <a:latin typeface="Courier New" pitchFamily="49" charset="0"/>
                <a:cs typeface="Times New Roman" pitchFamily="18" charset="0"/>
              </a:rPr>
              <a:t> &lt;= </a:t>
            </a:r>
            <a:r>
              <a:rPr lang="en-US" sz="2400" dirty="0" err="1">
                <a:latin typeface="Courier New" pitchFamily="49" charset="0"/>
                <a:cs typeface="Times New Roman" pitchFamily="18" charset="0"/>
              </a:rPr>
              <a:t>lastNum</a:t>
            </a:r>
            <a:r>
              <a:rPr lang="en-US" sz="2400" dirty="0">
                <a:latin typeface="Courier New" pitchFamily="49" charset="0"/>
                <a:cs typeface="Times New Roman" pitchFamily="18" charset="0"/>
              </a:rPr>
              <a:t>; </a:t>
            </a:r>
            <a:r>
              <a:rPr lang="en-US" sz="2400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dirty="0"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Times New Roman" pitchFamily="18" charset="0"/>
              </a:rPr>
              <a:t>System.out.print</a:t>
            </a:r>
            <a:r>
              <a:rPr lang="en-US" sz="2400" dirty="0">
                <a:latin typeface="Courier New" pitchFamily="49" charset="0"/>
                <a:cs typeface="Times New Roman" pitchFamily="18" charset="0"/>
              </a:rPr>
              <a:t>(" " + </a:t>
            </a:r>
            <a:r>
              <a:rPr lang="en-US" sz="2400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 err="1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Thread.yield</a:t>
            </a:r>
            <a:r>
              <a:rPr lang="en-US" sz="2400" b="1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();</a:t>
            </a:r>
            <a:endParaRPr lang="en-US" sz="2400" dirty="0">
              <a:solidFill>
                <a:srgbClr val="FF3300"/>
              </a:solidFill>
              <a:latin typeface="Courier New" pitchFamily="49" charset="0"/>
              <a:cs typeface="Times New Roman" pitchFamily="18" charset="0"/>
            </a:endParaRP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 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Every time a number is printed, the print100 thread is yielded. So, the numbers are printed after the characters.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static sleep(milliseconds) Method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53340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sleep(long milliseconds) method of Thread class is used to sleep a thread for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specified amount of time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suppose you modify the code in TaskThreadDemo.java as follows: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endParaRPr lang="en-US" sz="2400" dirty="0">
              <a:cs typeface="Times New Roman" pitchFamily="18" charset="0"/>
            </a:endParaRP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public void run() {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000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000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000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latin typeface="Courier New" pitchFamily="49" charset="0"/>
                <a:cs typeface="Times New Roman" pitchFamily="18" charset="0"/>
              </a:rPr>
              <a:t> &lt;= </a:t>
            </a:r>
            <a:r>
              <a:rPr lang="en-US" sz="2000" dirty="0" err="1">
                <a:latin typeface="Courier New" pitchFamily="49" charset="0"/>
                <a:cs typeface="Times New Roman" pitchFamily="18" charset="0"/>
              </a:rPr>
              <a:t>lastNum</a:t>
            </a:r>
            <a:r>
              <a:rPr lang="en-US" sz="2000" dirty="0">
                <a:latin typeface="Courier New" pitchFamily="49" charset="0"/>
                <a:cs typeface="Times New Roman" pitchFamily="18" charset="0"/>
              </a:rPr>
              <a:t>; </a:t>
            </a:r>
            <a:r>
              <a:rPr lang="en-US" sz="2000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dirty="0" err="1">
                <a:latin typeface="Courier New" pitchFamily="49" charset="0"/>
                <a:cs typeface="Times New Roman" pitchFamily="18" charset="0"/>
              </a:rPr>
              <a:t>System.out.print</a:t>
            </a:r>
            <a:r>
              <a:rPr lang="en-US" sz="2000" dirty="0">
                <a:latin typeface="Courier New" pitchFamily="49" charset="0"/>
                <a:cs typeface="Times New Roman" pitchFamily="18" charset="0"/>
              </a:rPr>
              <a:t>(" " + </a:t>
            </a:r>
            <a:r>
              <a:rPr lang="en-US" sz="2000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try {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      if (</a:t>
            </a:r>
            <a:r>
              <a:rPr lang="en-US" sz="2000" dirty="0" err="1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 &gt;= 50) 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			</a:t>
            </a:r>
            <a:r>
              <a:rPr lang="en-US" sz="2000" dirty="0" err="1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Thread.sleep</a:t>
            </a: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(1);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    }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    catch (</a:t>
            </a:r>
            <a:r>
              <a:rPr lang="en-US" sz="2000" dirty="0" err="1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InterruptedException</a:t>
            </a: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 ex) {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FF3300"/>
                </a:solidFill>
                <a:latin typeface="Courier New" pitchFamily="49" charset="0"/>
                <a:cs typeface="Times New Roman" pitchFamily="18" charset="0"/>
              </a:rPr>
              <a:t>    }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625475" lvl="1" indent="-11271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cs typeface="Times New Roman" pitchFamily="18" charset="0"/>
              </a:rPr>
              <a:t> 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Every time a number (&gt;= 50) is printed,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print100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thread is put to sleep for 1 millisecond.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5D8B50-F726-431F-9C36-7DF7D32E9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388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Multitasking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02A9CF-322C-4728-A4D7-39AFDD63A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52487"/>
            <a:ext cx="8610600" cy="5730875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Multitasking is a process of executing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tasks simultaneously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We use multitasking to utilize the CPU.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Multitasking can be achieved in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ways: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Process-based Multitasking (Multiprocessing)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Thread-based Multitasking (Multithreading)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Process-based Multitasking (Multiprocessing)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process has an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 in memory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other words, each process allocates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 memory 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process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heavyweight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communication between the process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from one process to another requires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saving and loading registers, memory maps, updating lists, etc.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Thread-based Multitasking (Multithreading)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Threads share the same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 space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thread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lightweight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communication between the thread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5949031-D4B4-4166-B92A-A56A11172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0125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The join() Method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1435100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the join() method to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force one thread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wait for another thread to finish. 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suppose you modify the code in TaskThreadDemo.java as follows: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5562600"/>
            <a:ext cx="876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numbers after 50 are printed after thread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printA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finished. </a:t>
            </a: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28600" y="2514600"/>
          <a:ext cx="8686800" cy="2882900"/>
        </p:xfrm>
        <a:graphic>
          <a:graphicData uri="http://schemas.openxmlformats.org/presentationml/2006/ole">
            <p:oleObj spid="_x0000_s82066" name="Picture" r:id="rId3" imgW="14201775" imgH="4724400" progId="Word.Picture.8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Life Cycle of a Thread (Thread States)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31802689"/>
              </p:ext>
            </p:extLst>
          </p:nvPr>
        </p:nvGraphicFramePr>
        <p:xfrm>
          <a:off x="152400" y="2951162"/>
          <a:ext cx="8763000" cy="3754438"/>
        </p:xfrm>
        <a:graphic>
          <a:graphicData uri="http://schemas.openxmlformats.org/presentationml/2006/ole">
            <p:oleObj spid="_x0000_s148627" r:id="rId3" imgW="33223200" imgH="12506325" progId="Word.Picture.8">
              <p:embed/>
            </p:oleObj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534400" cy="19389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 thread state indicates the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status of thread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Tasks are executed in threads.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thread can be in one of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five states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Ready/Runnable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Blocked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Finished/Terminated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life cycle of the thread in java is controlled by JVM.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When a thread 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newly created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it enters the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state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After a thread 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calling its start() method, it enters the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Ready/Runnable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state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ready thread is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but may not be running yet.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operating system has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allocate CPU time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it.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When a ready thread begins executing, it enters the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Running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state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running thread can enter the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Ready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state if its given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CPU time expires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its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yield()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is called.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thread can enter the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Blocked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state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(i.e., become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inactive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for several reasons.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It may have invoked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join()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sleep()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wait()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It may be waiting for an I/O operation to finish.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2869EC84-A6A9-4095-B581-9A256D241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Life Cycle of a Thread (Thread States)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blocked thread may be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reactivated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when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action inactivating it is reversed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if a thread has been put to sleep and the sleep time has expired, the thread is reactivated and enters the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Ready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state.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Finally, a thread is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Finished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if it completes the execution of its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AEB2F30C-F563-4B08-B05A-1CA2B51B5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Life Cycle of a Thread (Thread States)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89535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Thread methods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10600" cy="4800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isAlive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() </a:t>
            </a:r>
          </a:p>
          <a:p>
            <a:pPr lvl="1" algn="just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method used to find out the state of a thread. </a:t>
            </a:r>
          </a:p>
          <a:p>
            <a:pPr lvl="1" algn="just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returns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thread is in the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Blocked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Running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state</a:t>
            </a:r>
          </a:p>
          <a:p>
            <a:pPr lvl="1" algn="just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returns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thread is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has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started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or if it is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finished.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interrupt() </a:t>
            </a:r>
          </a:p>
          <a:p>
            <a:pPr lvl="1" algn="just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a thread is currently in the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Running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state, its interrupted flag is set; </a:t>
            </a:r>
          </a:p>
          <a:p>
            <a:pPr lvl="1" algn="just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a thread is currently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blocked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it is awakened and enters the Ready state, and 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java.io.InterruptedException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is thrown.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isInterrupt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() method tests whether the thread is interrupted.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89535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deprecated stop(), suspend(), and resume() Methods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34290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NOTE: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Thread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class also contains the 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stop()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suspend()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resume()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methods. </a:t>
            </a:r>
          </a:p>
          <a:p>
            <a:pPr marL="0" indent="0" algn="just" eaLnBrk="1" hangingPunct="1">
              <a:spcBef>
                <a:spcPct val="0"/>
              </a:spcBef>
              <a:buClrTx/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of Java 2, these methods are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deprecated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(or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outdated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because they are known to be inherently unsafe. </a:t>
            </a:r>
          </a:p>
          <a:p>
            <a:pPr marL="0" indent="0" algn="just" eaLnBrk="1" hangingPunct="1">
              <a:spcBef>
                <a:spcPct val="0"/>
              </a:spcBef>
              <a:buClrTx/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should assign 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a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Thread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variable to indicate that it is stopped rather than use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stop()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method.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Thread 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019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thread have a priority.  Priorities are represented by numbers ranging from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10.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 can increase or decrease the priority of any thread by using the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setPriority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method, and you can get the thread’s priority by using the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getPriority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method. 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Thread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class has three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constant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priorities.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 static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MIN_PRIORITY      --- with value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 static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NORM_PRIORITY  --- with value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 static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MAX_PRIORITY     --- with value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Default priority of a thread is 5 (NORM_PRIORITY). 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JVM always picks the currently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thread with the highest priority. 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lower priority thread can run only when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higher-priority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threads are running. 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all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threads have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equal priorities,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is assigned an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equal portion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CPU time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circular queue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This is called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round-robin scheduling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 can reset the priority using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setPriority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priority).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example, suppose you insert the following code in TaskThreadDemo.java for thread3.     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thread3.setPriority(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Thread.MAX_PRIORITY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thread for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print100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task will be finished first.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Thread Scheduling in Java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3563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 operating system’s thread scheduler determines which thread runs next.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Most operating systems use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slicing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 threads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equal priority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Thread scheduler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in java is the part of the JVM that decides which thread should run.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is no guarantee that which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thread will be chosen to run by the thread scheduler.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Only one thread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a time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run in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process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thread scheduler mainly uses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preemptive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slicing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scheduling to schedule the threads.</a:t>
            </a:r>
          </a:p>
          <a:p>
            <a:pPr algn="just">
              <a:lnSpc>
                <a:spcPct val="120000"/>
              </a:lnSpc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Preemptive scheduling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the highest priority task executes until it enters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higher priority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task comes into existence. when a thread of higher priority enters the running state, it preempts the current thread.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slicing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a task executes for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predefined slice of time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then reenters the pool of ready tasks. 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Thread Scheduling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Starvation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Higher-priority threads can postpone (possible forever) the execution of lower-priority threads.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thread may never get a chance to run if there is always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higher-priority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thread running or a same-priority thread that never yields.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This situation is known as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contention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starvation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avoid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contention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thread with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higher priority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must periodically invoke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sleep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yield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to give a thread with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same priority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 chance to run.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5344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Java Thread Pool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86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Thread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be used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execute tasks efficiently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Defining tasks and threads independently is convenient for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single task execution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but it 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efficient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 number of tasks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because you have to create a thread for each task.</a:t>
            </a:r>
          </a:p>
          <a:p>
            <a:pPr algn="just"/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Starting a new thread for each task could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 throughput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cause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poor performance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thread pool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ideal to manage the number of tasks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executing concurrently.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thread pool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reuses previously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threads to execute current tasks and offers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problem of thread cycle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overhead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resource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thrashing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Java provides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Executor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 for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executing tasks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thread pool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ExecutorService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 for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controlling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tasks. </a:t>
            </a:r>
          </a:p>
          <a:p>
            <a:pPr algn="just"/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Advantages of Multithreading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10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You can perform multiple operations together at a time, so it saves time</a:t>
            </a:r>
          </a:p>
          <a:p>
            <a:pPr algn="just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Threads are 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so it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doesn't affect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other threads if an exception occurs in a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thread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It is more responsive to user input – GUI application can interrupt a time-consuming task.</a:t>
            </a:r>
          </a:p>
          <a:p>
            <a:pPr algn="just" eaLnBrk="1" hangingPunct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Server can handle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clients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simultaneously</a:t>
            </a:r>
          </a:p>
          <a:p>
            <a:pPr algn="just" eaLnBrk="1" hangingPunct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It is used to perform tasks in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parallel processing</a:t>
            </a:r>
          </a:p>
          <a:p>
            <a:pPr algn="just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 thread can execute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concurrently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with other threads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within a single process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All threads managed by the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JVM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 memory space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and can communicate with each other.</a:t>
            </a: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ExecutorService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is a sub-interface of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Executor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as shown in Figure below.</a:t>
            </a:r>
          </a:p>
          <a:p>
            <a:endParaRPr lang="en-US" dirty="0"/>
          </a:p>
        </p:txBody>
      </p:sp>
      <p:graphicFrame>
        <p:nvGraphicFramePr>
          <p:cNvPr id="183298" name="Object 6"/>
          <p:cNvGraphicFramePr>
            <a:graphicFrameLocks noChangeAspect="1"/>
          </p:cNvGraphicFramePr>
          <p:nvPr/>
        </p:nvGraphicFramePr>
        <p:xfrm>
          <a:off x="381000" y="2362200"/>
          <a:ext cx="8458200" cy="4267200"/>
        </p:xfrm>
        <a:graphic>
          <a:graphicData uri="http://schemas.openxmlformats.org/presentationml/2006/ole">
            <p:oleObj spid="_x0000_s183441" name="Picture" r:id="rId3" imgW="29432250" imgH="13868400" progId="Word.Picture.8">
              <p:embed/>
            </p:oleObj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Java Thread Pool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344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Creating Executors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686800" cy="3477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create an </a:t>
            </a:r>
            <a:r>
              <a:rPr lang="en-US" sz="2200" u="sng" dirty="0">
                <a:latin typeface="Times New Roman" pitchFamily="18" charset="0"/>
                <a:cs typeface="Times New Roman" pitchFamily="18" charset="0"/>
              </a:rPr>
              <a:t>Executor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object, use the static methods in the </a:t>
            </a:r>
            <a:r>
              <a:rPr lang="en-US" sz="2200" u="sng" dirty="0">
                <a:latin typeface="Times New Roman" pitchFamily="18" charset="0"/>
                <a:cs typeface="Times New Roman" pitchFamily="18" charset="0"/>
              </a:rPr>
              <a:t>Executors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class as shown in Figure below. The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newFixedThreadPool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(int)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method creates a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fixed number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of threads in a pool. If a thread completes executing a task, it can be reused to execute another task. If a thread terminates due to a failure prior to shutdown, a new thread will be created to replace it if all the threads in the pool are not idle and there are tasks waiting for execution. The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newCachedThreadPool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method creates a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thread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all the threads in the pool are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idle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there are tasks waiting for execution. A thread in a cached pool will be terminated if it has not been used for 60 seconds. A cached pool is efficient for many short tasks.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97896461"/>
              </p:ext>
            </p:extLst>
          </p:nvPr>
        </p:nvGraphicFramePr>
        <p:xfrm>
          <a:off x="381000" y="4335462"/>
          <a:ext cx="8458200" cy="2293938"/>
        </p:xfrm>
        <a:graphic>
          <a:graphicData uri="http://schemas.openxmlformats.org/presentationml/2006/ole">
            <p:oleObj spid="_x0000_s150675" name="Picture" r:id="rId3" imgW="28298775" imgH="6877050" progId="Word.Picture.8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Example: Thread Pool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3062743"/>
            <a:ext cx="87630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java.util.concurrent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ExecutorDemo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fixed thread pool with maximum three threads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ExecutorService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executor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Executors.newFixedThreadPool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Submit runnable tasks to the executor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executor.execute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PrintChar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'a'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executor.execute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PrintChar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‘b'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executor.execute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Shut down the executor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executor.shutdown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929717"/>
            <a:ext cx="838200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program shows how to rewrite the code in TaskThreadDemo.java using a thread pool.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Steps to be follow: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Create a task (Runnable object) to execute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Create Executor Pool using Executors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Pass tasks to Executor Pool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Shutdown the Executor Pool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Thread Synchronization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152400" y="609600"/>
            <a:ext cx="8839200" cy="39703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Thread Synchronization is the capability 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control the access of multiple threads to any shared resource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Java Synchronization is better option where we want to allow only one thread to access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shared resource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shared resource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may be corrupted if it is accessed simultaneously by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threads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Example: two unsynchronized threads accessing the same bank account may cause conflict. Task 1 and Task 2 both add 1 to the same balance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C262BB-E942-4E2D-9A4B-348778DF3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495800"/>
            <a:ext cx="8077200" cy="2181861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Showing Resource Conflict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534400" cy="1524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Objective: Write a program that demonstrates the problem of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resource conflict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Suppose that you create and launch one hundred threads, each of which adds a penny to an account. Assume that the account is initially empty.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F31FB76-3030-407F-9E08-1C601408E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438400"/>
            <a:ext cx="8991600" cy="262327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15400" cy="6248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3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java.util.concurrent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buNone/>
            </a:pPr>
            <a:r>
              <a:rPr lang="en-US" sz="3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AccountWithoutSync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b="1" dirty="0"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Account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account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Account();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ExecutorService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executor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Executors.newCachedThreadPool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++)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executor.execute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AddAPennyTask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executor.shutdown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executor.isTerminated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 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"What is balance? "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account.getBalance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sz="3500" dirty="0">
                <a:latin typeface="Courier New" pitchFamily="49" charset="0"/>
                <a:cs typeface="Courier New" pitchFamily="49" charset="0"/>
              </a:rPr>
              <a:t>   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AddAPennyTask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Runnable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run()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account.deposit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sz="3500" b="1" dirty="0">
                <a:latin typeface="Courier New" pitchFamily="49" charset="0"/>
                <a:cs typeface="Courier New" pitchFamily="49" charset="0"/>
              </a:rPr>
              <a:t>     private static class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Account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3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balance =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getBalance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balance;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>
              <a:buNone/>
            </a:pPr>
            <a:r>
              <a:rPr lang="en-US" sz="3500" dirty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deposit(</a:t>
            </a:r>
            <a:r>
              <a:rPr lang="en-US" sz="3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amount)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3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newBalance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= balance + amount;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	    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Thread.sleep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 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InterruptedException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 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     balance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newBalance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3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304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Showing Resource Conflict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Race Condition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915400" cy="6858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What, then, caused the error in the example? Here is a possible scenario:</a:t>
            </a:r>
          </a:p>
        </p:txBody>
      </p:sp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838200" y="1905000"/>
          <a:ext cx="7696200" cy="1797050"/>
        </p:xfrm>
        <a:graphic>
          <a:graphicData uri="http://schemas.openxmlformats.org/presentationml/2006/ole">
            <p:oleObj spid="_x0000_s4242" name="Picture" r:id="rId3" imgW="27527250" imgH="6429375" progId="Word.Picture.8">
              <p:embed/>
            </p:oleObj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28600" y="3962400"/>
            <a:ext cx="8763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9BBB59"/>
              </a:buClr>
              <a:buSzPct val="75000"/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Effect: Task 1 did nothing (in Step 4 Task 2 overrides the result)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9BBB59"/>
              </a:buClr>
              <a:buSzPct val="75000"/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Problem: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Task 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Task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accessing a common resource in a way that causes conflict.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9BBB59"/>
              </a:buClr>
              <a:buSzPct val="75000"/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Known as a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race condition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multithreaded programs.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9BBB59"/>
              </a:buClr>
              <a:buSzPct val="75000"/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thread-safe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class does not cause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race condition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the presence of multiple threads.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Account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class is not thread-safe.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3200" dirty="0">
                <a:latin typeface="Courier New" pitchFamily="49" charset="0"/>
              </a:rPr>
              <a:t> synchronized</a:t>
            </a:r>
            <a:r>
              <a:rPr lang="en-US" sz="3200" dirty="0"/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Keyword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7B625781-7608-4896-922C-07DA67C25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51815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Problem: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race conditions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Solution: give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exclusive access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one thread at a time to code that manipulates a shared object.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avoid race conditions, it is necessary to prevent more than one thread from simultaneously entering a certain part of the program, known as the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critical region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Synchronization keeps other threads waiting until the object is available.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synchronized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keyword synchronizes the method so that only one thread can access the method at a time.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critical region in the previous code (AccountWithoutSync.java) is the entire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deposit method.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One way to correct the problem in this code: make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Account thread-safe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adding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synchronized keyword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deposit method as follows: </a:t>
            </a:r>
          </a:p>
          <a:p>
            <a:pPr marL="0" indent="0"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synchronized void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deposit(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amount)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Synchronizing Instance Methods and Static Methods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synchronized method acquires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before it executes.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a mechanism for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exclusive use of a resource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Instance method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on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 which it was invoked.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Invoking a synchronized instance method of an object acquires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Static method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on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Invoking a synchronized static method of a class acquires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If one thread invokes a synchronized instance method (respectively, static method) on an object, the lock of that object (respectively, class) is acquired, then the method is executed, and finally the lock is released.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Another thread invoking the same method of that object (respectively, class) 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blocked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until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released.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15240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deposit method synchronized, the preceding scenario cannot happen. </a:t>
            </a:r>
          </a:p>
          <a:p>
            <a:pPr marL="0" indent="0" algn="just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Task 2 starts to enter the method, and Task 1 is already in the method, Task 2 is blocked until Task 1 finishes the method.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066800" y="2667000"/>
          <a:ext cx="7315200" cy="4038600"/>
        </p:xfrm>
        <a:graphic>
          <a:graphicData uri="http://schemas.openxmlformats.org/presentationml/2006/ole">
            <p:oleObj spid="_x0000_s5265" name="Picture" r:id="rId3" imgW="28317825" imgH="15478125" progId="Word.Picture.8">
              <p:embed/>
            </p:oleObj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26670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Synchronizing Instance Methods and Static Methods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Process Vs Thread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E5082198-D4EA-40F5-8A1F-7F6C962F6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7310187"/>
              </p:ext>
            </p:extLst>
          </p:nvPr>
        </p:nvGraphicFramePr>
        <p:xfrm>
          <a:off x="228600" y="685801"/>
          <a:ext cx="8686800" cy="6221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1762">
                  <a:extLst>
                    <a:ext uri="{9D8B030D-6E8A-4147-A177-3AD203B41FA5}">
                      <a16:colId xmlns:a16="http://schemas.microsoft.com/office/drawing/2014/main" xmlns="" val="1956761313"/>
                    </a:ext>
                  </a:extLst>
                </a:gridCol>
                <a:gridCol w="4955038">
                  <a:extLst>
                    <a:ext uri="{9D8B030D-6E8A-4147-A177-3AD203B41FA5}">
                      <a16:colId xmlns:a16="http://schemas.microsoft.com/office/drawing/2014/main" xmlns="" val="2616864361"/>
                    </a:ext>
                  </a:extLst>
                </a:gridCol>
              </a:tblGrid>
              <a:tr h="320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3220" algn="r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Thread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32089933"/>
                  </a:ext>
                </a:extLst>
              </a:tr>
              <a:tr h="6685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is a program in execution.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thread is a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subset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(part) of the process.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47334319"/>
                  </a:ext>
                </a:extLst>
              </a:tr>
              <a:tr h="10167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process consists of multiple threads.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thread is a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smallest part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the process that can execute concurrently with other parts (threads) of the process.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69721282"/>
                  </a:ext>
                </a:extLst>
              </a:tr>
              <a:tr h="6685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process is a heavyweight program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thread is a lightweight program.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18493828"/>
                  </a:ext>
                </a:extLst>
              </a:tr>
              <a:tr h="9638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process has its own address space.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thread uses the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process’s address space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shares it with the other threads of that process.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9336222"/>
                  </a:ext>
                </a:extLst>
              </a:tr>
              <a:tr h="10167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process can communicate with other process by using inter-process communication.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thread can communicate with other thread (of the same process) directly by using methods like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wait(), notify(),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notifyAll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().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4027082"/>
                  </a:ext>
                </a:extLst>
              </a:tr>
              <a:tr h="13650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process does not have control over the sibling process; it has control over its child processes only.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Threads have control over the other threads of the same process.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72073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ourier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Synchronized Block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Synchronized block can be used to perform synchronization on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specific resource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method.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Suppose you have 50 lines of code in your method, but you want to synchronize only 5 lines, you can use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synchronized block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Synchronized block is used to lock an object for any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shared resource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Scope of synchronized block is smaller than the method.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synchronized (object reference expression) {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	statements;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object is already locked by another thread, the thread is blocked until the lock is released.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a lock is obtained on the object, the statements in the synchronized block are executed, and then the lock is released.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Synchronized statements enable you to synchronize part of the code in a method instead of the entire method. This increases concurrency.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make AccountWithoutSync.java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thread-safe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placing the statement inside a synchronized block:</a:t>
            </a:r>
          </a:p>
          <a:p>
            <a:pPr marL="0" indent="0" algn="just">
              <a:lnSpc>
                <a:spcPct val="80000"/>
              </a:lnSpc>
              <a:spcBef>
                <a:spcPts val="2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  synchronized (account) {</a:t>
            </a:r>
            <a:br>
              <a:rPr lang="en-US" sz="2200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account.deposit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(1);</a:t>
            </a:r>
            <a:br>
              <a:rPr lang="en-US" sz="2200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ourier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Inter-Thread Communication (Cooperation Among Threads)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Inter-thread communication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or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Co-operation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is all about allowing synchronized threads to communicate with each other.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Cooperation (Inter-thread communication) is a mechanism in which a thread is paused running in its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critical section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another thread is allowed to enter (or lock) in the same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critical section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be executed. It is implemented by following methods of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Object class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wait():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method lets the thread wait until some condition occurs.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notify():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method wakes up only one thread from a waiting queue. </a:t>
            </a:r>
          </a:p>
          <a:p>
            <a:pPr algn="just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notifyAll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():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this method wakes up all waiting threads.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wait()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notify()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notifyAll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methods to facilitate communication among threads.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wait()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notify()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notifyAll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methods must be called in a synchronized method or a synchronized block on the calling object of these methods. Otherwise, an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IllegalMonitorStateException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would occur.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Conditions can be used for communication among threads.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4648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Example: To demonstrate thread communications.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Suppose that you create and launch two tasks: 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one that deposits into an account, and 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one that withdraws from the same account.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withdraw task has to wait if the amount to be withdrawn is more than the current balance.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Whenever new funds are deposited into the account, the deposit task notifies the withdraw thread to resume.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If the amount is still not enough for a withdrawal, the withdraw thread has to continue to wait for a new deposit.</a:t>
            </a:r>
          </a:p>
          <a:p>
            <a:pPr algn="just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ourier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Inter-Thread Communication (Cooperation Among Threads)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9"/>
          <p:cNvGraphicFramePr>
            <a:graphicFrameLocks noChangeAspect="1"/>
          </p:cNvGraphicFramePr>
          <p:nvPr/>
        </p:nvGraphicFramePr>
        <p:xfrm>
          <a:off x="762000" y="3487737"/>
          <a:ext cx="7620000" cy="3141663"/>
        </p:xfrm>
        <a:graphic>
          <a:graphicData uri="http://schemas.openxmlformats.org/presentationml/2006/ole">
            <p:oleObj spid="_x0000_s8338" name="Picture" r:id="rId3" imgW="13420725" imgH="5524500" progId="Word.Picture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ourier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Inter-Thread Communication (Cooperation Among Threads)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605E1A1D-CF1A-4AE6-B472-C553E24085F6}"/>
              </a:ext>
            </a:extLst>
          </p:cNvPr>
          <p:cNvSpPr txBox="1">
            <a:spLocks/>
          </p:cNvSpPr>
          <p:nvPr/>
        </p:nvSpPr>
        <p:spPr>
          <a:xfrm>
            <a:off x="228600" y="741949"/>
            <a:ext cx="8686800" cy="283945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synchronize the operations, use a lock with a condition to synchronize operations: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newDeposit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If the balance is less than the amount to be withdrawn, the withdraw task will wait for the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newDeposit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condition.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When the deposit task adds money to the account, the task signals the waiting withdraw task to try again.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Interaction between the two tasks: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Semaphores</a:t>
            </a:r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1000721"/>
              </p:ext>
            </p:extLst>
          </p:nvPr>
        </p:nvGraphicFramePr>
        <p:xfrm>
          <a:off x="533400" y="3200401"/>
          <a:ext cx="8077200" cy="3443365"/>
        </p:xfrm>
        <a:graphic>
          <a:graphicData uri="http://schemas.openxmlformats.org/presentationml/2006/ole">
            <p:oleObj spid="_x0000_s154774" name="Picture" r:id="rId4" imgW="26812875" imgH="11039475" progId="Word.Picture.8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57272209-3C88-4223-8C9D-7393CB39CF07}"/>
              </a:ext>
            </a:extLst>
          </p:cNvPr>
          <p:cNvSpPr txBox="1">
            <a:spLocks/>
          </p:cNvSpPr>
          <p:nvPr/>
        </p:nvSpPr>
        <p:spPr>
          <a:xfrm>
            <a:off x="228600" y="838200"/>
            <a:ext cx="8686800" cy="2300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Semaphores can be used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restrict the number of threads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access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shared resource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semaphore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an object that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access to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common resource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Before accessing the resource, a thread must acquire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permit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from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semaphore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After finishing with the resource, the thread must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permit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back to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semaphore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as shown in Figure below.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Creating Semaphores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331774"/>
              </p:ext>
            </p:extLst>
          </p:nvPr>
        </p:nvGraphicFramePr>
        <p:xfrm>
          <a:off x="457200" y="3613150"/>
          <a:ext cx="8229600" cy="2863850"/>
        </p:xfrm>
        <a:graphic>
          <a:graphicData uri="http://schemas.openxmlformats.org/presentationml/2006/ole">
            <p:oleObj spid="_x0000_s155794" name="Picture" r:id="rId3" imgW="28317825" imgH="8429625" progId="Word.Picture.8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898F66D0-955C-43FA-AD48-827A67FECD73}"/>
              </a:ext>
            </a:extLst>
          </p:cNvPr>
          <p:cNvSpPr txBox="1">
            <a:spLocks/>
          </p:cNvSpPr>
          <p:nvPr/>
        </p:nvSpPr>
        <p:spPr>
          <a:xfrm>
            <a:off x="228600" y="823832"/>
            <a:ext cx="8763000" cy="2605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create a semaphore, you have to specify the number of permits with an optional fairness policy, as shown in Figure below.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task acquires a permit by invoking the semaphore’s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acquire()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method and releases the permit by invoking the semaphore’s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release()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method.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Once a permit is acquired, the total number of available permits in a semaphore is reduced by 1.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Once a permit is released, the total number of available permits in a semaphore is increased by 1.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Deadlock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D4E3EAA-07DD-49B6-B6C9-C1A59BF2D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32765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Deadlock in java is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 of multithreading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Deadlock can occur in a situation when a thread is waiting for an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 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that is acquired by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another thread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second thread is waiting for an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 lock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is acquired by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thread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Since,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both threads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waiting for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 other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release the lock, the condition is called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deadlock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Consider the scenario with two threads and two objects, as shown in Figure below. Thread 1 has acquired a lock on </a:t>
            </a:r>
            <a:r>
              <a:rPr lang="en-US" b="1" dirty="0">
                <a:latin typeface="Times New Roman" panose="02020603050405020304" pitchFamily="18" charset="0"/>
                <a:cs typeface="Times New Roman" pitchFamily="18" charset="0"/>
              </a:rPr>
              <a:t>object1</a:t>
            </a:r>
            <a:r>
              <a:rPr lang="en-US" dirty="0">
                <a:latin typeface="Times New Roman" panose="02020603050405020304" pitchFamily="18" charset="0"/>
                <a:cs typeface="Times New Roman" pitchFamily="18" charset="0"/>
              </a:rPr>
              <a:t>, and Thread 2 has acquired a lock on </a:t>
            </a:r>
            <a:r>
              <a:rPr lang="en-US" b="1" dirty="0">
                <a:latin typeface="Times New Roman" panose="02020603050405020304" pitchFamily="18" charset="0"/>
                <a:cs typeface="Times New Roman" pitchFamily="18" charset="0"/>
              </a:rPr>
              <a:t>object2</a:t>
            </a:r>
            <a:r>
              <a:rPr lang="en-US" dirty="0">
                <a:latin typeface="Times New Roman" panose="02020603050405020304" pitchFamily="18" charset="0"/>
                <a:cs typeface="Times New Roman" pitchFamily="18" charset="0"/>
              </a:rPr>
              <a:t>. Now Thread 1 is waiting for the lock on </a:t>
            </a:r>
            <a:r>
              <a:rPr lang="en-US" b="1" dirty="0">
                <a:latin typeface="Times New Roman" panose="02020603050405020304" pitchFamily="18" charset="0"/>
                <a:cs typeface="Times New Roman" pitchFamily="18" charset="0"/>
              </a:rPr>
              <a:t>object2</a:t>
            </a:r>
            <a:r>
              <a:rPr lang="en-US" dirty="0">
                <a:latin typeface="Times New Roman" panose="02020603050405020304" pitchFamily="18" charset="0"/>
                <a:cs typeface="Times New Roman" pitchFamily="18" charset="0"/>
              </a:rPr>
              <a:t>, and Thread 2 for the lock on </a:t>
            </a:r>
            <a:r>
              <a:rPr lang="en-US" b="1" dirty="0">
                <a:latin typeface="Times New Roman" panose="02020603050405020304" pitchFamily="18" charset="0"/>
                <a:cs typeface="Times New Roman" pitchFamily="18" charset="0"/>
              </a:rPr>
              <a:t>object1</a:t>
            </a:r>
            <a:r>
              <a:rPr lang="en-US" dirty="0">
                <a:latin typeface="Times New Roman" panose="02020603050405020304" pitchFamily="18" charset="0"/>
                <a:cs typeface="Times New Roman" pitchFamily="18" charset="0"/>
              </a:rPr>
              <a:t>. Each thread waits for the other to release the lock it needs, and until that happens, neither can continue to run.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D85991E-2FFC-46AB-9A30-FC7FD4980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60800"/>
            <a:ext cx="8305800" cy="2886075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Preventing Deadlock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5D5D1645-2781-4A92-A5D3-59D8241CF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Deadlocks can be easily avoided by using a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proper resource ordering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With this technique, assign an order on all the objects whose locks must be acquired and ensure that the locks are acquired in that order.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above example,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suppose that the objects are ordered as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the resource ordering technique,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Thread 2 must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acquire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lock 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object1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then 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Once Thread 1 acquires a lock 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Thread 2 has to wait for a lock 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Thus, Thread 1 will be able to acquire a lock 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no deadlock will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End!!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What is Thread in Java?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lightweight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sub-process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smallest unit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processing.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separate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path of execution.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Threads are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If there occurs exception in one thread, it doesn't affect other threads.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It uses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shared memory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area.</a:t>
            </a:r>
          </a:p>
          <a:p>
            <a:pPr algn="just" eaLnBrk="1" hangingPunct="1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Thread: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single sequential flow of control within a program</a:t>
            </a:r>
          </a:p>
          <a:p>
            <a:pPr algn="just" eaLnBrk="1" hangingPunct="1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Single-threaded program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handle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task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 any time.</a:t>
            </a:r>
          </a:p>
          <a:p>
            <a:pPr algn="just"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Multitasking allows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processor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run several concurrent threads.</a:t>
            </a:r>
          </a:p>
          <a:p>
            <a:pPr algn="just"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Most modern operating systems support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multitasking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What is Thread in Java?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A program may consist of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many tasks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that can run concurrently. </a:t>
            </a:r>
          </a:p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thread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flow of execution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from beginning to end, of a task.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thread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provides the mechanism for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running a task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With Java, you can launch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threads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a program concurrently.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These threads can be executed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simultaneously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multiprocessor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systems, as shown in Figure below.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28600" y="1774448"/>
            <a:ext cx="2362200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Multiple threads are running on multiple CPUs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04800" y="4038163"/>
            <a:ext cx="2438400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Multiple threads sharing a single CPU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What is Thread in Java?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D120EC9-B606-44A8-8103-E6828FB50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635125"/>
            <a:ext cx="4419600" cy="17938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5F2BA11-E2AB-4EF6-B4D9-99852111E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3948430"/>
            <a:ext cx="4419600" cy="161417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473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The Thread class in Java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8118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Java provides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Thread class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to achieve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thread programming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Thread class provides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constructors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create and perform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a thread.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Threads can be created by using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mechanisms :</a:t>
            </a:r>
          </a:p>
          <a:p>
            <a:pPr marL="514350" indent="-514350" eaLnBrk="1" hangingPunct="1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Extending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java.lang.Thread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class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thread class extends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Thread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class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run() method must be overridden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run() is called when execution of the thread begins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thread terminates when run() returns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start() method invokes run()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Calling run() does not create a new thread</a:t>
            </a:r>
          </a:p>
          <a:p>
            <a:pPr marL="0" indent="0" eaLnBrk="1" hangingPunct="1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Implementing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java.lang.Runnable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interface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Thread class implements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interface.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Runnable interface have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only 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named: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void run():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used to perform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thread.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need to implement a run() method provided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Runnable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interface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63546956"/>
              </p:ext>
            </p:extLst>
          </p:nvPr>
        </p:nvGraphicFramePr>
        <p:xfrm>
          <a:off x="157163" y="2267129"/>
          <a:ext cx="8675687" cy="4454346"/>
        </p:xfrm>
        <a:graphic>
          <a:graphicData uri="http://schemas.openxmlformats.org/presentationml/2006/ole">
            <p:oleObj spid="_x0000_s33940" name="Picture" r:id="rId3" imgW="3810000" imgH="1428750" progId="Word.Picture.8">
              <p:embed/>
            </p:oleObj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7163" y="228600"/>
            <a:ext cx="8758237" cy="609600"/>
          </a:xfrm>
        </p:spPr>
        <p:txBody>
          <a:bodyPr>
            <a:noAutofit/>
          </a:bodyPr>
          <a:lstStyle/>
          <a:p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1. Creating a Thread by implementing Runnable Interface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51118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create a new class which implements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interface and override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run()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we instantiate a Thread object and call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start()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on this object.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1526-26A1-4862-91A9-C37CF668D84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9605</TotalTime>
  <Words>3043</Words>
  <Application>Microsoft Office PowerPoint</Application>
  <PresentationFormat>On-screen Show (4:3)</PresentationFormat>
  <Paragraphs>399</Paragraphs>
  <Slides>48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Office Theme</vt:lpstr>
      <vt:lpstr>Picture</vt:lpstr>
      <vt:lpstr>Microsoft Word Picture</vt:lpstr>
      <vt:lpstr>Chapter Four Multithreading Concept Introduction</vt:lpstr>
      <vt:lpstr>Multitasking</vt:lpstr>
      <vt:lpstr>Advantages of Multithreading</vt:lpstr>
      <vt:lpstr>Process Vs Thread</vt:lpstr>
      <vt:lpstr>What is Thread in Java?</vt:lpstr>
      <vt:lpstr>  What is Thread in Java?  </vt:lpstr>
      <vt:lpstr>What is Thread in Java?</vt:lpstr>
      <vt:lpstr>The Thread class in Java</vt:lpstr>
      <vt:lpstr>1. Creating a Thread by implementing Runnable Interface</vt:lpstr>
      <vt:lpstr>Example: Creating and  Launching Threads using the Runnable Interface</vt:lpstr>
      <vt:lpstr>Example: Using the Runnable Interface</vt:lpstr>
      <vt:lpstr>Example: Using the Runnable Interface</vt:lpstr>
      <vt:lpstr>Code Description</vt:lpstr>
      <vt:lpstr>Run() Methods</vt:lpstr>
      <vt:lpstr>  2. Creating a Thread by extending Thread class  </vt:lpstr>
      <vt:lpstr>  2. Creating a Thread by extending Thread class  </vt:lpstr>
      <vt:lpstr>  2. Creating a Thread by extending Thread class  </vt:lpstr>
      <vt:lpstr>The static yield() Method</vt:lpstr>
      <vt:lpstr>The static sleep(milliseconds) Method</vt:lpstr>
      <vt:lpstr>The join() Method</vt:lpstr>
      <vt:lpstr>Life Cycle of a Thread (Thread States)</vt:lpstr>
      <vt:lpstr>Life Cycle of a Thread (Thread States)</vt:lpstr>
      <vt:lpstr>Life Cycle of a Thread (Thread States)</vt:lpstr>
      <vt:lpstr>Thread methods</vt:lpstr>
      <vt:lpstr>The deprecated stop(), suspend(), and resume() Methods</vt:lpstr>
      <vt:lpstr>Thread Priority</vt:lpstr>
      <vt:lpstr>Thread Scheduling in Java</vt:lpstr>
      <vt:lpstr>Thread Scheduling in Java</vt:lpstr>
      <vt:lpstr>Java Thread Pool</vt:lpstr>
      <vt:lpstr>Java Thread Pool</vt:lpstr>
      <vt:lpstr>Creating Executors</vt:lpstr>
      <vt:lpstr>Example: Thread Pool</vt:lpstr>
      <vt:lpstr>Thread Synchronization</vt:lpstr>
      <vt:lpstr>Example: Showing Resource Conflict</vt:lpstr>
      <vt:lpstr>Example: Showing Resource Conflict</vt:lpstr>
      <vt:lpstr>Race Condition</vt:lpstr>
      <vt:lpstr>The synchronized Keyword</vt:lpstr>
      <vt:lpstr>Synchronizing Instance Methods and Static Methods</vt:lpstr>
      <vt:lpstr>Synchronizing Instance Methods and Static Methods</vt:lpstr>
      <vt:lpstr> Synchronized Block</vt:lpstr>
      <vt:lpstr> Inter-Thread Communication (Cooperation Among Threads)</vt:lpstr>
      <vt:lpstr> Inter-Thread Communication (Cooperation Among Threads)</vt:lpstr>
      <vt:lpstr> Inter-Thread Communication (Cooperation Among Threads)</vt:lpstr>
      <vt:lpstr>Semaphores</vt:lpstr>
      <vt:lpstr>Creating Semaphores</vt:lpstr>
      <vt:lpstr>Deadlock </vt:lpstr>
      <vt:lpstr>Preventing Deadlock </vt:lpstr>
      <vt:lpstr>The End!!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Three Multithreading Concept</dc:title>
  <dc:creator>Hagos</dc:creator>
  <cp:lastModifiedBy>My acer</cp:lastModifiedBy>
  <cp:revision>626</cp:revision>
  <dcterms:created xsi:type="dcterms:W3CDTF">2016-03-17T13:23:29Z</dcterms:created>
  <dcterms:modified xsi:type="dcterms:W3CDTF">2020-05-25T21:37:14Z</dcterms:modified>
</cp:coreProperties>
</file>