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320" r:id="rId4"/>
    <p:sldId id="321" r:id="rId5"/>
    <p:sldId id="322" r:id="rId6"/>
    <p:sldId id="324" r:id="rId7"/>
    <p:sldId id="323" r:id="rId8"/>
    <p:sldId id="259" r:id="rId9"/>
    <p:sldId id="268" r:id="rId10"/>
    <p:sldId id="261" r:id="rId11"/>
    <p:sldId id="262" r:id="rId12"/>
    <p:sldId id="318" r:id="rId13"/>
    <p:sldId id="263" r:id="rId14"/>
    <p:sldId id="264" r:id="rId15"/>
    <p:sldId id="265" r:id="rId16"/>
    <p:sldId id="266" r:id="rId17"/>
    <p:sldId id="267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2" r:id="rId30"/>
    <p:sldId id="283" r:id="rId31"/>
    <p:sldId id="284" r:id="rId32"/>
    <p:sldId id="292" r:id="rId33"/>
    <p:sldId id="293" r:id="rId34"/>
    <p:sldId id="310" r:id="rId35"/>
    <p:sldId id="311" r:id="rId36"/>
    <p:sldId id="316" r:id="rId37"/>
    <p:sldId id="312" r:id="rId38"/>
    <p:sldId id="317" r:id="rId39"/>
    <p:sldId id="313" r:id="rId40"/>
    <p:sldId id="314" r:id="rId41"/>
    <p:sldId id="315" r:id="rId42"/>
    <p:sldId id="295" r:id="rId43"/>
    <p:sldId id="296" r:id="rId44"/>
    <p:sldId id="30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CAA3E-5052-4B99-8360-5E6E1EEDFE71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A7480-80B0-42C5-B3C3-7FD67DE38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A7480-80B0-42C5-B3C3-7FD67DE380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880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9D7E8-B8B0-460F-A27D-2C72F1C1C3A0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5FB-C0D4-4E43-8453-30EBBC9FEEB0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65B-DA6A-4734-8D6D-D19E2F9FB6CA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3FAF-32BA-4E41-8528-D4A1FCAC11CD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F1A2-DC90-4815-BC31-2312B59B8604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D32E-BE14-4A43-BAB3-9CBAF8CC6345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A49A-3F76-4194-8AC2-3E33ED24155C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D516-6F2F-42F7-89C8-F70099EBB0C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619A-52A9-4863-B213-03F739D519AF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1221-BC1F-4FEB-A91F-7713F3B4BEE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266D-221D-472A-8428-36A584D2B9DE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0D614-3CD0-43F6-BCF9-BBF0BF8D0641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141F3-9940-4742-BEEC-05422C721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bdu.edu.et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Networking in 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Server Sockets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establish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you need to create a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 socket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attach it to a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is where the server listens for connections.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port identifies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TCP service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socket.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following statement creates a server socket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serverSocket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(port);</a:t>
            </a:r>
          </a:p>
          <a:p>
            <a:pPr algn="just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Attempting to create a server socket on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port already in use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would cause the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java.net.BindException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Client Sockets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a server socket is created, the server can use the following statement to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listen for connections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Socket socket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serverSocket.accept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statement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until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 connects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the server socket.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client issues the following statement to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request a connection to a server: </a:t>
            </a: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Socket(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serverName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port);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statement opens a socket so that the client program can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communicate with the server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Client Sockets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06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serverName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is the server’s Internet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host name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 address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following statement creates a socket on the client machine to connect to the host 130.254.204.33 at port 8000:</a:t>
            </a:r>
          </a:p>
          <a:p>
            <a:pPr algn="just"/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Socket(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"130.254.204.33"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8000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Alternatively, you can use the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domain name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create a socket, as follows:</a:t>
            </a:r>
          </a:p>
          <a:p>
            <a:pPr algn="just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= new Socket(“www.google.com", 8000);</a:t>
            </a:r>
          </a:p>
          <a:p>
            <a:pPr algn="just"/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When you create a socket with a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host name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the JVM asks the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DNS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to translate the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host name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into the IP address.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Data Transmission through Sockets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2743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After the server accepts the connection,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between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conducted the same as for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I/O streams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statements needed to create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streams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to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exchange data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between them are shown in the Figure below.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 Transmission through Sockets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990600"/>
            <a:ext cx="8915400" cy="571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 Transmission through 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839200" cy="5105399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get an input stream and an output stream, use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getInputStream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getOutputStream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methods on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socket object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the following statements create 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InputStream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stream called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input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OutputStream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stream called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output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a socket: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input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socket.getInputStream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output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socket.getOutputStream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just"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in = new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(input);</a:t>
            </a:r>
          </a:p>
          <a:p>
            <a:pPr algn="just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out = new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(output));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 Transmission through 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InputStream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OutputStream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streams are used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You can use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DataInputStream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DataOutputStream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BufferedReader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PrintWriter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wrap on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InputStream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OutputStream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such as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double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statements, for instance, create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DataInputStream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stream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input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DataOutpu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tStream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stream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output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primitive data values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DataInputStream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input = </a:t>
            </a:r>
            <a:r>
              <a:rPr lang="en-US" sz="2900" b="1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DataInputStream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socket.getInputStream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());</a:t>
            </a:r>
            <a:br>
              <a:rPr lang="en-US" sz="2900" dirty="0">
                <a:latin typeface="Times New Roman" pitchFamily="18" charset="0"/>
                <a:cs typeface="Times New Roman" pitchFamily="18" charset="0"/>
              </a:rPr>
            </a:b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DataOutputStream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output = </a:t>
            </a:r>
            <a:r>
              <a:rPr lang="en-US" sz="2900" b="1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DataOutputStream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socket.getOutputStream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just"/>
            <a:endParaRPr lang="en-US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server can use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input.readDouble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receive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value from the client, 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output.writeDouble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send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client.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Binary I/O is more efficient than text I/O because text I/O requires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encoding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decoding.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Therefore, it is better to use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binary I/O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transmitting data between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improve performance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914400"/>
            <a:ext cx="8534400" cy="3276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Problem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Write a client and a server program that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client sends data to a server. The server receives the data, uses it to produce a result, and then sends the result back to the client. The client displays the result on the console.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this example, the data sent from the client is the radius of a circle, and the result produced by the server is the area of the circle.</a:t>
            </a:r>
            <a:r>
              <a:rPr lang="en-US" sz="2800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client sends the radius to the server; the server computes the area and sends it to the client.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85800" y="4495800"/>
          <a:ext cx="7772400" cy="2057400"/>
        </p:xfrm>
        <a:graphic>
          <a:graphicData uri="http://schemas.openxmlformats.org/presentationml/2006/ole">
            <p:oleObj spid="_x0000_s2140" name="Picture" r:id="rId3" imgW="14001750" imgH="8286750" progId="Word.Picture.8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2286000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client sends 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radius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through a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DataOutputStream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output stream socket, and the server receives 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radius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through the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DataInputStream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input stream socket, as shown in Figure (A) below. 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server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computes the area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sends it to 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through a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DataOutputStream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output stream socket, and the client receives 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through a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DataInputStream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input stream socket, as shown in Figure (B) below.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xmlns="" id="{F8E3B2D5-E185-4186-A093-ACC41387AB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95936366"/>
              </p:ext>
            </p:extLst>
          </p:nvPr>
        </p:nvGraphicFramePr>
        <p:xfrm>
          <a:off x="76200" y="2865437"/>
          <a:ext cx="8915400" cy="3916363"/>
        </p:xfrm>
        <a:graphic>
          <a:graphicData uri="http://schemas.openxmlformats.org/presentationml/2006/ole">
            <p:oleObj spid="_x0000_s32811" r:id="rId3" imgW="32508825" imgH="14287500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1600200"/>
          <a:ext cx="7239000" cy="1676400"/>
        </p:xfrm>
        <a:graphic>
          <a:graphicData uri="http://schemas.openxmlformats.org/presentationml/2006/ole">
            <p:oleObj spid="_x0000_s4188" name="Picture" r:id="rId3" imgW="14001750" imgH="8286750" progId="Word.Picture.8">
              <p:embed/>
            </p:oleObj>
          </a:graphicData>
        </a:graphic>
      </p:graphicFrame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5715000"/>
            <a:ext cx="6629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Note: Start the server, then the client.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6862" y="3505200"/>
            <a:ext cx="3284538" cy="1473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3505200"/>
            <a:ext cx="3429000" cy="1431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Networking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Computer networking is to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receive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messages among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computers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on the Internet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browse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send email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your computer must be connected to the Internet.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Your computer can connect to the Internet through an Internet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Service Provider (ISP)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using a dialup, DSL, or cable modem, or through a local area network (LAN).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Java Networking is a concept of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connecting two or more computing devices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together so that we can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 resources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Advantage of Java Networking</a:t>
            </a:r>
          </a:p>
          <a:p>
            <a:pPr lvl="1" algn="just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sharing resources</a:t>
            </a:r>
          </a:p>
          <a:p>
            <a:pPr lvl="1" algn="just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centralize software management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a computer needs to communicate with another computer, it needs to know an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 address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java.io.*;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java.net.*;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java.awt.*;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Server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Text area for displaying contents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Server();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Server()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Place text area on the 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JScrollPane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"Server"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It is necessary to show the frame here!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/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server 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8000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"Server started at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Date()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Listen for a connection request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serverSocket.accept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data input and output streams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outputToClient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Receive radius from the 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radius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inputFromClient.readDouble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area = radius * radius 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Compute area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Send area back to the 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outputToClient.writeDouble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(area);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"Radius received from client: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radius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"Area found: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area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System.err.println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(ex);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java.io.*;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java.net.*;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java.awt.*;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java.awt.event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Client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Text field for receiving radius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Text area to display contents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IO streams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fromServer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Client();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Client()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Panel p to hold the label and text 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p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p.setLayout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"Enter radius"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BorderLayout.WEST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jtf.setHorizontalAlignment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JTextField.RIGHT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add(p,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BorderLayout.NORTH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JScrollPane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jtf.addActionListener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TextFieldListener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"Client"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It is necessary to show the frame here!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// Create a socket to connect to the server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Socket(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8000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Socket 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Socket("130.254.204.33", 8000);</a:t>
            </a:r>
            <a:b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Socket 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Socket("liang.armstrong.edu", 8000);</a:t>
            </a:r>
            <a:r>
              <a:rPr lang="en-US" sz="29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an input stream to receive data from the server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fromServer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an output stream to send data to the server</a:t>
            </a:r>
            <a:b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toServer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ex.toString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Client/Server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	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TextFieldListener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@Override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Get the radius from the text 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radius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jtf.getText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().trim());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Send the radius to the 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toServer.writeDouble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(radius);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toServer.flush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Get area from the 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area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fromServer.readDouble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Display to the text 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"Radius is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radius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"Area received from the server is 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+area+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System.err.println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(ex);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The server program can use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class to obtain the information about the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 address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host name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for the client.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 to find the client’s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host name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 address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the  statement shown below to create an instance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client on a socket.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InetAddress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inet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socket.getInetAddress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Next, you can display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client’s host name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 address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as follows: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System.out.println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"Client's host name is "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inet.getHostName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System.out.println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"Client's IP Address is "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inet.getHostAddress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also create an instance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host name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 address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using the static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getByName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method.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the following statement creates 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host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www.bdu.edu.et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address =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InetAddress.getByName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“www.bdu.edu.et"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Example: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InetAddress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java.net.*;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IdentifyHostNameIP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InetAddress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address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InetAddress.getByName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"www.bdu.edu.et"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"Host name:"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address.getHostName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());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"IP address:"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address.getHostAddress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UnknownHostException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System.err.println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"Unknown host or IP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address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www.bdu.edu.et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4572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Serving Multiple Clients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server can serve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clients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connection to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client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is handled by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thread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Multiple clients are quite often connected to a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single server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at the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same time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You can use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threads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to handle the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server's multiple clients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simultaneously.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Simply create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thread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 each connection. 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Here is how the server handles the establishment of a connection: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while (true) {</a:t>
            </a:r>
          </a:p>
          <a:p>
            <a:pPr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Socket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socket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serverSocket.accept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Thread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thread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= new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ThreadClass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(socket);</a:t>
            </a:r>
          </a:p>
          <a:p>
            <a:pPr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thread.start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R="0" lvl="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server socket can have many connections.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Each iteration of the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while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loop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creates a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new connection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Whenever a connection is established, a new thread is created to handle communication between the server and the new client; and this allows multiple connections to run at the same time.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Serving Multiple Clients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84582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609600" y="5500687"/>
            <a:ext cx="73152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Start the server first, then start multiple clients.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Serving Multiple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java.io.*;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java.net.*;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java.awt.*;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MultiThreadServer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Text area for displaying contents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MultiThreadServer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MultiThreadServer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Place text area on the 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JScrollPane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MultiThreadServer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// It is necessary to show the frame here!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server 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8000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MultiThreadServer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started at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Date()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Number a 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clientNo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55245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Networking Basics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914400"/>
            <a:ext cx="8686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Internet Protocol (IP)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addresses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Uniquely identifies the computer on the Internet. or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IP address is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unique number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assigned to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logical address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can be changed.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Every host on Internet has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unique IP address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IP address consists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 dotted decimal numbers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ranging from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255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such as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143.89.40.46, 203.184.197.198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203.184.197.196, 203.184.197.197, 127.0.0.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Since it is difficult to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remember IP address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there is a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special server called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Domain Name Server(DNS),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which translates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hostname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to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IP address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Domain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www.bdu.edu.et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3"/>
              </a:rPr>
              <a:t>www.google.com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localhost</a:t>
            </a:r>
          </a:p>
          <a:p>
            <a:pPr lvl="4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IP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Addresess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         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10.1.25.16	 216.58.207.4	  127.0.0.1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domain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name can correspond to multiple internet addresses: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www.yahoo.com: 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66.218.70.49; 66.218.70.50; 66.218.71.80; 66.218.71.84; …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Domain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Name Server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(DNS) maps names to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Serving Multiple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 fontScale="47500" lnSpcReduction="2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Listen for a new connection request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serverSocket.accept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Display the client number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"Starting thread for client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clientNo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at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Date()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Find the client's host name and IP 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InetAddress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inetAddress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socket.getInetAddress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"Client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clientNo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"'s host name is 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inetAddress.getHostName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"Client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clientNo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"'s IP Address is 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inetAddress.getHostAddress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new thread for the 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HandleAClient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task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HandleAClient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(socket);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Start the new thread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Thread(task).start();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Increment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clientNo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clientNo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System.err.println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(ex);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Serving Multiple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Inner class</a:t>
            </a:r>
            <a:b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Define the thread class for handling new connection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HandleAClient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Runnable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// A connected socket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/** Construct a thread */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HandleAClient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(Socket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.socket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socket;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@Override /** Run a thread */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run(){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data input and output streams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outputToClient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Continuously serve the 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Receive radius from the 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radius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inputFromClient.readDouble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Compute 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area = radius * radius 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Send area back to the 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outputToClient.writeDouble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(area);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"radius received from client: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radius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jta.append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"Area found: 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area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'\n'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System.err.println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Sending and Receiving Objects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/>
          </a:bodyPr>
          <a:lstStyle/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A program can send and receive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from another program.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 the preceding examples, you learned how to send and receive data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primitive types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You can also send and receive objects using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ObjectOutputStream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ObjectInputStream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socket streams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enable passing, the objects must be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serializable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example demonstrates how to send and receive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533400"/>
          </a:xfrm>
          <a:noFill/>
        </p:spPr>
        <p:txBody>
          <a:bodyPr>
            <a:normAutofit fontScale="90000"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295400"/>
            <a:ext cx="3048000" cy="2971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Write a program that collects student information from a client and send them to a server. Passing student information in an object.</a:t>
            </a:r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3810000" y="1050925"/>
          <a:ext cx="5029200" cy="4359275"/>
        </p:xfrm>
        <a:graphic>
          <a:graphicData uri="http://schemas.openxmlformats.org/presentationml/2006/ole">
            <p:oleObj spid="_x0000_s30812" r:id="rId3" imgW="16078200" imgH="13935075" progId="Word.Picture.8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java.io.Serializable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name;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street;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city;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state;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zip;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(String name, String street, String city,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String state, String zip)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.name = name;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.street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street;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.city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city;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.state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state;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.zip = zip;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name;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getStreet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street;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getCity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city;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getState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state;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getZip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zip;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java.io.*;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java.net.*;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java.awt.*;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java.awt.event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javax.swing.border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JApplet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jtfStreet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jtfCity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jtfState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jtfZip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Button for sending a student's address to the 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jbtRegister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"Register to the Server"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Indicate if it runs as application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isStandAlone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Host name or IP 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String host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init()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Panel p1 for holding labels Name, Street, and City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p1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p1.setLayout(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p1.add(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"Name"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p1.add(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"Street"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p1.add(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"City"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Panel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jpState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for holding state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jpState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jpState.setLayout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jpState.add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"State"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BorderLayout.WEST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jpState.add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jtfState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Panel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jpZip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for holding zip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jpZip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jpZip.setLayout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jpZip.add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"Zip"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BorderLayout.WEST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jpZip.add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jtfZip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Panel p2 for holding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jpState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jpZip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p2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p2.setLayout(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p2.add(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jpState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BorderLayout.WEST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p2.add(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jpZip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Panel p3 for holding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jtfCity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and p2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p3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p3.setLayout(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p3.add(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jtfCity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019800"/>
          </a:xfrm>
        </p:spPr>
        <p:txBody>
          <a:bodyPr>
            <a:normAutofit fontScale="47500" lnSpcReduction="2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p3.add(p2,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BorderLayout.EAST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Panel p4 for holding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jtfName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jtfStreet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and p3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p4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p4.setLayout(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p4.add(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p4.add(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jtfStreet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p4.add(p3);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Place p1 and p4 into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studentPanel.setBorder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BevelBorder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BevelBorder.RAISED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studentPanel.add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(p1,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BorderLayout.WEST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studentPanel.add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(p4,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Add the student panel and button to the applet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studentPanel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jbtRegister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Register 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jbtRegister.addActionListener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ButtonListener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Find the IP address of the Web 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isStandAlone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host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getCodeBase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getHost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/** Handle button action */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ButtonListener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@Override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Establish connection with the 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sv-SE" dirty="0">
                <a:latin typeface="Courier New" pitchFamily="49" charset="0"/>
                <a:cs typeface="Courier New" pitchFamily="49" charset="0"/>
              </a:rPr>
              <a:t>Socket socket = </a:t>
            </a:r>
            <a:r>
              <a:rPr lang="sv-SE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sv-SE" dirty="0">
                <a:latin typeface="Courier New" pitchFamily="49" charset="0"/>
                <a:cs typeface="Courier New" pitchFamily="49" charset="0"/>
              </a:rPr>
              <a:t>Socket(host, </a:t>
            </a:r>
            <a:r>
              <a:rPr lang="sv-SE" b="1" dirty="0">
                <a:latin typeface="Courier New" pitchFamily="49" charset="0"/>
                <a:cs typeface="Courier New" pitchFamily="49" charset="0"/>
              </a:rPr>
              <a:t>8000</a:t>
            </a:r>
            <a:r>
              <a:rPr lang="sv-SE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an output stream to the 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Get text field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String name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jtfName.getText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().trim();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String street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jtfStreet.getText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().trim();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String city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jtfCity.getText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().trim();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String state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jtfState.getText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().trim();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String zip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jtfZip.getText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().trim();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StudentAddress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object and send to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server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 =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(name, street, city, state, zip);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toServer.writeObject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System.err.println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(ex);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/** Run the applet as an application */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frame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frame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"Register Student Client"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Create an instance of the applet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applet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applet.isStandAlone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Get host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applet.host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Add the applet instance to the 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(applet,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Invoke init() and start()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applet.init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applet.start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Display the frame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frame.pack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frame.setVisible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762001"/>
            <a:ext cx="8763000" cy="58954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b="1" dirty="0">
                <a:latin typeface="Times New Roman" pitchFamily="18" charset="0"/>
                <a:ea typeface="宋体" charset="-122"/>
                <a:cs typeface="Times New Roman" pitchFamily="18" charset="0"/>
              </a:rPr>
              <a:t>A protocols  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is a set of rules that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facilitate communications 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between machines or hosts.</a:t>
            </a:r>
          </a:p>
          <a:p>
            <a:pPr marL="457200" indent="-457200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Examples:</a:t>
            </a:r>
          </a:p>
          <a:p>
            <a:pPr marL="914400" lvl="1" indent="-457200">
              <a:spcBef>
                <a:spcPct val="15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HTTP: </a:t>
            </a:r>
            <a:r>
              <a:rPr lang="en-US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HyperText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 Transfer Protocol </a:t>
            </a:r>
          </a:p>
          <a:p>
            <a:pPr marL="914400" lvl="1" indent="-457200">
              <a:spcBef>
                <a:spcPct val="15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FTP: File Transfer Protocol</a:t>
            </a:r>
            <a:r>
              <a:rPr lang="en-US" b="1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914400" lvl="1" indent="-457200">
              <a:spcBef>
                <a:spcPct val="15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SMTP: Simple Message Transfer Protocol</a:t>
            </a:r>
            <a:r>
              <a:rPr lang="en-US" b="1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914400" lvl="1" indent="-457200">
              <a:spcBef>
                <a:spcPct val="15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TCP: Transmission Control Protocol</a:t>
            </a:r>
          </a:p>
          <a:p>
            <a:pPr marL="914400" lvl="1" indent="-457200">
              <a:spcBef>
                <a:spcPct val="15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UDP: User Datagram Protocol, good for, e.g., video delivery)</a:t>
            </a:r>
            <a:endParaRPr lang="en-US" b="1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457200" indent="-457200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TCP: </a:t>
            </a:r>
          </a:p>
          <a:p>
            <a:pPr marL="914400" lvl="1" indent="-457200"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Connection-oriented protocol</a:t>
            </a:r>
          </a:p>
          <a:p>
            <a:pPr marL="914400" lvl="1" indent="-457200"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enables two hosts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establish a connection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 and exchange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streams of data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. </a:t>
            </a:r>
          </a:p>
          <a:p>
            <a:pPr marL="914400" lvl="1" indent="-457200"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Acknowledgement is send by the receiver. So, it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reliable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slow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Uses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Stream-based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 communications 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guarantees delivery 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of data and also guarantees that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packets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 will be delivered in the same order in which they were sent.</a:t>
            </a:r>
          </a:p>
          <a:p>
            <a:pPr marL="457200" indent="-457200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UDP: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Enables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connectionless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 communication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Acknowledgement is not sent by the receiver. So it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is not reliable 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but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fast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. 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Uses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packet-based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 communications.</a:t>
            </a:r>
          </a:p>
          <a:p>
            <a:pPr marL="914400" lvl="1" indent="-4572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Cannot guarantee 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lossless transmission.</a:t>
            </a:r>
            <a:endParaRPr lang="en-US" sz="1400" b="1" dirty="0">
              <a:latin typeface="Arial" charset="0"/>
              <a:ea typeface="宋体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1524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n-US" altLang="zh-CN" sz="4400" dirty="0">
                <a:latin typeface="Times New Roman" pitchFamily="18" charset="0"/>
                <a:ea typeface="宋体" charset="-122"/>
                <a:cs typeface="Times New Roman" pitchFamily="18" charset="0"/>
              </a:rPr>
              <a:t>Networking Basics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java.io.*;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java.net.*;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outputToFile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ObjectInputStream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StudentServer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 server 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8000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"Server started 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an object output 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outputToFile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"student.dat"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Listen for a new connection request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Socket socket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serverSocket.accept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Create an input stream from the socket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ObjectInputStream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socket.getInputStream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019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Read from input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Object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inputFromClient.readObject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Write to the file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outputToFile.writeObject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(object);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"A new student object is stored"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ClassNotFoundException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ex.printStackTrace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ex.printStackTrace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finally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inputFromClient.close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outputToFile.close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catch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(Exception ex) {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ex.printStackTrace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Example: Passing Objects in Network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Class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" y="914401"/>
            <a:ext cx="8686800" cy="58070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Audio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images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are stored in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files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java.net.URL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class can be used to identify the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files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on the Internet.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general, a URL (Uniform Resource Locator) is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pointer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to a "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" on the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World Wide Web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resource can be something as simple as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or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directory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You can create a URL object using the following constructor: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public URL(String spec) throws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MalformedURLException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 example, the following statement creates a URL object for http://www.sun.com: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URL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new URL("http://www.sun.com");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catch(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MalformedURLException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ex) {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Creating a URL Instance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371600"/>
            <a:ext cx="8610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retrieve the file, first create a URL object for the file.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 example, the following statement creates a URL object for http://www.cs.armstrong.edu/liang/index.html.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URL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url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new URL("http://www.cs.armstrong.edu/liang/index.html");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You can then use the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openStream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method defined in the URL class to open an input stream to the file's URL.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InputStream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inputStream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url.openStream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End!!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90500" y="705729"/>
            <a:ext cx="8763000" cy="59246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Port Number</a:t>
            </a:r>
          </a:p>
          <a:p>
            <a:pPr marL="914400" lvl="1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port number 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is used to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uniquely identify 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different applications. </a:t>
            </a:r>
          </a:p>
          <a:p>
            <a:pPr marL="914400" lvl="1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It acts as a communication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endpoint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 between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applications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.</a:t>
            </a:r>
          </a:p>
          <a:p>
            <a:pPr marL="914400" lvl="1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The port number is associated with 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IP address 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for communication between two applications.</a:t>
            </a:r>
          </a:p>
          <a:p>
            <a:pPr marL="914400" lvl="1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Port numbers are ranging from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 to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65536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, but port numbers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 to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1024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 are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reserved for privileged services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.</a:t>
            </a:r>
          </a:p>
          <a:p>
            <a:pPr marL="914400" lvl="1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Many standard port numbers are pre-assigned</a:t>
            </a:r>
          </a:p>
          <a:p>
            <a:pPr marL="1371600" lvl="2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ea typeface="宋体" charset="-122"/>
                <a:cs typeface="Times New Roman" pitchFamily="18" charset="0"/>
              </a:rPr>
              <a:t>time of day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13</a:t>
            </a:r>
            <a:r>
              <a:rPr lang="en-US" sz="2400" dirty="0">
                <a:latin typeface="Times New Roman" pitchFamily="18" charset="0"/>
                <a:ea typeface="宋体" charset="-122"/>
                <a:cs typeface="Times New Roman" pitchFamily="18" charset="0"/>
              </a:rPr>
              <a:t>, ftp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21</a:t>
            </a:r>
            <a:r>
              <a:rPr lang="en-US" sz="2400" dirty="0">
                <a:latin typeface="Times New Roman" pitchFamily="18" charset="0"/>
                <a:ea typeface="宋体" charset="-122"/>
                <a:cs typeface="Times New Roman" pitchFamily="18" charset="0"/>
              </a:rPr>
              <a:t>, telnet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23</a:t>
            </a:r>
            <a:r>
              <a:rPr lang="en-US" sz="2400" dirty="0">
                <a:latin typeface="Times New Roman" pitchFamily="18" charset="0"/>
                <a:ea typeface="宋体" charset="-122"/>
                <a:cs typeface="Times New Roman" pitchFamily="18" charset="0"/>
              </a:rPr>
              <a:t>, smtp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25</a:t>
            </a:r>
            <a:r>
              <a:rPr lang="en-US" sz="2400" dirty="0">
                <a:latin typeface="Times New Roman" pitchFamily="18" charset="0"/>
                <a:ea typeface="宋体" charset="-122"/>
                <a:cs typeface="Times New Roman" pitchFamily="18" charset="0"/>
              </a:rPr>
              <a:t>,  http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80</a:t>
            </a:r>
            <a:endParaRPr lang="en-US" sz="24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914400" lvl="1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 can choose any port number that is not currently used by other programs.</a:t>
            </a:r>
          </a:p>
          <a:p>
            <a:pPr marL="914400" lvl="1" indent="-457200" algn="just">
              <a:spcBef>
                <a:spcPts val="6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IP address + port number = "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phone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number</a:t>
            </a:r>
            <a:r>
              <a:rPr lang="en-US" sz="20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 "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for 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service or application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MAC Address</a:t>
            </a:r>
          </a:p>
          <a:p>
            <a:pPr marL="914400" lvl="1" indent="-4572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(Media Access Control) Address is a unique identifier of NIC (Network Interface Controller). </a:t>
            </a:r>
          </a:p>
          <a:p>
            <a:pPr marL="914400" lvl="1" indent="-4572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network node can have multiple NIC but each with unique MAC.</a:t>
            </a:r>
            <a:endParaRPr lang="en-US" sz="20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136525"/>
            <a:ext cx="7848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endParaRPr lang="en-US" altLang="zh-CN" sz="44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44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/>
            <a:r>
              <a:rPr lang="en-US" altLang="zh-CN" sz="4400" dirty="0">
                <a:latin typeface="Times New Roman" pitchFamily="18" charset="0"/>
                <a:ea typeface="宋体" charset="-122"/>
                <a:cs typeface="Times New Roman" pitchFamily="18" charset="0"/>
              </a:rPr>
              <a:t>Networking Basics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914400"/>
            <a:ext cx="8763000" cy="53091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Client-Server interaction</a:t>
            </a:r>
          </a:p>
          <a:p>
            <a:pPr marL="914400" lvl="1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Communication between hosts is two-way, but usually the two hosts take different roles.</a:t>
            </a:r>
          </a:p>
          <a:p>
            <a:pPr marL="914400" lvl="1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Server waits for client to make request</a:t>
            </a:r>
          </a:p>
          <a:p>
            <a:pPr marL="1371600" lvl="2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Server registered on a known port with the host ("public phone number")</a:t>
            </a:r>
          </a:p>
          <a:p>
            <a:pPr marL="1371600" lvl="2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Listens for incoming client connections</a:t>
            </a:r>
          </a:p>
          <a:p>
            <a:pPr marL="914400" lvl="1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Client "calls" server to start a conversation</a:t>
            </a:r>
          </a:p>
          <a:p>
            <a:pPr marL="1371600" lvl="2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Client making calls uses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hostname/IP address 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port number</a:t>
            </a:r>
          </a:p>
          <a:p>
            <a:pPr marL="1371600" lvl="2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Sends request and waits for response</a:t>
            </a:r>
          </a:p>
          <a:p>
            <a:pPr marL="914400" lvl="1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Standard services always running</a:t>
            </a:r>
          </a:p>
          <a:p>
            <a:pPr marL="1371600" lvl="2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ftp, http, </a:t>
            </a:r>
            <a:r>
              <a:rPr lang="en-US" sz="2000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smtp</a:t>
            </a:r>
            <a:r>
              <a:rPr lang="en-US" sz="2000" dirty="0">
                <a:latin typeface="Times New Roman" pitchFamily="18" charset="0"/>
                <a:ea typeface="宋体" charset="-122"/>
                <a:cs typeface="Times New Roman" pitchFamily="18" charset="0"/>
              </a:rPr>
              <a:t>, etc. server running on host using expected port</a:t>
            </a:r>
          </a:p>
          <a:p>
            <a:pPr marL="914400" lvl="1" indent="-457200"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Server offers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shared resource </a:t>
            </a:r>
            <a:r>
              <a:rPr lang="en-US" dirty="0">
                <a:latin typeface="Times New Roman" pitchFamily="18" charset="0"/>
                <a:ea typeface="宋体" charset="-122"/>
                <a:cs typeface="Times New Roman" pitchFamily="18" charset="0"/>
              </a:rPr>
              <a:t>(information, database, files, printer, compute power) to clients</a:t>
            </a:r>
            <a:endParaRPr lang="en-US" sz="2800" dirty="0">
              <a:latin typeface="Arial" charset="0"/>
              <a:ea typeface="宋体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3400" y="2286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n-US" altLang="zh-CN" sz="4400" dirty="0">
                <a:solidFill>
                  <a:schemeClr val="tx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Networking Basics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7700" y="296862"/>
            <a:ext cx="78486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n-US" altLang="zh-CN" sz="4000" dirty="0">
                <a:solidFill>
                  <a:schemeClr val="tx2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Socket-Level Programming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789399"/>
            <a:ext cx="8763000" cy="43150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85000"/>
              </a:lnSpc>
              <a:spcBef>
                <a:spcPts val="12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Java Socket programming is used for communication between the applications running on different JRE.</a:t>
            </a:r>
          </a:p>
          <a:p>
            <a:pPr marL="457200" indent="-457200" algn="just">
              <a:lnSpc>
                <a:spcPct val="85000"/>
              </a:lnSpc>
              <a:spcBef>
                <a:spcPts val="12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Java Socket programming can be 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connection-oriented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 or 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connection-less.</a:t>
            </a:r>
          </a:p>
          <a:p>
            <a:pPr marL="457200" indent="-457200" algn="just">
              <a:lnSpc>
                <a:spcPct val="85000"/>
              </a:lnSpc>
              <a:spcBef>
                <a:spcPts val="12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300" b="1" dirty="0">
                <a:latin typeface="Times New Roman" pitchFamily="18" charset="0"/>
                <a:ea typeface="宋体" charset="-122"/>
                <a:cs typeface="Times New Roman" pitchFamily="18" charset="0"/>
              </a:rPr>
              <a:t>Socket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 and </a:t>
            </a:r>
            <a:r>
              <a:rPr lang="en-US" sz="2300" b="1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ServerSocket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 classes are used for 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connection-oriented 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socket programming. </a:t>
            </a:r>
          </a:p>
          <a:p>
            <a:pPr marL="457200" indent="-457200" algn="just">
              <a:lnSpc>
                <a:spcPct val="85000"/>
              </a:lnSpc>
              <a:spcBef>
                <a:spcPts val="12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300" b="1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DatagramSocket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 and </a:t>
            </a:r>
            <a:r>
              <a:rPr lang="en-US" sz="2300" b="1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DatagramPacket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 classes are used for 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connection-less 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socket programming.</a:t>
            </a:r>
          </a:p>
          <a:p>
            <a:pPr marL="457200" indent="-457200" algn="just">
              <a:lnSpc>
                <a:spcPct val="85000"/>
              </a:lnSpc>
              <a:spcBef>
                <a:spcPts val="12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Java socket programming provides facility to 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share data </a:t>
            </a: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between different computing devices.</a:t>
            </a:r>
          </a:p>
          <a:p>
            <a:pPr marL="457200" indent="-457200" algn="just">
              <a:lnSpc>
                <a:spcPct val="85000"/>
              </a:lnSpc>
              <a:spcBef>
                <a:spcPts val="1200"/>
              </a:spcBef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sz="2300" dirty="0">
                <a:latin typeface="Times New Roman" pitchFamily="18" charset="0"/>
                <a:ea typeface="宋体" charset="-122"/>
                <a:cs typeface="Times New Roman" pitchFamily="18" charset="0"/>
              </a:rPr>
              <a:t>Send and receive data using  streams</a:t>
            </a:r>
            <a:endParaRPr lang="en-US" sz="2300" dirty="0">
              <a:latin typeface="Arial" charset="0"/>
              <a:ea typeface="宋体" charset="-12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5334000"/>
            <a:ext cx="16002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90600" y="5562600"/>
            <a:ext cx="1295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b="1" dirty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Client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629400" y="5257800"/>
            <a:ext cx="16002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781800" y="5562600"/>
            <a:ext cx="1295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000" b="1" dirty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Server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257800" y="5486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3581400" y="5638800"/>
            <a:ext cx="1752600" cy="304800"/>
          </a:xfrm>
          <a:custGeom>
            <a:avLst/>
            <a:gdLst>
              <a:gd name="T0" fmla="*/ 0 w 1033"/>
              <a:gd name="T1" fmla="*/ 127 h 175"/>
              <a:gd name="T2" fmla="*/ 271 w 1033"/>
              <a:gd name="T3" fmla="*/ 59 h 175"/>
              <a:gd name="T4" fmla="*/ 542 w 1033"/>
              <a:gd name="T5" fmla="*/ 0 h 175"/>
              <a:gd name="T6" fmla="*/ 610 w 1033"/>
              <a:gd name="T7" fmla="*/ 51 h 175"/>
              <a:gd name="T8" fmla="*/ 686 w 1033"/>
              <a:gd name="T9" fmla="*/ 161 h 175"/>
              <a:gd name="T10" fmla="*/ 805 w 1033"/>
              <a:gd name="T11" fmla="*/ 169 h 175"/>
              <a:gd name="T12" fmla="*/ 949 w 1033"/>
              <a:gd name="T13" fmla="*/ 144 h 175"/>
              <a:gd name="T14" fmla="*/ 1033 w 1033"/>
              <a:gd name="T15" fmla="*/ 110 h 1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33"/>
              <a:gd name="T25" fmla="*/ 0 h 175"/>
              <a:gd name="T26" fmla="*/ 1033 w 1033"/>
              <a:gd name="T27" fmla="*/ 175 h 1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33" h="175">
                <a:moveTo>
                  <a:pt x="0" y="127"/>
                </a:moveTo>
                <a:cubicBezTo>
                  <a:pt x="90" y="104"/>
                  <a:pt x="179" y="74"/>
                  <a:pt x="271" y="59"/>
                </a:cubicBezTo>
                <a:cubicBezTo>
                  <a:pt x="550" y="14"/>
                  <a:pt x="400" y="107"/>
                  <a:pt x="542" y="0"/>
                </a:cubicBezTo>
                <a:cubicBezTo>
                  <a:pt x="565" y="17"/>
                  <a:pt x="593" y="28"/>
                  <a:pt x="610" y="51"/>
                </a:cubicBezTo>
                <a:cubicBezTo>
                  <a:pt x="664" y="122"/>
                  <a:pt x="532" y="105"/>
                  <a:pt x="686" y="161"/>
                </a:cubicBezTo>
                <a:cubicBezTo>
                  <a:pt x="723" y="175"/>
                  <a:pt x="765" y="166"/>
                  <a:pt x="805" y="169"/>
                </a:cubicBezTo>
                <a:cubicBezTo>
                  <a:pt x="867" y="163"/>
                  <a:pt x="891" y="164"/>
                  <a:pt x="949" y="144"/>
                </a:cubicBezTo>
                <a:cubicBezTo>
                  <a:pt x="978" y="134"/>
                  <a:pt x="1033" y="110"/>
                  <a:pt x="1033" y="11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438400" y="5029200"/>
            <a:ext cx="2438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  <a:ea typeface="宋体" charset="-122"/>
              </a:rPr>
              <a:t>OutputStream</a:t>
            </a:r>
            <a:endParaRPr lang="en-US" sz="1800" b="1" dirty="0">
              <a:solidFill>
                <a:schemeClr val="tx2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362200" y="6248400"/>
            <a:ext cx="2438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  <a:ea typeface="宋体" charset="-122"/>
              </a:rPr>
              <a:t>InputStream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800600" y="5105400"/>
            <a:ext cx="2438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b="1">
                <a:solidFill>
                  <a:schemeClr val="accent2"/>
                </a:solidFill>
                <a:latin typeface="Courier New" pitchFamily="49" charset="0"/>
                <a:ea typeface="宋体" charset="-122"/>
              </a:rPr>
              <a:t>InputStream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800600" y="6248400"/>
            <a:ext cx="2438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ea typeface="宋体" charset="-122"/>
              </a:rPr>
              <a:t>OutputStream</a:t>
            </a:r>
            <a:endParaRPr lang="en-US" sz="1800" b="1" dirty="0">
              <a:solidFill>
                <a:schemeClr val="accent2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2819400" y="5562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H="1">
            <a:off x="2743200" y="6172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5334000" y="6248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2286000" y="58674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5257800" y="5791200"/>
            <a:ext cx="1371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Client/Server Communications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1999"/>
            <a:ext cx="8839200" cy="59594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Java provides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ServerSocket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class for creating a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 socket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Socket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class for creating a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 socket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Two programs on the Internet communicate through a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 socket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and a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 socket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I/O streams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Sockets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endpoints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logical connections between two hosts and can be used to send and receive data.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Network programming usually involves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server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or more clients.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client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sends requests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server, and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 responds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client begins by attempting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establish a connection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server.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server can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accept or deny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connection.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Once a connection is established,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communicate through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sockets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server must be running when a client attempts to connect to the server.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The server waits for a connection request from a client.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Client/Server Communications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209801"/>
            <a:ext cx="8958262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41F3-9940-4742-BEEC-05422C72154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D846481-6DEA-487D-A97C-7366FE6D0166}"/>
              </a:ext>
            </a:extLst>
          </p:cNvPr>
          <p:cNvSpPr txBox="1"/>
          <p:nvPr/>
        </p:nvSpPr>
        <p:spPr>
          <a:xfrm>
            <a:off x="304800" y="1066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statements needed to create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sockets on a server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shown below.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3741</TotalTime>
  <Words>1917</Words>
  <Application>Microsoft Office PowerPoint</Application>
  <PresentationFormat>On-screen Show (4:3)</PresentationFormat>
  <Paragraphs>310</Paragraphs>
  <Slides>44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Office Theme</vt:lpstr>
      <vt:lpstr>Picture</vt:lpstr>
      <vt:lpstr>Microsoft Word Picture</vt:lpstr>
      <vt:lpstr>Chapter Five Networking in Java</vt:lpstr>
      <vt:lpstr>Networking Basics</vt:lpstr>
      <vt:lpstr>Networking Basics</vt:lpstr>
      <vt:lpstr>Slide 4</vt:lpstr>
      <vt:lpstr>Slide 5</vt:lpstr>
      <vt:lpstr>Slide 6</vt:lpstr>
      <vt:lpstr>Slide 7</vt:lpstr>
      <vt:lpstr>  Client/Server Communications  </vt:lpstr>
      <vt:lpstr>  Client/Server Communications  </vt:lpstr>
      <vt:lpstr>  Server Sockets  </vt:lpstr>
      <vt:lpstr>  Client Sockets  </vt:lpstr>
      <vt:lpstr> Client Sockets </vt:lpstr>
      <vt:lpstr>  Data Transmission through Sockets  </vt:lpstr>
      <vt:lpstr>Data Transmission through Sockets</vt:lpstr>
      <vt:lpstr>Data Transmission through Sockets</vt:lpstr>
      <vt:lpstr>Data Transmission through Sockets</vt:lpstr>
      <vt:lpstr>  A Client/Server Example  </vt:lpstr>
      <vt:lpstr> A Client/Server Example </vt:lpstr>
      <vt:lpstr>A Client/Server Example</vt:lpstr>
      <vt:lpstr>A Client/Server Example</vt:lpstr>
      <vt:lpstr>A Client/Server Example</vt:lpstr>
      <vt:lpstr>A Client/Server Example</vt:lpstr>
      <vt:lpstr>A Client/Server Example</vt:lpstr>
      <vt:lpstr>A Client/Server Example</vt:lpstr>
      <vt:lpstr>  The InetAddress Class  </vt:lpstr>
      <vt:lpstr> Example: The InetAddress Class </vt:lpstr>
      <vt:lpstr>Serving Multiple Clients </vt:lpstr>
      <vt:lpstr>Example: Serving Multiple Clients</vt:lpstr>
      <vt:lpstr>Example: Serving Multiple Clients</vt:lpstr>
      <vt:lpstr>Example: Serving Multiple Clients</vt:lpstr>
      <vt:lpstr>Example: Serving Multiple Clients</vt:lpstr>
      <vt:lpstr>  Sending and Receiving Objects  </vt:lpstr>
      <vt:lpstr>Example: Passing Objects in Network Programs</vt:lpstr>
      <vt:lpstr>Example: Passing Objects in Network Programs</vt:lpstr>
      <vt:lpstr>Example: Passing Objects in Network Programs</vt:lpstr>
      <vt:lpstr>Example: Passing Objects in Network Programs</vt:lpstr>
      <vt:lpstr>Example: Passing Objects in Network Programs</vt:lpstr>
      <vt:lpstr>Example: Passing Objects in Network Programs</vt:lpstr>
      <vt:lpstr>Example: Passing Objects in Network Programs</vt:lpstr>
      <vt:lpstr>Example: Passing Objects in Network Programs</vt:lpstr>
      <vt:lpstr>Example: Passing Objects in Network Programs</vt:lpstr>
      <vt:lpstr>The URL Class </vt:lpstr>
      <vt:lpstr>Creating a URL Instance</vt:lpstr>
      <vt:lpstr>The End!!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 Networking in Java</dc:title>
  <dc:creator>Hagos</dc:creator>
  <cp:lastModifiedBy>My acer</cp:lastModifiedBy>
  <cp:revision>308</cp:revision>
  <dcterms:created xsi:type="dcterms:W3CDTF">2016-04-12T23:11:43Z</dcterms:created>
  <dcterms:modified xsi:type="dcterms:W3CDTF">2020-05-25T21:38:23Z</dcterms:modified>
</cp:coreProperties>
</file>