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diagrams/layout1.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3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diagrams/quickStyle1.xml" ContentType="application/vnd.openxmlformats-officedocument.drawingml.diagramStyl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2"/>
  </p:notesMasterIdLst>
  <p:sldIdLst>
    <p:sldId id="256" r:id="rId2"/>
    <p:sldId id="28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7" r:id="rId59"/>
    <p:sldId id="319" r:id="rId60"/>
    <p:sldId id="320" r:id="rId61"/>
    <p:sldId id="321" r:id="rId62"/>
    <p:sldId id="322" r:id="rId63"/>
    <p:sldId id="323" r:id="rId64"/>
    <p:sldId id="318"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6" r:id="rId87"/>
    <p:sldId id="347" r:id="rId88"/>
    <p:sldId id="348" r:id="rId89"/>
    <p:sldId id="349" r:id="rId90"/>
    <p:sldId id="350" r:id="rId91"/>
    <p:sldId id="351" r:id="rId92"/>
    <p:sldId id="353" r:id="rId93"/>
    <p:sldId id="352" r:id="rId94"/>
    <p:sldId id="345" r:id="rId95"/>
    <p:sldId id="354" r:id="rId96"/>
    <p:sldId id="355" r:id="rId97"/>
    <p:sldId id="356" r:id="rId98"/>
    <p:sldId id="357" r:id="rId99"/>
    <p:sldId id="358" r:id="rId100"/>
    <p:sldId id="359" r:id="rId101"/>
    <p:sldId id="360" r:id="rId102"/>
    <p:sldId id="361" r:id="rId103"/>
    <p:sldId id="362" r:id="rId104"/>
    <p:sldId id="363" r:id="rId105"/>
    <p:sldId id="364" r:id="rId106"/>
    <p:sldId id="365" r:id="rId107"/>
    <p:sldId id="366" r:id="rId108"/>
    <p:sldId id="367" r:id="rId109"/>
    <p:sldId id="368" r:id="rId110"/>
    <p:sldId id="369" r:id="rId111"/>
    <p:sldId id="370" r:id="rId112"/>
    <p:sldId id="371" r:id="rId113"/>
    <p:sldId id="372" r:id="rId114"/>
    <p:sldId id="373" r:id="rId115"/>
    <p:sldId id="374" r:id="rId116"/>
    <p:sldId id="375" r:id="rId117"/>
    <p:sldId id="376" r:id="rId118"/>
    <p:sldId id="377" r:id="rId119"/>
    <p:sldId id="378" r:id="rId120"/>
    <p:sldId id="379" r:id="rId121"/>
    <p:sldId id="380" r:id="rId122"/>
    <p:sldId id="381" r:id="rId123"/>
    <p:sldId id="382" r:id="rId124"/>
    <p:sldId id="383" r:id="rId125"/>
    <p:sldId id="384" r:id="rId126"/>
    <p:sldId id="385" r:id="rId127"/>
    <p:sldId id="386" r:id="rId128"/>
    <p:sldId id="387" r:id="rId129"/>
    <p:sldId id="388" r:id="rId130"/>
    <p:sldId id="389" r:id="rId131"/>
    <p:sldId id="390" r:id="rId132"/>
    <p:sldId id="391" r:id="rId133"/>
    <p:sldId id="392" r:id="rId134"/>
    <p:sldId id="393" r:id="rId135"/>
    <p:sldId id="394" r:id="rId136"/>
    <p:sldId id="395" r:id="rId137"/>
    <p:sldId id="396" r:id="rId138"/>
    <p:sldId id="397" r:id="rId139"/>
    <p:sldId id="398" r:id="rId140"/>
    <p:sldId id="399" r:id="rId1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02"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1CD19C-DAC9-4CA2-9E5D-C70C47BDF317}" type="doc">
      <dgm:prSet loTypeId="urn:microsoft.com/office/officeart/2005/8/layout/pyramid1" loCatId="pyramid" qsTypeId="urn:microsoft.com/office/officeart/2005/8/quickstyle/simple2" qsCatId="simple" csTypeId="urn:microsoft.com/office/officeart/2005/8/colors/accent0_1" csCatId="mainScheme" phldr="1"/>
      <dgm:spPr/>
    </dgm:pt>
    <dgm:pt modelId="{A80FCBE4-5505-49BF-ACF6-10A80538C336}">
      <dgm:prSet phldrT="[Text]" custT="1"/>
      <dgm:spPr/>
      <dgm:t>
        <a:bodyPr/>
        <a:lstStyle/>
        <a:p>
          <a:pPr algn="ctr"/>
          <a:r>
            <a:rPr lang="en-US" sz="1200" b="1" dirty="0"/>
            <a:t>                                                           Self Actualization</a:t>
          </a:r>
        </a:p>
      </dgm:t>
    </dgm:pt>
    <dgm:pt modelId="{134F313D-A1E8-4306-849D-1922FACF1EF6}" type="parTrans" cxnId="{70CBD2B4-AFD7-42E1-AF9A-13B6F3A29630}">
      <dgm:prSet/>
      <dgm:spPr/>
      <dgm:t>
        <a:bodyPr/>
        <a:lstStyle/>
        <a:p>
          <a:pPr algn="ctr"/>
          <a:endParaRPr lang="en-US"/>
        </a:p>
      </dgm:t>
    </dgm:pt>
    <dgm:pt modelId="{EAEC3D55-3D2B-4096-AC03-590FCBA468E6}" type="sibTrans" cxnId="{70CBD2B4-AFD7-42E1-AF9A-13B6F3A29630}">
      <dgm:prSet/>
      <dgm:spPr/>
      <dgm:t>
        <a:bodyPr/>
        <a:lstStyle/>
        <a:p>
          <a:pPr algn="ctr"/>
          <a:endParaRPr lang="en-US"/>
        </a:p>
      </dgm:t>
    </dgm:pt>
    <dgm:pt modelId="{F35D6B02-2BF7-4904-AEBF-81FC08E3D36D}">
      <dgm:prSet phldrT="[Text]" custT="1"/>
      <dgm:spPr/>
      <dgm:t>
        <a:bodyPr/>
        <a:lstStyle/>
        <a:p>
          <a:pPr algn="ctr"/>
          <a:r>
            <a:rPr lang="en-US" sz="1200" b="1" dirty="0"/>
            <a:t>Esteem</a:t>
          </a:r>
          <a:r>
            <a:rPr lang="en-US" sz="1200" dirty="0"/>
            <a:t> </a:t>
          </a:r>
          <a:r>
            <a:rPr lang="en-US" sz="1200" b="1" dirty="0"/>
            <a:t>Needs</a:t>
          </a:r>
        </a:p>
      </dgm:t>
    </dgm:pt>
    <dgm:pt modelId="{3E0E67CB-07BA-4AA0-9453-57866C959C0A}" type="parTrans" cxnId="{C271FF38-5747-4625-ABA2-D74A3A4FB25E}">
      <dgm:prSet/>
      <dgm:spPr/>
      <dgm:t>
        <a:bodyPr/>
        <a:lstStyle/>
        <a:p>
          <a:pPr algn="ctr"/>
          <a:endParaRPr lang="en-US"/>
        </a:p>
      </dgm:t>
    </dgm:pt>
    <dgm:pt modelId="{8DF85AD4-3751-4BDD-B034-1594B7861883}" type="sibTrans" cxnId="{C271FF38-5747-4625-ABA2-D74A3A4FB25E}">
      <dgm:prSet/>
      <dgm:spPr/>
      <dgm:t>
        <a:bodyPr/>
        <a:lstStyle/>
        <a:p>
          <a:pPr algn="ctr"/>
          <a:endParaRPr lang="en-US"/>
        </a:p>
      </dgm:t>
    </dgm:pt>
    <dgm:pt modelId="{89837E67-5DD2-4A82-951F-22BC470080B7}">
      <dgm:prSet phldrT="[Text]" custT="1"/>
      <dgm:spPr/>
      <dgm:t>
        <a:bodyPr/>
        <a:lstStyle/>
        <a:p>
          <a:pPr algn="ctr"/>
          <a:r>
            <a:rPr lang="en-US" sz="1200" b="1" dirty="0"/>
            <a:t>Social Needs</a:t>
          </a:r>
        </a:p>
      </dgm:t>
    </dgm:pt>
    <dgm:pt modelId="{9996AE1A-E923-4E77-80B5-FD2D66152AB2}" type="parTrans" cxnId="{FC7477E5-B0F8-4C82-9771-92841E43B54C}">
      <dgm:prSet/>
      <dgm:spPr/>
      <dgm:t>
        <a:bodyPr/>
        <a:lstStyle/>
        <a:p>
          <a:pPr algn="ctr"/>
          <a:endParaRPr lang="en-US"/>
        </a:p>
      </dgm:t>
    </dgm:pt>
    <dgm:pt modelId="{EA1779F3-734F-40AE-BB4B-C2D431A2ECF4}" type="sibTrans" cxnId="{FC7477E5-B0F8-4C82-9771-92841E43B54C}">
      <dgm:prSet/>
      <dgm:spPr/>
      <dgm:t>
        <a:bodyPr/>
        <a:lstStyle/>
        <a:p>
          <a:pPr algn="ctr"/>
          <a:endParaRPr lang="en-US"/>
        </a:p>
      </dgm:t>
    </dgm:pt>
    <dgm:pt modelId="{DDC5EF21-9601-47AD-B8B3-7B7ACEA79DA5}">
      <dgm:prSet custT="1"/>
      <dgm:spPr/>
      <dgm:t>
        <a:bodyPr/>
        <a:lstStyle/>
        <a:p>
          <a:pPr algn="ctr"/>
          <a:r>
            <a:rPr lang="en-US" sz="1200" b="1" dirty="0"/>
            <a:t>Safety Needs</a:t>
          </a:r>
        </a:p>
      </dgm:t>
    </dgm:pt>
    <dgm:pt modelId="{45E35A8D-5A0B-4269-8214-24E654B5E87E}" type="parTrans" cxnId="{E2C196D3-84FC-4D39-95E6-EDB0DAC5A139}">
      <dgm:prSet/>
      <dgm:spPr/>
      <dgm:t>
        <a:bodyPr/>
        <a:lstStyle/>
        <a:p>
          <a:pPr algn="ctr"/>
          <a:endParaRPr lang="en-US"/>
        </a:p>
      </dgm:t>
    </dgm:pt>
    <dgm:pt modelId="{547AF972-052D-4E26-9F49-96C15C59FDFA}" type="sibTrans" cxnId="{E2C196D3-84FC-4D39-95E6-EDB0DAC5A139}">
      <dgm:prSet/>
      <dgm:spPr/>
      <dgm:t>
        <a:bodyPr/>
        <a:lstStyle/>
        <a:p>
          <a:pPr algn="ctr"/>
          <a:endParaRPr lang="en-US"/>
        </a:p>
      </dgm:t>
    </dgm:pt>
    <dgm:pt modelId="{DF91CF7E-309E-4AA2-8BFE-09B77DD7E469}">
      <dgm:prSet custT="1"/>
      <dgm:spPr/>
      <dgm:t>
        <a:bodyPr/>
        <a:lstStyle/>
        <a:p>
          <a:pPr algn="ctr"/>
          <a:r>
            <a:rPr lang="en-US" sz="1200" b="1" dirty="0"/>
            <a:t>Physiological Needs</a:t>
          </a:r>
        </a:p>
      </dgm:t>
    </dgm:pt>
    <dgm:pt modelId="{A4A52C26-5B09-4721-991C-FCFCC65658AB}" type="parTrans" cxnId="{D716BC3E-2E1F-4A4A-A4FD-023A52B780EE}">
      <dgm:prSet/>
      <dgm:spPr/>
      <dgm:t>
        <a:bodyPr/>
        <a:lstStyle/>
        <a:p>
          <a:pPr algn="ctr"/>
          <a:endParaRPr lang="en-US"/>
        </a:p>
      </dgm:t>
    </dgm:pt>
    <dgm:pt modelId="{C66513F0-2903-40F1-B094-8F5D656A9877}" type="sibTrans" cxnId="{D716BC3E-2E1F-4A4A-A4FD-023A52B780EE}">
      <dgm:prSet/>
      <dgm:spPr/>
      <dgm:t>
        <a:bodyPr/>
        <a:lstStyle/>
        <a:p>
          <a:pPr algn="ctr"/>
          <a:endParaRPr lang="en-US"/>
        </a:p>
      </dgm:t>
    </dgm:pt>
    <dgm:pt modelId="{47CB741C-D5F8-4A4A-AB71-29FE89F5D0AA}" type="pres">
      <dgm:prSet presAssocID="{E21CD19C-DAC9-4CA2-9E5D-C70C47BDF317}" presName="Name0" presStyleCnt="0">
        <dgm:presLayoutVars>
          <dgm:dir/>
          <dgm:animLvl val="lvl"/>
          <dgm:resizeHandles val="exact"/>
        </dgm:presLayoutVars>
      </dgm:prSet>
      <dgm:spPr/>
    </dgm:pt>
    <dgm:pt modelId="{85C6043C-C142-4809-9CBA-A4F0866A378D}" type="pres">
      <dgm:prSet presAssocID="{A80FCBE4-5505-49BF-ACF6-10A80538C336}" presName="Name8" presStyleCnt="0"/>
      <dgm:spPr/>
    </dgm:pt>
    <dgm:pt modelId="{925763CE-2975-4D3D-9E80-3CF76D4087BF}" type="pres">
      <dgm:prSet presAssocID="{A80FCBE4-5505-49BF-ACF6-10A80538C336}" presName="level" presStyleLbl="node1" presStyleIdx="0" presStyleCnt="5">
        <dgm:presLayoutVars>
          <dgm:chMax val="1"/>
          <dgm:bulletEnabled val="1"/>
        </dgm:presLayoutVars>
      </dgm:prSet>
      <dgm:spPr/>
      <dgm:t>
        <a:bodyPr/>
        <a:lstStyle/>
        <a:p>
          <a:endParaRPr lang="en-US"/>
        </a:p>
      </dgm:t>
    </dgm:pt>
    <dgm:pt modelId="{1E9C8E06-5274-4421-87A9-8D306480E718}" type="pres">
      <dgm:prSet presAssocID="{A80FCBE4-5505-49BF-ACF6-10A80538C336}" presName="levelTx" presStyleLbl="revTx" presStyleIdx="0" presStyleCnt="0">
        <dgm:presLayoutVars>
          <dgm:chMax val="1"/>
          <dgm:bulletEnabled val="1"/>
        </dgm:presLayoutVars>
      </dgm:prSet>
      <dgm:spPr/>
      <dgm:t>
        <a:bodyPr/>
        <a:lstStyle/>
        <a:p>
          <a:endParaRPr lang="en-US"/>
        </a:p>
      </dgm:t>
    </dgm:pt>
    <dgm:pt modelId="{70EB637C-72D8-4190-AC8D-78E632D4C570}" type="pres">
      <dgm:prSet presAssocID="{F35D6B02-2BF7-4904-AEBF-81FC08E3D36D}" presName="Name8" presStyleCnt="0"/>
      <dgm:spPr/>
    </dgm:pt>
    <dgm:pt modelId="{3B871E30-E397-401D-8E2B-7A0F6334389B}" type="pres">
      <dgm:prSet presAssocID="{F35D6B02-2BF7-4904-AEBF-81FC08E3D36D}" presName="level" presStyleLbl="node1" presStyleIdx="1" presStyleCnt="5">
        <dgm:presLayoutVars>
          <dgm:chMax val="1"/>
          <dgm:bulletEnabled val="1"/>
        </dgm:presLayoutVars>
      </dgm:prSet>
      <dgm:spPr/>
      <dgm:t>
        <a:bodyPr/>
        <a:lstStyle/>
        <a:p>
          <a:endParaRPr lang="en-US"/>
        </a:p>
      </dgm:t>
    </dgm:pt>
    <dgm:pt modelId="{D59DF119-B75A-49B5-8AA9-E80D375C1313}" type="pres">
      <dgm:prSet presAssocID="{F35D6B02-2BF7-4904-AEBF-81FC08E3D36D}" presName="levelTx" presStyleLbl="revTx" presStyleIdx="0" presStyleCnt="0">
        <dgm:presLayoutVars>
          <dgm:chMax val="1"/>
          <dgm:bulletEnabled val="1"/>
        </dgm:presLayoutVars>
      </dgm:prSet>
      <dgm:spPr/>
      <dgm:t>
        <a:bodyPr/>
        <a:lstStyle/>
        <a:p>
          <a:endParaRPr lang="en-US"/>
        </a:p>
      </dgm:t>
    </dgm:pt>
    <dgm:pt modelId="{162660F2-0D15-495F-952A-DFC3BABC292B}" type="pres">
      <dgm:prSet presAssocID="{89837E67-5DD2-4A82-951F-22BC470080B7}" presName="Name8" presStyleCnt="0"/>
      <dgm:spPr/>
    </dgm:pt>
    <dgm:pt modelId="{7A22E3F4-4985-47DD-951D-45ED8EB54F9C}" type="pres">
      <dgm:prSet presAssocID="{89837E67-5DD2-4A82-951F-22BC470080B7}" presName="level" presStyleLbl="node1" presStyleIdx="2" presStyleCnt="5">
        <dgm:presLayoutVars>
          <dgm:chMax val="1"/>
          <dgm:bulletEnabled val="1"/>
        </dgm:presLayoutVars>
      </dgm:prSet>
      <dgm:spPr/>
      <dgm:t>
        <a:bodyPr/>
        <a:lstStyle/>
        <a:p>
          <a:endParaRPr lang="en-US"/>
        </a:p>
      </dgm:t>
    </dgm:pt>
    <dgm:pt modelId="{9834C99D-B0A1-4740-B51F-5473A1BD256C}" type="pres">
      <dgm:prSet presAssocID="{89837E67-5DD2-4A82-951F-22BC470080B7}" presName="levelTx" presStyleLbl="revTx" presStyleIdx="0" presStyleCnt="0">
        <dgm:presLayoutVars>
          <dgm:chMax val="1"/>
          <dgm:bulletEnabled val="1"/>
        </dgm:presLayoutVars>
      </dgm:prSet>
      <dgm:spPr/>
      <dgm:t>
        <a:bodyPr/>
        <a:lstStyle/>
        <a:p>
          <a:endParaRPr lang="en-US"/>
        </a:p>
      </dgm:t>
    </dgm:pt>
    <dgm:pt modelId="{FF93BC8B-BE8E-447A-97FD-3AEA06D20A1C}" type="pres">
      <dgm:prSet presAssocID="{DDC5EF21-9601-47AD-B8B3-7B7ACEA79DA5}" presName="Name8" presStyleCnt="0"/>
      <dgm:spPr/>
    </dgm:pt>
    <dgm:pt modelId="{67FD4E0B-4DFF-489C-956E-CD6390DDF174}" type="pres">
      <dgm:prSet presAssocID="{DDC5EF21-9601-47AD-B8B3-7B7ACEA79DA5}" presName="level" presStyleLbl="node1" presStyleIdx="3" presStyleCnt="5">
        <dgm:presLayoutVars>
          <dgm:chMax val="1"/>
          <dgm:bulletEnabled val="1"/>
        </dgm:presLayoutVars>
      </dgm:prSet>
      <dgm:spPr/>
      <dgm:t>
        <a:bodyPr/>
        <a:lstStyle/>
        <a:p>
          <a:endParaRPr lang="en-US"/>
        </a:p>
      </dgm:t>
    </dgm:pt>
    <dgm:pt modelId="{C5699F5A-3689-49F6-9B3D-D10D142184CE}" type="pres">
      <dgm:prSet presAssocID="{DDC5EF21-9601-47AD-B8B3-7B7ACEA79DA5}" presName="levelTx" presStyleLbl="revTx" presStyleIdx="0" presStyleCnt="0">
        <dgm:presLayoutVars>
          <dgm:chMax val="1"/>
          <dgm:bulletEnabled val="1"/>
        </dgm:presLayoutVars>
      </dgm:prSet>
      <dgm:spPr/>
      <dgm:t>
        <a:bodyPr/>
        <a:lstStyle/>
        <a:p>
          <a:endParaRPr lang="en-US"/>
        </a:p>
      </dgm:t>
    </dgm:pt>
    <dgm:pt modelId="{C2522843-8F18-4F05-B385-518BC7D21ED3}" type="pres">
      <dgm:prSet presAssocID="{DF91CF7E-309E-4AA2-8BFE-09B77DD7E469}" presName="Name8" presStyleCnt="0"/>
      <dgm:spPr/>
    </dgm:pt>
    <dgm:pt modelId="{1B2360AD-6489-4A9C-B8A8-31CE7448A38B}" type="pres">
      <dgm:prSet presAssocID="{DF91CF7E-309E-4AA2-8BFE-09B77DD7E469}" presName="level" presStyleLbl="node1" presStyleIdx="4" presStyleCnt="5">
        <dgm:presLayoutVars>
          <dgm:chMax val="1"/>
          <dgm:bulletEnabled val="1"/>
        </dgm:presLayoutVars>
      </dgm:prSet>
      <dgm:spPr/>
      <dgm:t>
        <a:bodyPr/>
        <a:lstStyle/>
        <a:p>
          <a:endParaRPr lang="en-US"/>
        </a:p>
      </dgm:t>
    </dgm:pt>
    <dgm:pt modelId="{F9FCAC1D-A067-4509-9573-D65DA7347AE8}" type="pres">
      <dgm:prSet presAssocID="{DF91CF7E-309E-4AA2-8BFE-09B77DD7E469}" presName="levelTx" presStyleLbl="revTx" presStyleIdx="0" presStyleCnt="0">
        <dgm:presLayoutVars>
          <dgm:chMax val="1"/>
          <dgm:bulletEnabled val="1"/>
        </dgm:presLayoutVars>
      </dgm:prSet>
      <dgm:spPr/>
      <dgm:t>
        <a:bodyPr/>
        <a:lstStyle/>
        <a:p>
          <a:endParaRPr lang="en-US"/>
        </a:p>
      </dgm:t>
    </dgm:pt>
  </dgm:ptLst>
  <dgm:cxnLst>
    <dgm:cxn modelId="{098FBE8B-F7C2-43E8-9464-716F38134E9F}" type="presOf" srcId="{89837E67-5DD2-4A82-951F-22BC470080B7}" destId="{9834C99D-B0A1-4740-B51F-5473A1BD256C}" srcOrd="1" destOrd="0" presId="urn:microsoft.com/office/officeart/2005/8/layout/pyramid1"/>
    <dgm:cxn modelId="{4B5A3FCB-0CDF-48DC-96EB-72DFE3402425}" type="presOf" srcId="{DF91CF7E-309E-4AA2-8BFE-09B77DD7E469}" destId="{1B2360AD-6489-4A9C-B8A8-31CE7448A38B}" srcOrd="0" destOrd="0" presId="urn:microsoft.com/office/officeart/2005/8/layout/pyramid1"/>
    <dgm:cxn modelId="{A546FE08-D924-4560-B8B1-31402CB15951}" type="presOf" srcId="{A80FCBE4-5505-49BF-ACF6-10A80538C336}" destId="{1E9C8E06-5274-4421-87A9-8D306480E718}" srcOrd="1" destOrd="0" presId="urn:microsoft.com/office/officeart/2005/8/layout/pyramid1"/>
    <dgm:cxn modelId="{0A77811C-3530-4B6D-9CA4-D47EBE269795}" type="presOf" srcId="{89837E67-5DD2-4A82-951F-22BC470080B7}" destId="{7A22E3F4-4985-47DD-951D-45ED8EB54F9C}" srcOrd="0" destOrd="0" presId="urn:microsoft.com/office/officeart/2005/8/layout/pyramid1"/>
    <dgm:cxn modelId="{70CBD2B4-AFD7-42E1-AF9A-13B6F3A29630}" srcId="{E21CD19C-DAC9-4CA2-9E5D-C70C47BDF317}" destId="{A80FCBE4-5505-49BF-ACF6-10A80538C336}" srcOrd="0" destOrd="0" parTransId="{134F313D-A1E8-4306-849D-1922FACF1EF6}" sibTransId="{EAEC3D55-3D2B-4096-AC03-590FCBA468E6}"/>
    <dgm:cxn modelId="{7079BA0B-3A86-4048-9C2A-8362EC447A7C}" type="presOf" srcId="{DDC5EF21-9601-47AD-B8B3-7B7ACEA79DA5}" destId="{67FD4E0B-4DFF-489C-956E-CD6390DDF174}" srcOrd="0" destOrd="0" presId="urn:microsoft.com/office/officeart/2005/8/layout/pyramid1"/>
    <dgm:cxn modelId="{A8D730C6-C541-4057-8B03-EB7DF61CDCD3}" type="presOf" srcId="{F35D6B02-2BF7-4904-AEBF-81FC08E3D36D}" destId="{D59DF119-B75A-49B5-8AA9-E80D375C1313}" srcOrd="1" destOrd="0" presId="urn:microsoft.com/office/officeart/2005/8/layout/pyramid1"/>
    <dgm:cxn modelId="{40C52E21-A7F2-4565-94F1-5432E55DE85A}" type="presOf" srcId="{E21CD19C-DAC9-4CA2-9E5D-C70C47BDF317}" destId="{47CB741C-D5F8-4A4A-AB71-29FE89F5D0AA}" srcOrd="0" destOrd="0" presId="urn:microsoft.com/office/officeart/2005/8/layout/pyramid1"/>
    <dgm:cxn modelId="{8247764D-48F7-491A-9C29-29CCB8EFB542}" type="presOf" srcId="{DF91CF7E-309E-4AA2-8BFE-09B77DD7E469}" destId="{F9FCAC1D-A067-4509-9573-D65DA7347AE8}" srcOrd="1" destOrd="0" presId="urn:microsoft.com/office/officeart/2005/8/layout/pyramid1"/>
    <dgm:cxn modelId="{E2C196D3-84FC-4D39-95E6-EDB0DAC5A139}" srcId="{E21CD19C-DAC9-4CA2-9E5D-C70C47BDF317}" destId="{DDC5EF21-9601-47AD-B8B3-7B7ACEA79DA5}" srcOrd="3" destOrd="0" parTransId="{45E35A8D-5A0B-4269-8214-24E654B5E87E}" sibTransId="{547AF972-052D-4E26-9F49-96C15C59FDFA}"/>
    <dgm:cxn modelId="{E5C72085-9659-4F04-9FDE-DFC87E4D3E94}" type="presOf" srcId="{DDC5EF21-9601-47AD-B8B3-7B7ACEA79DA5}" destId="{C5699F5A-3689-49F6-9B3D-D10D142184CE}" srcOrd="1" destOrd="0" presId="urn:microsoft.com/office/officeart/2005/8/layout/pyramid1"/>
    <dgm:cxn modelId="{BDCC1E83-2C29-4AA1-9C5A-41163B27CACA}" type="presOf" srcId="{F35D6B02-2BF7-4904-AEBF-81FC08E3D36D}" destId="{3B871E30-E397-401D-8E2B-7A0F6334389B}" srcOrd="0" destOrd="0" presId="urn:microsoft.com/office/officeart/2005/8/layout/pyramid1"/>
    <dgm:cxn modelId="{C271FF38-5747-4625-ABA2-D74A3A4FB25E}" srcId="{E21CD19C-DAC9-4CA2-9E5D-C70C47BDF317}" destId="{F35D6B02-2BF7-4904-AEBF-81FC08E3D36D}" srcOrd="1" destOrd="0" parTransId="{3E0E67CB-07BA-4AA0-9453-57866C959C0A}" sibTransId="{8DF85AD4-3751-4BDD-B034-1594B7861883}"/>
    <dgm:cxn modelId="{FC7477E5-B0F8-4C82-9771-92841E43B54C}" srcId="{E21CD19C-DAC9-4CA2-9E5D-C70C47BDF317}" destId="{89837E67-5DD2-4A82-951F-22BC470080B7}" srcOrd="2" destOrd="0" parTransId="{9996AE1A-E923-4E77-80B5-FD2D66152AB2}" sibTransId="{EA1779F3-734F-40AE-BB4B-C2D431A2ECF4}"/>
    <dgm:cxn modelId="{D716BC3E-2E1F-4A4A-A4FD-023A52B780EE}" srcId="{E21CD19C-DAC9-4CA2-9E5D-C70C47BDF317}" destId="{DF91CF7E-309E-4AA2-8BFE-09B77DD7E469}" srcOrd="4" destOrd="0" parTransId="{A4A52C26-5B09-4721-991C-FCFCC65658AB}" sibTransId="{C66513F0-2903-40F1-B094-8F5D656A9877}"/>
    <dgm:cxn modelId="{647E3BFF-D8B4-44A8-9BF4-338BDE652DDB}" type="presOf" srcId="{A80FCBE4-5505-49BF-ACF6-10A80538C336}" destId="{925763CE-2975-4D3D-9E80-3CF76D4087BF}" srcOrd="0" destOrd="0" presId="urn:microsoft.com/office/officeart/2005/8/layout/pyramid1"/>
    <dgm:cxn modelId="{6DD5F80C-0AE9-495F-8A14-8AFC2474AE18}" type="presParOf" srcId="{47CB741C-D5F8-4A4A-AB71-29FE89F5D0AA}" destId="{85C6043C-C142-4809-9CBA-A4F0866A378D}" srcOrd="0" destOrd="0" presId="urn:microsoft.com/office/officeart/2005/8/layout/pyramid1"/>
    <dgm:cxn modelId="{BC002E74-035D-4B6D-AFD3-DC53873DDF36}" type="presParOf" srcId="{85C6043C-C142-4809-9CBA-A4F0866A378D}" destId="{925763CE-2975-4D3D-9E80-3CF76D4087BF}" srcOrd="0" destOrd="0" presId="urn:microsoft.com/office/officeart/2005/8/layout/pyramid1"/>
    <dgm:cxn modelId="{E5BD5958-A4BB-421D-A60C-4A8AA422EA5D}" type="presParOf" srcId="{85C6043C-C142-4809-9CBA-A4F0866A378D}" destId="{1E9C8E06-5274-4421-87A9-8D306480E718}" srcOrd="1" destOrd="0" presId="urn:microsoft.com/office/officeart/2005/8/layout/pyramid1"/>
    <dgm:cxn modelId="{59C7B5DB-0205-4A52-9464-6987B8BBD906}" type="presParOf" srcId="{47CB741C-D5F8-4A4A-AB71-29FE89F5D0AA}" destId="{70EB637C-72D8-4190-AC8D-78E632D4C570}" srcOrd="1" destOrd="0" presId="urn:microsoft.com/office/officeart/2005/8/layout/pyramid1"/>
    <dgm:cxn modelId="{7E8801F3-42AB-4057-8207-3F5EC5F9328A}" type="presParOf" srcId="{70EB637C-72D8-4190-AC8D-78E632D4C570}" destId="{3B871E30-E397-401D-8E2B-7A0F6334389B}" srcOrd="0" destOrd="0" presId="urn:microsoft.com/office/officeart/2005/8/layout/pyramid1"/>
    <dgm:cxn modelId="{4CEC1BED-E48C-41FB-97DF-8E93A6CF7B22}" type="presParOf" srcId="{70EB637C-72D8-4190-AC8D-78E632D4C570}" destId="{D59DF119-B75A-49B5-8AA9-E80D375C1313}" srcOrd="1" destOrd="0" presId="urn:microsoft.com/office/officeart/2005/8/layout/pyramid1"/>
    <dgm:cxn modelId="{04BC8BFC-5553-479A-B38D-2C1FC044E3D0}" type="presParOf" srcId="{47CB741C-D5F8-4A4A-AB71-29FE89F5D0AA}" destId="{162660F2-0D15-495F-952A-DFC3BABC292B}" srcOrd="2" destOrd="0" presId="urn:microsoft.com/office/officeart/2005/8/layout/pyramid1"/>
    <dgm:cxn modelId="{8BD0F03B-1FC0-4A61-9888-350D50DFEBB5}" type="presParOf" srcId="{162660F2-0D15-495F-952A-DFC3BABC292B}" destId="{7A22E3F4-4985-47DD-951D-45ED8EB54F9C}" srcOrd="0" destOrd="0" presId="urn:microsoft.com/office/officeart/2005/8/layout/pyramid1"/>
    <dgm:cxn modelId="{B8F7B6BF-21AC-405B-BCF5-4267253A1CB8}" type="presParOf" srcId="{162660F2-0D15-495F-952A-DFC3BABC292B}" destId="{9834C99D-B0A1-4740-B51F-5473A1BD256C}" srcOrd="1" destOrd="0" presId="urn:microsoft.com/office/officeart/2005/8/layout/pyramid1"/>
    <dgm:cxn modelId="{DF9BC005-1D84-41D2-BD52-4975B9C6C41B}" type="presParOf" srcId="{47CB741C-D5F8-4A4A-AB71-29FE89F5D0AA}" destId="{FF93BC8B-BE8E-447A-97FD-3AEA06D20A1C}" srcOrd="3" destOrd="0" presId="urn:microsoft.com/office/officeart/2005/8/layout/pyramid1"/>
    <dgm:cxn modelId="{E88612B8-B244-49A8-B910-C7EED865DA0C}" type="presParOf" srcId="{FF93BC8B-BE8E-447A-97FD-3AEA06D20A1C}" destId="{67FD4E0B-4DFF-489C-956E-CD6390DDF174}" srcOrd="0" destOrd="0" presId="urn:microsoft.com/office/officeart/2005/8/layout/pyramid1"/>
    <dgm:cxn modelId="{F2553326-CCCA-4274-A71F-E3AFAD6FEA3A}" type="presParOf" srcId="{FF93BC8B-BE8E-447A-97FD-3AEA06D20A1C}" destId="{C5699F5A-3689-49F6-9B3D-D10D142184CE}" srcOrd="1" destOrd="0" presId="urn:microsoft.com/office/officeart/2005/8/layout/pyramid1"/>
    <dgm:cxn modelId="{BEFB2048-8204-43F8-90E4-D24CECD6DB06}" type="presParOf" srcId="{47CB741C-D5F8-4A4A-AB71-29FE89F5D0AA}" destId="{C2522843-8F18-4F05-B385-518BC7D21ED3}" srcOrd="4" destOrd="0" presId="urn:microsoft.com/office/officeart/2005/8/layout/pyramid1"/>
    <dgm:cxn modelId="{5F598070-CBF8-4E0C-A688-F1334F397175}" type="presParOf" srcId="{C2522843-8F18-4F05-B385-518BC7D21ED3}" destId="{1B2360AD-6489-4A9C-B8A8-31CE7448A38B}" srcOrd="0" destOrd="0" presId="urn:microsoft.com/office/officeart/2005/8/layout/pyramid1"/>
    <dgm:cxn modelId="{5D6BEE55-639D-4BB5-9DC0-F1D973746314}" type="presParOf" srcId="{C2522843-8F18-4F05-B385-518BC7D21ED3}" destId="{F9FCAC1D-A067-4509-9573-D65DA7347AE8}" srcOrd="1" destOrd="0" presId="urn:microsoft.com/office/officeart/2005/8/layout/pyramid1"/>
  </dgm:cxnLst>
  <dgm:bg/>
  <dgm:whole/>
</dgm:dataModel>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CEBBF4-1256-4D86-BD52-925C4C9AA798}" type="datetimeFigureOut">
              <a:rPr lang="en-US" smtClean="0"/>
              <a:pPr/>
              <a:t>6/1/2020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6B515F-3D1C-483B-9122-8E4A6A0C776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8FBCC5-8AA8-49AD-9C98-F0FB1AA44486}"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a:t>
            </a:fld>
            <a:endParaRPr lang="en-US"/>
          </a:p>
        </p:txBody>
      </p:sp>
    </p:spTree>
  </p:cSld>
  <p:clrMapOvr>
    <a:masterClrMapping/>
  </p:clrMapOvr>
  <p:transition>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FCB575-AD91-42B6-B660-D6668D2F6A9F}"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a:t>
            </a:fld>
            <a:endParaRPr lang="en-US"/>
          </a:p>
        </p:txBody>
      </p:sp>
    </p:spTree>
  </p:cSld>
  <p:clrMapOvr>
    <a:masterClrMapping/>
  </p:clrMapOvr>
  <p:transition>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AB6AE6-83F7-4585-8882-93C05DEE8A27}"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a:t>
            </a:fld>
            <a:endParaRPr lang="en-US"/>
          </a:p>
        </p:txBody>
      </p:sp>
    </p:spTree>
  </p:cSld>
  <p:clrMapOvr>
    <a:masterClrMapping/>
  </p:clrMapOvr>
  <p:transition>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a:t>
            </a:fld>
            <a:endParaRPr lang="en-US"/>
          </a:p>
        </p:txBody>
      </p:sp>
    </p:spTree>
  </p:cSld>
  <p:clrMapOvr>
    <a:masterClrMapping/>
  </p:clrMapOvr>
  <p:transition>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4B883A-543F-436F-A363-0CD1CDB2992C}"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a:t>
            </a:fld>
            <a:endParaRPr lang="en-US"/>
          </a:p>
        </p:txBody>
      </p:sp>
    </p:spTree>
  </p:cSld>
  <p:clrMapOvr>
    <a:masterClrMapping/>
  </p:clrMapOvr>
  <p:transition>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D38092-EDAB-4086-9537-8DB5E43183BE}"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
        <p:nvSpPr>
          <p:cNvPr id="7" name="Slide Number Placeholder 6"/>
          <p:cNvSpPr>
            <a:spLocks noGrp="1"/>
          </p:cNvSpPr>
          <p:nvPr>
            <p:ph type="sldNum" sz="quarter" idx="12"/>
          </p:nvPr>
        </p:nvSpPr>
        <p:spPr/>
        <p:txBody>
          <a:bodyPr/>
          <a:lstStyle/>
          <a:p>
            <a:fld id="{14A9E717-1DB2-46E1-9956-FD02CAE5A889}" type="slidenum">
              <a:rPr lang="en-US" smtClean="0"/>
              <a:pPr/>
              <a:t>‹#›</a:t>
            </a:fld>
            <a:endParaRPr lang="en-US"/>
          </a:p>
        </p:txBody>
      </p:sp>
    </p:spTree>
  </p:cSld>
  <p:clrMapOvr>
    <a:masterClrMapping/>
  </p:clrMapOvr>
  <p:transition>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F28EBA-3F37-4ED3-82EF-D15E29A7E165}" type="datetime1">
              <a:rPr lang="en-US" smtClean="0"/>
              <a:pPr/>
              <a:t>6/1/2020</a:t>
            </a:fld>
            <a:endParaRPr lang="en-US"/>
          </a:p>
        </p:txBody>
      </p:sp>
      <p:sp>
        <p:nvSpPr>
          <p:cNvPr id="8" name="Footer Placeholder 7"/>
          <p:cNvSpPr>
            <a:spLocks noGrp="1"/>
          </p:cNvSpPr>
          <p:nvPr>
            <p:ph type="ftr" sz="quarter" idx="11"/>
          </p:nvPr>
        </p:nvSpPr>
        <p:spPr/>
        <p:txBody>
          <a:bodyPr/>
          <a:lstStyle/>
          <a:p>
            <a:r>
              <a:rPr lang="en-US" smtClean="0"/>
              <a:t>Course Instructor:  Nega E. ( MBA)</a:t>
            </a:r>
            <a:endParaRPr lang="en-US"/>
          </a:p>
        </p:txBody>
      </p:sp>
      <p:sp>
        <p:nvSpPr>
          <p:cNvPr id="9" name="Slide Number Placeholder 8"/>
          <p:cNvSpPr>
            <a:spLocks noGrp="1"/>
          </p:cNvSpPr>
          <p:nvPr>
            <p:ph type="sldNum" sz="quarter" idx="12"/>
          </p:nvPr>
        </p:nvSpPr>
        <p:spPr/>
        <p:txBody>
          <a:bodyPr/>
          <a:lstStyle/>
          <a:p>
            <a:fld id="{14A9E717-1DB2-46E1-9956-FD02CAE5A889}" type="slidenum">
              <a:rPr lang="en-US" smtClean="0"/>
              <a:pPr/>
              <a:t>‹#›</a:t>
            </a:fld>
            <a:endParaRPr lang="en-US"/>
          </a:p>
        </p:txBody>
      </p:sp>
    </p:spTree>
  </p:cSld>
  <p:clrMapOvr>
    <a:masterClrMapping/>
  </p:clrMapOvr>
  <p:transition>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98B159-1311-48DE-9DD1-03060AD3A48C}" type="datetime1">
              <a:rPr lang="en-US" smtClean="0"/>
              <a:pPr/>
              <a:t>6/1/2020</a:t>
            </a:fld>
            <a:endParaRPr lang="en-US"/>
          </a:p>
        </p:txBody>
      </p:sp>
      <p:sp>
        <p:nvSpPr>
          <p:cNvPr id="4" name="Footer Placeholder 3"/>
          <p:cNvSpPr>
            <a:spLocks noGrp="1"/>
          </p:cNvSpPr>
          <p:nvPr>
            <p:ph type="ftr" sz="quarter" idx="11"/>
          </p:nvPr>
        </p:nvSpPr>
        <p:spPr/>
        <p:txBody>
          <a:bodyPr/>
          <a:lstStyle/>
          <a:p>
            <a:r>
              <a:rPr lang="en-US" smtClean="0"/>
              <a:t>Course Instructor:  Nega E. ( MBA)</a:t>
            </a:r>
            <a:endParaRPr lang="en-US"/>
          </a:p>
        </p:txBody>
      </p:sp>
      <p:sp>
        <p:nvSpPr>
          <p:cNvPr id="5" name="Slide Number Placeholder 4"/>
          <p:cNvSpPr>
            <a:spLocks noGrp="1"/>
          </p:cNvSpPr>
          <p:nvPr>
            <p:ph type="sldNum" sz="quarter" idx="12"/>
          </p:nvPr>
        </p:nvSpPr>
        <p:spPr/>
        <p:txBody>
          <a:bodyPr/>
          <a:lstStyle/>
          <a:p>
            <a:fld id="{14A9E717-1DB2-46E1-9956-FD02CAE5A889}" type="slidenum">
              <a:rPr lang="en-US" smtClean="0"/>
              <a:pPr/>
              <a:t>‹#›</a:t>
            </a:fld>
            <a:endParaRPr lang="en-US"/>
          </a:p>
        </p:txBody>
      </p:sp>
    </p:spTree>
  </p:cSld>
  <p:clrMapOvr>
    <a:masterClrMapping/>
  </p:clrMapOvr>
  <p:transition>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DAED4B-37AD-4240-83F0-F135D5F969E4}" type="datetime1">
              <a:rPr lang="en-US" smtClean="0"/>
              <a:pPr/>
              <a:t>6/1/2020</a:t>
            </a:fld>
            <a:endParaRPr lang="en-US"/>
          </a:p>
        </p:txBody>
      </p:sp>
      <p:sp>
        <p:nvSpPr>
          <p:cNvPr id="3" name="Footer Placeholder 2"/>
          <p:cNvSpPr>
            <a:spLocks noGrp="1"/>
          </p:cNvSpPr>
          <p:nvPr>
            <p:ph type="ftr" sz="quarter" idx="11"/>
          </p:nvPr>
        </p:nvSpPr>
        <p:spPr/>
        <p:txBody>
          <a:bodyPr/>
          <a:lstStyle/>
          <a:p>
            <a:r>
              <a:rPr lang="en-US" smtClean="0"/>
              <a:t>Course Instructor:  Nega E. ( MBA)</a:t>
            </a:r>
            <a:endParaRPr lang="en-US"/>
          </a:p>
        </p:txBody>
      </p:sp>
      <p:sp>
        <p:nvSpPr>
          <p:cNvPr id="4" name="Slide Number Placeholder 3"/>
          <p:cNvSpPr>
            <a:spLocks noGrp="1"/>
          </p:cNvSpPr>
          <p:nvPr>
            <p:ph type="sldNum" sz="quarter" idx="12"/>
          </p:nvPr>
        </p:nvSpPr>
        <p:spPr/>
        <p:txBody>
          <a:bodyPr/>
          <a:lstStyle/>
          <a:p>
            <a:fld id="{14A9E717-1DB2-46E1-9956-FD02CAE5A889}" type="slidenum">
              <a:rPr lang="en-US" smtClean="0"/>
              <a:pPr/>
              <a:t>‹#›</a:t>
            </a:fld>
            <a:endParaRPr lang="en-US"/>
          </a:p>
        </p:txBody>
      </p:sp>
    </p:spTree>
  </p:cSld>
  <p:clrMapOvr>
    <a:masterClrMapping/>
  </p:clrMapOvr>
  <p:transition>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83BF2-6573-4F2B-8BB4-8ADB6D2E84ED}"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
        <p:nvSpPr>
          <p:cNvPr id="7" name="Slide Number Placeholder 6"/>
          <p:cNvSpPr>
            <a:spLocks noGrp="1"/>
          </p:cNvSpPr>
          <p:nvPr>
            <p:ph type="sldNum" sz="quarter" idx="12"/>
          </p:nvPr>
        </p:nvSpPr>
        <p:spPr/>
        <p:txBody>
          <a:bodyPr/>
          <a:lstStyle/>
          <a:p>
            <a:fld id="{14A9E717-1DB2-46E1-9956-FD02CAE5A889}" type="slidenum">
              <a:rPr lang="en-US" smtClean="0"/>
              <a:pPr/>
              <a:t>‹#›</a:t>
            </a:fld>
            <a:endParaRPr lang="en-US"/>
          </a:p>
        </p:txBody>
      </p:sp>
    </p:spTree>
  </p:cSld>
  <p:clrMapOvr>
    <a:masterClrMapping/>
  </p:clrMapOvr>
  <p:transition>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253BDF-1925-484C-9D0E-D9F8E9B534CF}"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
        <p:nvSpPr>
          <p:cNvPr id="7" name="Slide Number Placeholder 6"/>
          <p:cNvSpPr>
            <a:spLocks noGrp="1"/>
          </p:cNvSpPr>
          <p:nvPr>
            <p:ph type="sldNum" sz="quarter" idx="12"/>
          </p:nvPr>
        </p:nvSpPr>
        <p:spPr/>
        <p:txBody>
          <a:bodyPr/>
          <a:lstStyle/>
          <a:p>
            <a:fld id="{14A9E717-1DB2-46E1-9956-FD02CAE5A889}" type="slidenum">
              <a:rPr lang="en-US" smtClean="0"/>
              <a:pPr/>
              <a:t>‹#›</a:t>
            </a:fld>
            <a:endParaRPr lang="en-US"/>
          </a:p>
        </p:txBody>
      </p:sp>
    </p:spTree>
  </p:cSld>
  <p:clrMapOvr>
    <a:masterClrMapping/>
  </p:clrMapOvr>
  <p:transition>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F97CE-44ED-49B1-9048-B901928F299E}" type="datetime1">
              <a:rPr lang="en-US" smtClean="0"/>
              <a:pPr/>
              <a:t>6/1/2020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Course Instructor:  Nega E. ( MBA)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9E717-1DB2-46E1-9956-FD02CAE5A8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u"/>
  </p:transition>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066799"/>
          </a:xfrm>
        </p:spPr>
        <p:txBody>
          <a:bodyPr>
            <a:normAutofit fontScale="90000"/>
          </a:bodyPr>
          <a:lstStyle/>
          <a:p>
            <a:r>
              <a:rPr lang="en-US" b="1" dirty="0" smtClean="0"/>
              <a:t/>
            </a:r>
            <a:br>
              <a:rPr lang="en-US" b="1" dirty="0" smtClean="0"/>
            </a:br>
            <a:endParaRPr lang="en-US" dirty="0"/>
          </a:p>
        </p:txBody>
      </p:sp>
      <p:sp>
        <p:nvSpPr>
          <p:cNvPr id="3" name="Subtitle 2"/>
          <p:cNvSpPr>
            <a:spLocks noGrp="1"/>
          </p:cNvSpPr>
          <p:nvPr>
            <p:ph type="subTitle" idx="1"/>
          </p:nvPr>
        </p:nvSpPr>
        <p:spPr>
          <a:xfrm>
            <a:off x="762000" y="838200"/>
            <a:ext cx="7772400" cy="5029200"/>
          </a:xfrm>
        </p:spPr>
        <p:style>
          <a:lnRef idx="2">
            <a:schemeClr val="accent2"/>
          </a:lnRef>
          <a:fillRef idx="1">
            <a:schemeClr val="lt1"/>
          </a:fillRef>
          <a:effectRef idx="0">
            <a:schemeClr val="accent2"/>
          </a:effectRef>
          <a:fontRef idx="minor">
            <a:schemeClr val="dk1"/>
          </a:fontRef>
        </p:style>
        <p:txBody>
          <a:bodyPr>
            <a:normAutofit lnSpcReduction="10000"/>
          </a:bodyPr>
          <a:lstStyle/>
          <a:p>
            <a:r>
              <a:rPr lang="en-US" b="1" dirty="0" smtClean="0">
                <a:solidFill>
                  <a:schemeClr val="tx1"/>
                </a:solidFill>
              </a:rPr>
              <a:t>AMBO UNIVERSITY WOLISO CAMPUS</a:t>
            </a:r>
          </a:p>
          <a:p>
            <a:r>
              <a:rPr lang="en-US" b="1" dirty="0" smtClean="0">
                <a:solidFill>
                  <a:schemeClr val="tx1"/>
                </a:solidFill>
              </a:rPr>
              <a:t>SCHOOL OF BUSINESS AND ECONOMICS</a:t>
            </a:r>
          </a:p>
          <a:p>
            <a:r>
              <a:rPr lang="en-US" b="1" dirty="0" smtClean="0">
                <a:solidFill>
                  <a:schemeClr val="tx1"/>
                </a:solidFill>
              </a:rPr>
              <a:t>DEPARTMENT OF MANAGEMENT</a:t>
            </a:r>
          </a:p>
          <a:p>
            <a:pPr algn="l"/>
            <a:r>
              <a:rPr lang="en-US" dirty="0" smtClean="0">
                <a:solidFill>
                  <a:schemeClr val="tx1"/>
                </a:solidFill>
              </a:rPr>
              <a:t>Course Title: Organizational </a:t>
            </a:r>
            <a:r>
              <a:rPr lang="en-US" dirty="0" err="1" smtClean="0">
                <a:solidFill>
                  <a:schemeClr val="tx1"/>
                </a:solidFill>
              </a:rPr>
              <a:t>Bahaviour</a:t>
            </a:r>
            <a:r>
              <a:rPr lang="en-US" dirty="0" smtClean="0">
                <a:solidFill>
                  <a:schemeClr val="tx1"/>
                </a:solidFill>
              </a:rPr>
              <a:t> (OB)</a:t>
            </a:r>
          </a:p>
          <a:p>
            <a:pPr algn="l"/>
            <a:r>
              <a:rPr lang="en-US" dirty="0" smtClean="0">
                <a:solidFill>
                  <a:schemeClr val="tx1"/>
                </a:solidFill>
              </a:rPr>
              <a:t>Corse Code:   MGMT4114</a:t>
            </a:r>
          </a:p>
          <a:p>
            <a:pPr algn="l"/>
            <a:r>
              <a:rPr lang="en-US" dirty="0" smtClean="0">
                <a:solidFill>
                  <a:schemeClr val="tx1"/>
                </a:solidFill>
              </a:rPr>
              <a:t>Students Department:  Information System</a:t>
            </a:r>
          </a:p>
          <a:p>
            <a:pPr algn="l"/>
            <a:r>
              <a:rPr lang="en-US" dirty="0" smtClean="0">
                <a:solidFill>
                  <a:schemeClr val="tx1"/>
                </a:solidFill>
              </a:rPr>
              <a:t>Academic Year :  2019/20 G.C (2012 E.C)</a:t>
            </a:r>
          </a:p>
          <a:p>
            <a:pPr algn="l"/>
            <a:r>
              <a:rPr lang="en-US" dirty="0" smtClean="0">
                <a:solidFill>
                  <a:schemeClr val="tx1"/>
                </a:solidFill>
              </a:rPr>
              <a:t>Semester:  II</a:t>
            </a:r>
          </a:p>
          <a:p>
            <a:pPr algn="l"/>
            <a:r>
              <a:rPr lang="en-US" dirty="0" smtClean="0">
                <a:solidFill>
                  <a:schemeClr val="tx1"/>
                </a:solidFill>
              </a:rPr>
              <a:t>Prepared  By :  NEGA E. (  </a:t>
            </a:r>
            <a:r>
              <a:rPr lang="en-US" smtClean="0">
                <a:solidFill>
                  <a:schemeClr val="tx1"/>
                </a:solidFill>
              </a:rPr>
              <a:t>MBA) </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14A9E717-1DB2-46E1-9956-FD02CAE5A889}" type="slidenum">
              <a:rPr lang="en-US" smtClean="0"/>
              <a:pPr/>
              <a:t>1</a:t>
            </a:fld>
            <a:endParaRPr lang="en-US"/>
          </a:p>
        </p:txBody>
      </p:sp>
      <p:sp>
        <p:nvSpPr>
          <p:cNvPr id="5" name="Date Placeholder 4"/>
          <p:cNvSpPr>
            <a:spLocks noGrp="1"/>
          </p:cNvSpPr>
          <p:nvPr>
            <p:ph type="dt" sz="half" idx="10"/>
          </p:nvPr>
        </p:nvSpPr>
        <p:spPr/>
        <p:txBody>
          <a:bodyPr/>
          <a:lstStyle/>
          <a:p>
            <a:fld id="{F4B656F9-DECB-42EF-941D-CBED8296F386}"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lstStyle/>
          <a:p>
            <a:r>
              <a:rPr lang="en-US" b="1" dirty="0" smtClean="0"/>
              <a:t>Organization as a system</a:t>
            </a:r>
            <a:endParaRPr lang="en-US" dirty="0"/>
          </a:p>
        </p:txBody>
      </p:sp>
      <p:sp>
        <p:nvSpPr>
          <p:cNvPr id="3" name="Content Placeholder 2"/>
          <p:cNvSpPr>
            <a:spLocks noGrp="1"/>
          </p:cNvSpPr>
          <p:nvPr>
            <p:ph idx="1"/>
          </p:nvPr>
        </p:nvSpPr>
        <p:spPr>
          <a:xfrm>
            <a:off x="457200" y="1828800"/>
            <a:ext cx="8229600" cy="4297363"/>
          </a:xfrm>
        </p:spPr>
        <p:style>
          <a:lnRef idx="2">
            <a:schemeClr val="accent2"/>
          </a:lnRef>
          <a:fillRef idx="1">
            <a:schemeClr val="lt1"/>
          </a:fillRef>
          <a:effectRef idx="0">
            <a:schemeClr val="accent2"/>
          </a:effectRef>
          <a:fontRef idx="minor">
            <a:schemeClr val="dk1"/>
          </a:fontRef>
        </p:style>
        <p:txBody>
          <a:bodyPr>
            <a:normAutofit/>
          </a:bodyPr>
          <a:lstStyle/>
          <a:p>
            <a:pPr>
              <a:buFont typeface="Wingdings" pitchFamily="2" charset="2"/>
              <a:buChar char="Ø"/>
            </a:pPr>
            <a:r>
              <a:rPr lang="en-US" dirty="0" smtClean="0"/>
              <a:t> Organizational components that need to be managed are: People, Structure, Culture, Technology, Jobs, etc.</a:t>
            </a:r>
          </a:p>
          <a:p>
            <a:pPr>
              <a:buFont typeface="Wingdings" pitchFamily="2" charset="2"/>
              <a:buChar char="Ø"/>
            </a:pPr>
            <a:r>
              <a:rPr lang="en-US" dirty="0" smtClean="0"/>
              <a:t> Therefore, organization is a system having many interrelated components that interact each to achieve common goals.</a:t>
            </a:r>
          </a:p>
          <a:p>
            <a:pPr>
              <a:buNone/>
            </a:pP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10</a:t>
            </a:fld>
            <a:endParaRPr lang="en-US"/>
          </a:p>
        </p:txBody>
      </p:sp>
      <p:sp>
        <p:nvSpPr>
          <p:cNvPr id="5" name="Date Placeholder 4"/>
          <p:cNvSpPr>
            <a:spLocks noGrp="1"/>
          </p:cNvSpPr>
          <p:nvPr>
            <p:ph type="dt" sz="half" idx="10"/>
          </p:nvPr>
        </p:nvSpPr>
        <p:spPr/>
        <p:txBody>
          <a:bodyPr/>
          <a:lstStyle/>
          <a:p>
            <a:fld id="{00E193AD-EF13-4DFE-A455-5FBD885F95DC}"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4906963"/>
          </a:xfrm>
        </p:spPr>
        <p:style>
          <a:lnRef idx="2">
            <a:schemeClr val="accent5"/>
          </a:lnRef>
          <a:fillRef idx="1">
            <a:schemeClr val="lt1"/>
          </a:fillRef>
          <a:effectRef idx="0">
            <a:schemeClr val="accent5"/>
          </a:effectRef>
          <a:fontRef idx="minor">
            <a:schemeClr val="dk1"/>
          </a:fontRef>
        </p:style>
        <p:txBody>
          <a:bodyPr/>
          <a:lstStyle/>
          <a:p>
            <a:r>
              <a:rPr lang="en-US" dirty="0" smtClean="0"/>
              <a:t>Conflict is dysfunctional or destructive when it results in more undesirable consequences such as retarding of communication, reductions in group cohesiveness, and subordination of group goals to the primacy of infighting between members, etc. These are dysfunctional outcomes.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100</a:t>
            </a:fld>
            <a:endParaRPr lang="en-US"/>
          </a:p>
        </p:txBody>
      </p:sp>
    </p:spTree>
  </p:cSld>
  <p:clrMapOvr>
    <a:masterClrMapping/>
  </p:clrMapOvr>
  <p:transition>
    <p:wipe dir="u"/>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Conflict Management Strategies</a:t>
            </a:r>
            <a:endParaRPr lang="en-US"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fontScale="92500" lnSpcReduction="10000"/>
          </a:bodyPr>
          <a:lstStyle/>
          <a:p>
            <a:pPr>
              <a:buFont typeface="Wingdings" pitchFamily="2" charset="2"/>
              <a:buChar char="ü"/>
            </a:pPr>
            <a:r>
              <a:rPr lang="en-US" dirty="0" smtClean="0"/>
              <a:t>Conflict management strategies refer to techniques or strategies used to increase or decrease conflict in organizational setting according to situations to manage it.</a:t>
            </a:r>
          </a:p>
          <a:p>
            <a:pPr>
              <a:buFont typeface="Wingdings" pitchFamily="2" charset="2"/>
              <a:buChar char="ü"/>
            </a:pPr>
            <a:r>
              <a:rPr lang="en-US" dirty="0" smtClean="0"/>
              <a:t>The following are  some of the  list  of the major conflict resolution and stimulation techniques that allow managers to control conflict levels: </a:t>
            </a:r>
            <a:r>
              <a:rPr lang="en-US" dirty="0" smtClean="0">
                <a:solidFill>
                  <a:srgbClr val="FF0000"/>
                </a:solidFill>
              </a:rPr>
              <a:t>Communication, bringing in outsiders, restructuring the organization, and appointing of devil’s advocate.</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101</a:t>
            </a:fld>
            <a:endParaRPr lang="en-US"/>
          </a:p>
        </p:txBody>
      </p:sp>
    </p:spTree>
  </p:cSld>
  <p:clrMapOvr>
    <a:masterClrMapping/>
  </p:clrMapOvr>
  <p:transition>
    <p:wipe dir="u"/>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Conflict Resolution Techniques</a:t>
            </a:r>
            <a:endParaRPr lang="en-US" dirty="0"/>
          </a:p>
        </p:txBody>
      </p:sp>
      <p:sp>
        <p:nvSpPr>
          <p:cNvPr id="3" name="Content Placeholder 2"/>
          <p:cNvSpPr>
            <a:spLocks noGrp="1"/>
          </p:cNvSpPr>
          <p:nvPr>
            <p:ph idx="1"/>
          </p:nvPr>
        </p:nvSpPr>
        <p:spPr>
          <a:xfrm>
            <a:off x="457200" y="1219200"/>
            <a:ext cx="8229600" cy="4906963"/>
          </a:xfrm>
        </p:spPr>
        <p:style>
          <a:lnRef idx="2">
            <a:schemeClr val="accent6"/>
          </a:lnRef>
          <a:fillRef idx="1">
            <a:schemeClr val="lt1"/>
          </a:fillRef>
          <a:effectRef idx="0">
            <a:schemeClr val="accent6"/>
          </a:effectRef>
          <a:fontRef idx="minor">
            <a:schemeClr val="dk1"/>
          </a:fontRef>
        </p:style>
        <p:txBody>
          <a:bodyPr>
            <a:normAutofit/>
          </a:bodyPr>
          <a:lstStyle/>
          <a:p>
            <a:pPr>
              <a:buFont typeface="Wingdings" pitchFamily="2" charset="2"/>
              <a:buChar char="ü"/>
            </a:pPr>
            <a:r>
              <a:rPr lang="en-US" dirty="0" smtClean="0"/>
              <a:t>The following are also important conflict resolution techniques:</a:t>
            </a:r>
          </a:p>
          <a:p>
            <a:pPr>
              <a:buNone/>
            </a:pPr>
            <a:r>
              <a:rPr lang="en-US" dirty="0" smtClean="0"/>
              <a:t> - Problem solving</a:t>
            </a:r>
          </a:p>
          <a:p>
            <a:pPr>
              <a:buFontTx/>
              <a:buChar char="-"/>
            </a:pPr>
            <a:r>
              <a:rPr lang="en-US" dirty="0" smtClean="0"/>
              <a:t>Expansion of resources</a:t>
            </a:r>
          </a:p>
          <a:p>
            <a:pPr>
              <a:buFontTx/>
              <a:buChar char="-"/>
            </a:pPr>
            <a:r>
              <a:rPr lang="en-US" dirty="0" smtClean="0"/>
              <a:t>Avoidance </a:t>
            </a:r>
          </a:p>
          <a:p>
            <a:pPr>
              <a:buFontTx/>
              <a:buChar char="-"/>
            </a:pPr>
            <a:r>
              <a:rPr lang="en-US" dirty="0" smtClean="0"/>
              <a:t>Smoothing</a:t>
            </a:r>
          </a:p>
          <a:p>
            <a:pPr>
              <a:buFontTx/>
              <a:buChar char="-"/>
            </a:pPr>
            <a:r>
              <a:rPr lang="en-US" dirty="0" smtClean="0"/>
              <a:t>Compromise</a:t>
            </a:r>
          </a:p>
          <a:p>
            <a:pPr>
              <a:buFontTx/>
              <a:buChar char="-"/>
            </a:pPr>
            <a:r>
              <a:rPr lang="en-US" dirty="0" smtClean="0"/>
              <a:t>Authoritative Command, etc.</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102</a:t>
            </a:fld>
            <a:endParaRPr lang="en-US"/>
          </a:p>
        </p:txBody>
      </p:sp>
    </p:spTree>
  </p:cSld>
  <p:clrMapOvr>
    <a:masterClrMapping/>
  </p:clrMapOvr>
  <p:transition>
    <p:wipe dir="u"/>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endParaRPr lang="en-US" dirty="0"/>
          </a:p>
        </p:txBody>
      </p:sp>
      <p:sp>
        <p:nvSpPr>
          <p:cNvPr id="3" name="Content Placeholder 2"/>
          <p:cNvSpPr>
            <a:spLocks noGrp="1"/>
          </p:cNvSpPr>
          <p:nvPr>
            <p:ph idx="1"/>
          </p:nvPr>
        </p:nvSpPr>
        <p:spPr>
          <a:xfrm>
            <a:off x="457200" y="1905001"/>
            <a:ext cx="8229600" cy="3276600"/>
          </a:xfrm>
        </p:spPr>
        <p:style>
          <a:lnRef idx="2">
            <a:schemeClr val="accent6"/>
          </a:lnRef>
          <a:fillRef idx="1">
            <a:schemeClr val="lt1"/>
          </a:fillRef>
          <a:effectRef idx="0">
            <a:schemeClr val="accent6"/>
          </a:effectRef>
          <a:fontRef idx="minor">
            <a:schemeClr val="dk1"/>
          </a:fontRef>
        </p:style>
        <p:txBody>
          <a:bodyPr/>
          <a:lstStyle/>
          <a:p>
            <a:r>
              <a:rPr lang="en-US" b="1" dirty="0" smtClean="0"/>
              <a:t>Reading Assignment:-  Indirect conflict management approaches and Direct conflict management approaches</a:t>
            </a:r>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103</a:t>
            </a:fld>
            <a:endParaRPr lang="en-US"/>
          </a:p>
        </p:txBody>
      </p:sp>
    </p:spTree>
  </p:cSld>
  <p:clrMapOvr>
    <a:masterClrMapping/>
  </p:clrMapOvr>
  <p:transition>
    <p:wipe dir="u"/>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b="1" dirty="0" smtClean="0"/>
              <a:t/>
            </a:r>
            <a:br>
              <a:rPr lang="en-US" b="1" dirty="0" smtClean="0"/>
            </a:br>
            <a:r>
              <a:rPr lang="en-US" b="1" dirty="0" smtClean="0"/>
              <a:t>Chapter 6  </a:t>
            </a:r>
            <a:br>
              <a:rPr lang="en-US" b="1" dirty="0" smtClean="0"/>
            </a:br>
            <a:r>
              <a:rPr lang="en-US" b="1" dirty="0" smtClean="0"/>
              <a:t>Stress Management</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r>
              <a:rPr lang="en-US" dirty="0" smtClean="0"/>
              <a:t>What is Stress?</a:t>
            </a:r>
          </a:p>
          <a:p>
            <a:pPr>
              <a:buFont typeface="Wingdings" pitchFamily="2" charset="2"/>
              <a:buChar char="q"/>
            </a:pPr>
            <a:r>
              <a:rPr lang="en-US" dirty="0" smtClean="0"/>
              <a:t>   Stress is a dynamic condition in which an individual is confronted with an opportunity, constraint, or demand related to what he or she desires and for which the outcome is perceived to be both uncertain and important.</a:t>
            </a:r>
          </a:p>
          <a:p>
            <a:pPr>
              <a:buFont typeface="Wingdings" pitchFamily="2" charset="2"/>
              <a:buChar char="q"/>
            </a:pPr>
            <a:r>
              <a:rPr lang="en-AU" dirty="0" smtClean="0"/>
              <a:t> Stress - An adaptive response to a situation that is perceived as challenging or threatening to the person’s well- being. Stressors- an environmental condition or stimuli that places physical or emotional demand on a person.</a:t>
            </a:r>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104</a:t>
            </a:fld>
            <a:endParaRPr lang="en-US"/>
          </a:p>
        </p:txBody>
      </p:sp>
    </p:spTree>
  </p:cSld>
  <p:clrMapOvr>
    <a:masterClrMapping/>
  </p:clrMapOvr>
  <p:transition>
    <p:wipe dir="u"/>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
            </a:r>
            <a:br>
              <a:rPr lang="en-US" b="1" dirty="0" smtClean="0"/>
            </a:br>
            <a:r>
              <a:rPr lang="en-US" b="1" dirty="0" smtClean="0"/>
              <a:t>Types of stress</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4906963"/>
          </a:xfrm>
        </p:spPr>
        <p:style>
          <a:lnRef idx="2">
            <a:schemeClr val="accent4"/>
          </a:lnRef>
          <a:fillRef idx="1">
            <a:schemeClr val="lt1"/>
          </a:fillRef>
          <a:effectRef idx="0">
            <a:schemeClr val="accent4"/>
          </a:effectRef>
          <a:fontRef idx="minor">
            <a:schemeClr val="dk1"/>
          </a:fontRef>
        </p:style>
        <p:txBody>
          <a:bodyPr/>
          <a:lstStyle/>
          <a:p>
            <a:pPr lvl="0"/>
            <a:r>
              <a:rPr lang="en-US" dirty="0" smtClean="0">
                <a:solidFill>
                  <a:srgbClr val="00B0F0"/>
                </a:solidFill>
              </a:rPr>
              <a:t>Episodic Stress- </a:t>
            </a:r>
            <a:r>
              <a:rPr lang="en-US" dirty="0" smtClean="0"/>
              <a:t>pattern of high stress followed by intervals of relief.</a:t>
            </a:r>
          </a:p>
          <a:p>
            <a:pPr lvl="0"/>
            <a:r>
              <a:rPr lang="en-US" dirty="0" smtClean="0">
                <a:solidFill>
                  <a:srgbClr val="00B0F0"/>
                </a:solidFill>
              </a:rPr>
              <a:t>Chronic Stress-</a:t>
            </a:r>
            <a:r>
              <a:rPr lang="en-US" dirty="0" smtClean="0"/>
              <a:t> constant confrontation of stressors without relief with effects constant and Additive</a:t>
            </a:r>
          </a:p>
          <a:p>
            <a:pPr lvl="0"/>
            <a:r>
              <a:rPr lang="en-US" dirty="0" smtClean="0">
                <a:solidFill>
                  <a:srgbClr val="00B0F0"/>
                </a:solidFill>
              </a:rPr>
              <a:t>Distress-</a:t>
            </a:r>
            <a:r>
              <a:rPr lang="en-US" dirty="0" smtClean="0"/>
              <a:t> stress that has a negative consequence on a person’s well-being.</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105</a:t>
            </a:fld>
            <a:endParaRPr lang="en-US"/>
          </a:p>
        </p:txBody>
      </p:sp>
    </p:spTree>
  </p:cSld>
  <p:clrMapOvr>
    <a:masterClrMapping/>
  </p:clrMapOvr>
  <p:transition>
    <p:wipe dir="u"/>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b="1" dirty="0" smtClean="0"/>
              <a:t/>
            </a:r>
            <a:br>
              <a:rPr lang="en-US" b="1" dirty="0" smtClean="0"/>
            </a:br>
            <a:r>
              <a:rPr lang="en-US" b="1" dirty="0" smtClean="0"/>
              <a:t>Understanding Source of Stress and its Consequences</a:t>
            </a:r>
            <a:r>
              <a:rPr lang="en-US" dirty="0" smtClean="0"/>
              <a:t/>
            </a:r>
            <a:br>
              <a:rPr lang="en-US" dirty="0" smtClean="0"/>
            </a:br>
            <a:endParaRPr lang="en-US" dirty="0"/>
          </a:p>
        </p:txBody>
      </p:sp>
      <p:sp>
        <p:nvSpPr>
          <p:cNvPr id="3" name="Content Placeholder 2"/>
          <p:cNvSpPr>
            <a:spLocks noGrp="1"/>
          </p:cNvSpPr>
          <p:nvPr>
            <p:ph idx="1"/>
          </p:nvPr>
        </p:nvSpPr>
        <p:spPr>
          <a:xfrm>
            <a:off x="457200" y="1828800"/>
            <a:ext cx="8229600" cy="4297363"/>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buNone/>
            </a:pPr>
            <a:r>
              <a:rPr lang="en-US" b="1" dirty="0" smtClean="0"/>
              <a:t>Potential Sources of Stress</a:t>
            </a:r>
          </a:p>
          <a:p>
            <a:pPr>
              <a:buNone/>
            </a:pPr>
            <a:r>
              <a:rPr lang="en-US" b="1" dirty="0" smtClean="0"/>
              <a:t> - </a:t>
            </a:r>
            <a:r>
              <a:rPr lang="en-US" dirty="0" smtClean="0"/>
              <a:t>The three categories of potential stressors  or sources of stress: 1. environmental factors 2. organizational factors and  3. individual factors</a:t>
            </a:r>
          </a:p>
          <a:p>
            <a:pPr>
              <a:buNone/>
            </a:pPr>
            <a:r>
              <a:rPr lang="en-US" dirty="0" smtClean="0"/>
              <a:t>1. </a:t>
            </a:r>
            <a:r>
              <a:rPr lang="en-US" b="1" dirty="0" smtClean="0"/>
              <a:t>Environmental factors</a:t>
            </a:r>
            <a:r>
              <a:rPr lang="en-US" dirty="0" smtClean="0"/>
              <a:t>- Just as environmental uncertainty influences the design of an organization's structure, it also influences stress levels among employees in that organization. For instance,  changes in the business cycle creates </a:t>
            </a:r>
            <a:r>
              <a:rPr lang="en-US" i="1" dirty="0" smtClean="0"/>
              <a:t>economic uncertainties.</a:t>
            </a:r>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106</a:t>
            </a:fld>
            <a:endParaRPr lang="en-US"/>
          </a:p>
        </p:txBody>
      </p:sp>
    </p:spTree>
  </p:cSld>
  <p:clrMapOvr>
    <a:masterClrMapping/>
  </p:clrMapOvr>
  <p:transition>
    <p:wipe dir="u"/>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059363"/>
          </a:xfrm>
        </p:spPr>
        <p:style>
          <a:lnRef idx="2">
            <a:schemeClr val="accent4"/>
          </a:lnRef>
          <a:fillRef idx="1">
            <a:schemeClr val="lt1"/>
          </a:fillRef>
          <a:effectRef idx="0">
            <a:schemeClr val="accent4"/>
          </a:effectRef>
          <a:fontRef idx="minor">
            <a:schemeClr val="dk1"/>
          </a:fontRef>
        </p:style>
        <p:txBody>
          <a:bodyPr>
            <a:normAutofit lnSpcReduction="10000"/>
          </a:bodyPr>
          <a:lstStyle/>
          <a:p>
            <a:pPr>
              <a:buNone/>
            </a:pPr>
            <a:r>
              <a:rPr lang="en-US" b="1" dirty="0" smtClean="0"/>
              <a:t>2. Organizational factors:-</a:t>
            </a:r>
            <a:r>
              <a:rPr lang="en-US" dirty="0" smtClean="0"/>
              <a:t>  Numerous factors within the organization can cause stress. Pressures to avoid errors or complete tasks in a limited time period, work overload, a demanding and insensitive boss; and unpleasant coworkers are a few examples.</a:t>
            </a:r>
          </a:p>
          <a:p>
            <a:pPr>
              <a:buNone/>
            </a:pPr>
            <a:r>
              <a:rPr lang="en-US" dirty="0" smtClean="0"/>
              <a:t>3. </a:t>
            </a:r>
            <a:r>
              <a:rPr lang="en-US" b="1" dirty="0" smtClean="0"/>
              <a:t>Individual Factors :- </a:t>
            </a:r>
            <a:r>
              <a:rPr lang="en-US" dirty="0" smtClean="0"/>
              <a:t>Primarily, these factors are family issues, personal economic problems, and inherent personality characteristics. For example, marital difficulties.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107</a:t>
            </a:fld>
            <a:endParaRPr lang="en-US"/>
          </a:p>
        </p:txBody>
      </p:sp>
    </p:spTree>
  </p:cSld>
  <p:clrMapOvr>
    <a:masterClrMapping/>
  </p:clrMapOvr>
  <p:transition>
    <p:wipe dir="u"/>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Individual Differences and Stress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a:buFont typeface="Wingdings" pitchFamily="2" charset="2"/>
              <a:buChar char="Ø"/>
            </a:pPr>
            <a:r>
              <a:rPr lang="en-US" dirty="0" smtClean="0"/>
              <a:t>Some people thrive on stressful situations; others are overwhelmed by them. </a:t>
            </a:r>
          </a:p>
          <a:p>
            <a:pPr>
              <a:buFont typeface="Wingdings" pitchFamily="2" charset="2"/>
              <a:buChar char="Ø"/>
            </a:pPr>
            <a:r>
              <a:rPr lang="en-US" dirty="0" smtClean="0"/>
              <a:t>What is it that differentiates people in terms of their ability to handle stress? What individual difference variables moderate the relationship between </a:t>
            </a:r>
            <a:r>
              <a:rPr lang="en-US" i="1" dirty="0" smtClean="0"/>
              <a:t>potential</a:t>
            </a:r>
            <a:r>
              <a:rPr lang="en-US" dirty="0" smtClean="0"/>
              <a:t> stressors and </a:t>
            </a:r>
            <a:r>
              <a:rPr lang="en-US" i="1" dirty="0" smtClean="0"/>
              <a:t>experienced </a:t>
            </a:r>
            <a:r>
              <a:rPr lang="en-US" dirty="0" smtClean="0"/>
              <a:t>stress?</a:t>
            </a:r>
          </a:p>
          <a:p>
            <a:pPr>
              <a:buFont typeface="Wingdings" pitchFamily="2" charset="2"/>
              <a:buChar char="Ø"/>
            </a:pPr>
            <a:r>
              <a:rPr lang="en-US" dirty="0" smtClean="0"/>
              <a:t> At least five variables: perception, job experience, social support, belief in locus of control, and hostility  have been found to be relevant moderators.</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108</a:t>
            </a:fld>
            <a:endParaRPr lang="en-US"/>
          </a:p>
        </p:txBody>
      </p:sp>
    </p:spTree>
  </p:cSld>
  <p:clrMapOvr>
    <a:masterClrMapping/>
  </p:clrMapOvr>
  <p:transition>
    <p:wipe dir="u"/>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Consequences of Stress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style>
          <a:lnRef idx="2">
            <a:schemeClr val="accent5"/>
          </a:lnRef>
          <a:fillRef idx="1">
            <a:schemeClr val="lt1"/>
          </a:fillRef>
          <a:effectRef idx="0">
            <a:schemeClr val="accent5"/>
          </a:effectRef>
          <a:fontRef idx="minor">
            <a:schemeClr val="dk1"/>
          </a:fontRef>
        </p:style>
        <p:txBody>
          <a:bodyPr/>
          <a:lstStyle/>
          <a:p>
            <a:pPr>
              <a:buNone/>
            </a:pPr>
            <a:endParaRPr lang="en-US" dirty="0" smtClean="0"/>
          </a:p>
          <a:p>
            <a:pPr>
              <a:buNone/>
            </a:pPr>
            <a:r>
              <a:rPr lang="en-US" dirty="0" smtClean="0"/>
              <a:t>The following three are consequences of stress:</a:t>
            </a:r>
          </a:p>
          <a:p>
            <a:pPr>
              <a:buNone/>
            </a:pPr>
            <a:r>
              <a:rPr lang="en-US" dirty="0" smtClean="0"/>
              <a:t> 1. Physiological</a:t>
            </a:r>
          </a:p>
          <a:p>
            <a:pPr marL="514350" indent="-514350">
              <a:buAutoNum type="arabicPeriod" startAt="2"/>
            </a:pPr>
            <a:r>
              <a:rPr lang="en-US" dirty="0" smtClean="0"/>
              <a:t>Psychological</a:t>
            </a:r>
          </a:p>
          <a:p>
            <a:pPr marL="514350" indent="-514350">
              <a:buAutoNum type="arabicPeriod" startAt="2"/>
            </a:pPr>
            <a:r>
              <a:rPr lang="en-US" dirty="0" smtClean="0"/>
              <a:t> Behavioral symptoms.</a:t>
            </a:r>
          </a:p>
          <a:p>
            <a:pPr>
              <a:buNone/>
            </a:pP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109</a:t>
            </a:fld>
            <a:endParaRPr lang="en-US"/>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lstStyle/>
          <a:p>
            <a:r>
              <a:rPr lang="en-US" dirty="0" smtClean="0"/>
              <a:t>Reading Assignment</a:t>
            </a:r>
            <a:endParaRPr lang="en-US" dirty="0"/>
          </a:p>
        </p:txBody>
      </p:sp>
      <p:sp>
        <p:nvSpPr>
          <p:cNvPr id="3" name="Content Placeholder 2"/>
          <p:cNvSpPr>
            <a:spLocks noGrp="1"/>
          </p:cNvSpPr>
          <p:nvPr>
            <p:ph idx="1"/>
          </p:nvPr>
        </p:nvSpPr>
        <p:spPr>
          <a:xfrm>
            <a:off x="457200" y="1905000"/>
            <a:ext cx="8229600" cy="4221163"/>
          </a:xfrm>
        </p:spPr>
        <p:style>
          <a:lnRef idx="2">
            <a:schemeClr val="accent2"/>
          </a:lnRef>
          <a:fillRef idx="1">
            <a:schemeClr val="lt1"/>
          </a:fillRef>
          <a:effectRef idx="0">
            <a:schemeClr val="accent2"/>
          </a:effectRef>
          <a:fontRef idx="minor">
            <a:schemeClr val="dk1"/>
          </a:fontRef>
        </p:style>
        <p:txBody>
          <a:bodyPr/>
          <a:lstStyle/>
          <a:p>
            <a:pPr>
              <a:buFont typeface="Wingdings" pitchFamily="2" charset="2"/>
              <a:buChar char="Ø"/>
            </a:pPr>
            <a:r>
              <a:rPr lang="en-US" dirty="0" smtClean="0"/>
              <a:t>Management and OB in the 21</a:t>
            </a:r>
            <a:r>
              <a:rPr lang="en-US" baseline="30000" dirty="0" smtClean="0"/>
              <a:t>st</a:t>
            </a:r>
            <a:r>
              <a:rPr lang="en-US" dirty="0" smtClean="0"/>
              <a:t> Century and Development of OB is your reading assignment.</a:t>
            </a:r>
          </a:p>
          <a:p>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11</a:t>
            </a:fld>
            <a:endParaRPr lang="en-US"/>
          </a:p>
        </p:txBody>
      </p:sp>
      <p:sp>
        <p:nvSpPr>
          <p:cNvPr id="5" name="Date Placeholder 4"/>
          <p:cNvSpPr>
            <a:spLocks noGrp="1"/>
          </p:cNvSpPr>
          <p:nvPr>
            <p:ph type="dt" sz="half" idx="10"/>
          </p:nvPr>
        </p:nvSpPr>
        <p:spPr/>
        <p:txBody>
          <a:bodyPr/>
          <a:lstStyle/>
          <a:p>
            <a:fld id="{22B62B1F-81B1-412D-8044-AC03A41F7723}"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Physiological Symptoms</a:t>
            </a:r>
            <a:endParaRPr lang="en-US"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buFont typeface="Wingdings" pitchFamily="2" charset="2"/>
              <a:buChar char="ü"/>
            </a:pPr>
            <a:r>
              <a:rPr lang="en-US" dirty="0" smtClean="0"/>
              <a:t>Stress could create changes in metabolism, increase heart and breathing rates, increase blood pressure, bring on headaches, and induce heart attacks, etc.</a:t>
            </a:r>
          </a:p>
          <a:p>
            <a:pPr>
              <a:buFont typeface="Wingdings" pitchFamily="2" charset="2"/>
              <a:buChar char="ü"/>
            </a:pPr>
            <a:r>
              <a:rPr lang="en-US" dirty="0" smtClean="0"/>
              <a:t>The link between stress and particular physiological symptoms is not clear because of complexity of the symptoms and the difficulty of objectively measuring them. </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110</a:t>
            </a:fld>
            <a:endParaRPr lang="en-US"/>
          </a:p>
        </p:txBody>
      </p:sp>
    </p:spTree>
  </p:cSld>
  <p:clrMapOvr>
    <a:masterClrMapping/>
  </p:clrMapOvr>
  <p:transition>
    <p:wipe dir="u"/>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Psychological Symptoms</a:t>
            </a:r>
            <a:endParaRPr lang="en-US" dirty="0"/>
          </a:p>
        </p:txBody>
      </p:sp>
      <p:sp>
        <p:nvSpPr>
          <p:cNvPr id="3" name="Content Placeholder 2"/>
          <p:cNvSpPr>
            <a:spLocks noGrp="1"/>
          </p:cNvSpPr>
          <p:nvPr>
            <p:ph idx="1"/>
          </p:nvPr>
        </p:nvSpPr>
        <p:spPr>
          <a:xfrm>
            <a:off x="457200" y="1371600"/>
            <a:ext cx="8229600" cy="4754563"/>
          </a:xfrm>
        </p:spPr>
        <p:style>
          <a:lnRef idx="2">
            <a:schemeClr val="accent1"/>
          </a:lnRef>
          <a:fillRef idx="1">
            <a:schemeClr val="lt1"/>
          </a:fillRef>
          <a:effectRef idx="0">
            <a:schemeClr val="accent1"/>
          </a:effectRef>
          <a:fontRef idx="minor">
            <a:schemeClr val="dk1"/>
          </a:fontRef>
        </p:style>
        <p:txBody>
          <a:bodyPr/>
          <a:lstStyle/>
          <a:p>
            <a:pPr>
              <a:buFontTx/>
              <a:buChar char="-"/>
            </a:pPr>
            <a:r>
              <a:rPr lang="en-US" dirty="0" smtClean="0"/>
              <a:t>Stress can cause dissatisfaction. Job-related stress can cause job-related dissatisfaction.</a:t>
            </a:r>
          </a:p>
          <a:p>
            <a:pPr>
              <a:buFontTx/>
              <a:buChar char="-"/>
            </a:pPr>
            <a:r>
              <a:rPr lang="en-US" dirty="0" smtClean="0"/>
              <a:t>Job dissatisfaction, in fact, is lithe simplest and most obvious psychological effect of stress.</a:t>
            </a:r>
          </a:p>
          <a:p>
            <a:pPr>
              <a:buFontTx/>
              <a:buChar char="-"/>
            </a:pPr>
            <a:r>
              <a:rPr lang="en-US" dirty="0" smtClean="0"/>
              <a:t>But stress shows itself in other psychological states-for instance, tension, anxiety, irritability, boredom, and procrastination.</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111</a:t>
            </a:fld>
            <a:endParaRPr lang="en-US"/>
          </a:p>
        </p:txBody>
      </p:sp>
    </p:spTree>
  </p:cSld>
  <p:clrMapOvr>
    <a:masterClrMapping/>
  </p:clrMapOvr>
  <p:transition>
    <p:wipe dir="u"/>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Behavioral Symptoms</a:t>
            </a:r>
            <a:endParaRPr lang="en-US" dirty="0"/>
          </a:p>
        </p:txBody>
      </p:sp>
      <p:sp>
        <p:nvSpPr>
          <p:cNvPr id="3" name="Content Placeholder 2"/>
          <p:cNvSpPr>
            <a:spLocks noGrp="1"/>
          </p:cNvSpPr>
          <p:nvPr>
            <p:ph idx="1"/>
          </p:nvPr>
        </p:nvSpPr>
        <p:spPr/>
        <p:txBody>
          <a:bodyPr/>
          <a:lstStyle/>
          <a:p>
            <a:pPr>
              <a:buNone/>
            </a:pPr>
            <a:r>
              <a:rPr lang="en-US" b="1" dirty="0" smtClean="0"/>
              <a:t>- </a:t>
            </a:r>
            <a:r>
              <a:rPr lang="en-US" dirty="0" smtClean="0"/>
              <a:t>Behaviorally related stress symptoms include changes in productivity, absence, and turnover, as well as changes in eating habits, increased smoking or consumption of alcohol, rapid speech, fidgeting, and sleep disorders.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112</a:t>
            </a:fld>
            <a:endParaRPr lang="en-US"/>
          </a:p>
        </p:txBody>
      </p:sp>
    </p:spTree>
  </p:cSld>
  <p:clrMapOvr>
    <a:masterClrMapping/>
  </p:clrMapOvr>
  <p:transition>
    <p:wipe dir="u"/>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Relationship between Stress and Job Performance</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113</a:t>
            </a:fld>
            <a:endParaRPr lang="en-US"/>
          </a:p>
        </p:txBody>
      </p:sp>
      <p:pic>
        <p:nvPicPr>
          <p:cNvPr id="7" name="Content Placeholder 4"/>
          <p:cNvPicPr>
            <a:picLocks noGrp="1"/>
          </p:cNvPicPr>
          <p:nvPr>
            <p:ph idx="1"/>
          </p:nvPr>
        </p:nvPicPr>
        <p:blipFill>
          <a:blip r:embed="rId2" cstate="print"/>
          <a:srcRect/>
          <a:stretch>
            <a:fillRect/>
          </a:stretch>
        </p:blipFill>
        <p:spPr bwMode="auto">
          <a:xfrm>
            <a:off x="1295400" y="1752600"/>
            <a:ext cx="6781800" cy="403860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Stress management strategies</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514350" indent="-514350">
              <a:buAutoNum type="arabicPeriod"/>
            </a:pPr>
            <a:r>
              <a:rPr lang="en-US" b="1" dirty="0" smtClean="0"/>
              <a:t>Individual approaches</a:t>
            </a:r>
            <a:r>
              <a:rPr lang="en-US" dirty="0" smtClean="0"/>
              <a:t>- An employee can take personal responsibility for reducing his or her stress level. Individual strategies that have proven effective include implementing time-management techniques, increasing physical exercise, relaxation, training, and expanding the social support network.</a:t>
            </a:r>
          </a:p>
          <a:p>
            <a:pPr marL="514350" indent="-514350">
              <a:buAutoNum type="arabicPeriod"/>
            </a:pPr>
            <a:r>
              <a:rPr lang="en-US" b="1" dirty="0" smtClean="0"/>
              <a:t>Organizational approaches</a:t>
            </a:r>
            <a:r>
              <a:rPr lang="en-US" dirty="0" smtClean="0"/>
              <a:t>- Several of the factors that cause stress particularly task and role demands, and organization structure-are controlled by management.</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114</a:t>
            </a:fld>
            <a:endParaRPr lang="en-US"/>
          </a:p>
        </p:txBody>
      </p:sp>
    </p:spTree>
  </p:cSld>
  <p:clrMapOvr>
    <a:masterClrMapping/>
  </p:clrMapOvr>
  <p:transition>
    <p:wipe dir="u"/>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AU" u="sng" dirty="0" smtClean="0"/>
              <a:t/>
            </a:r>
            <a:br>
              <a:rPr lang="en-AU" u="sng" dirty="0" smtClean="0"/>
            </a:br>
            <a:r>
              <a:rPr lang="en-AU" u="sng" dirty="0" smtClean="0"/>
              <a:t>Stress and Occupations</a:t>
            </a: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115</a:t>
            </a:fld>
            <a:endParaRPr lang="en-US"/>
          </a:p>
        </p:txBody>
      </p:sp>
      <p:sp>
        <p:nvSpPr>
          <p:cNvPr id="7" name="AutoShape 4"/>
          <p:cNvSpPr>
            <a:spLocks noGrp="1" noChangeArrowheads="1"/>
          </p:cNvSpPr>
          <p:nvPr>
            <p:ph idx="1"/>
          </p:nvPr>
        </p:nvSpPr>
        <p:spPr bwMode="auto">
          <a:xfrm rot="5400000">
            <a:off x="304801" y="1447801"/>
            <a:ext cx="3047998" cy="2590800"/>
          </a:xfrm>
          <a:prstGeom prst="rightArrow">
            <a:avLst>
              <a:gd name="adj1" fmla="val 75000"/>
              <a:gd name="adj2" fmla="val 50352"/>
            </a:avLst>
          </a:prstGeom>
          <a:solidFill>
            <a:srgbClr val="000066"/>
          </a:solidFill>
          <a:ln w="38100">
            <a:solidFill>
              <a:schemeClr val="tx2"/>
            </a:solidFill>
            <a:miter lim="800000"/>
            <a:headEnd/>
            <a:tailEnd/>
          </a:ln>
          <a:effectLst/>
        </p:spPr>
        <p:txBody>
          <a:bodyPr vert="vert270" wrap="none" anchor="ctr">
            <a:normAutofit fontScale="85000" lnSpcReduction="20000"/>
          </a:bodyPr>
          <a:ls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spcBef>
                <a:spcPct val="35000"/>
              </a:spcBef>
              <a:defRPr/>
            </a:pPr>
            <a:r>
              <a:rPr lang="en-AU" altLang="en-US" dirty="0">
                <a:solidFill>
                  <a:srgbClr val="FFCC66"/>
                </a:solidFill>
                <a:effectLst>
                  <a:outerShdw blurRad="38100" dist="38100" dir="2700000" algn="tl">
                    <a:srgbClr val="000000"/>
                  </a:outerShdw>
                </a:effectLst>
              </a:rPr>
              <a:t>Accountant</a:t>
            </a:r>
          </a:p>
          <a:p>
            <a:pPr eaLnBrk="0" hangingPunct="0">
              <a:spcBef>
                <a:spcPct val="35000"/>
              </a:spcBef>
              <a:defRPr/>
            </a:pPr>
            <a:r>
              <a:rPr lang="en-AU" altLang="en-US" dirty="0">
                <a:solidFill>
                  <a:srgbClr val="FFCC66"/>
                </a:solidFill>
                <a:effectLst>
                  <a:outerShdw blurRad="38100" dist="38100" dir="2700000" algn="tl">
                    <a:srgbClr val="000000"/>
                  </a:outerShdw>
                </a:effectLst>
              </a:rPr>
              <a:t>Artist</a:t>
            </a:r>
          </a:p>
          <a:p>
            <a:pPr eaLnBrk="0" hangingPunct="0">
              <a:spcBef>
                <a:spcPct val="35000"/>
              </a:spcBef>
              <a:defRPr/>
            </a:pPr>
            <a:r>
              <a:rPr lang="en-AU" altLang="en-US" dirty="0">
                <a:solidFill>
                  <a:srgbClr val="FFCC66"/>
                </a:solidFill>
                <a:effectLst>
                  <a:outerShdw blurRad="38100" dist="38100" dir="2700000" algn="tl">
                    <a:srgbClr val="000000"/>
                  </a:outerShdw>
                </a:effectLst>
              </a:rPr>
              <a:t>Auto Mechanic</a:t>
            </a:r>
          </a:p>
          <a:p>
            <a:pPr eaLnBrk="0" hangingPunct="0">
              <a:spcBef>
                <a:spcPct val="35000"/>
              </a:spcBef>
              <a:defRPr/>
            </a:pPr>
            <a:r>
              <a:rPr lang="en-AU" altLang="en-US" dirty="0">
                <a:solidFill>
                  <a:srgbClr val="FFCC66"/>
                </a:solidFill>
                <a:effectLst>
                  <a:outerShdw blurRad="38100" dist="38100" dir="2700000" algn="tl">
                    <a:srgbClr val="000000"/>
                  </a:outerShdw>
                </a:effectLst>
              </a:rPr>
              <a:t>Forester</a:t>
            </a:r>
            <a:endParaRPr lang="en-US" altLang="en-US" dirty="0">
              <a:solidFill>
                <a:srgbClr val="FFCC66"/>
              </a:solidFill>
              <a:effectLst>
                <a:outerShdw blurRad="38100" dist="38100" dir="2700000" algn="tl">
                  <a:srgbClr val="000000"/>
                </a:outerShdw>
              </a:effectLst>
            </a:endParaRPr>
          </a:p>
        </p:txBody>
      </p:sp>
      <p:sp>
        <p:nvSpPr>
          <p:cNvPr id="8" name="AutoShape 10"/>
          <p:cNvSpPr>
            <a:spLocks noChangeArrowheads="1"/>
          </p:cNvSpPr>
          <p:nvPr/>
        </p:nvSpPr>
        <p:spPr bwMode="auto">
          <a:xfrm rot="16200000" flipH="1">
            <a:off x="3390900" y="1638300"/>
            <a:ext cx="3048000" cy="2209800"/>
          </a:xfrm>
          <a:prstGeom prst="rightArrow">
            <a:avLst>
              <a:gd name="adj1" fmla="val 75000"/>
              <a:gd name="adj2" fmla="val 50352"/>
            </a:avLst>
          </a:prstGeom>
          <a:solidFill>
            <a:srgbClr val="58036F"/>
          </a:solidFill>
          <a:ln w="38100">
            <a:solidFill>
              <a:schemeClr val="tx2"/>
            </a:solidFill>
            <a:miter lim="800000"/>
            <a:headEnd/>
            <a:tailEnd/>
          </a:ln>
          <a:effectLst/>
        </p:spPr>
        <p:txBody>
          <a:bodyPr vert="eaVert" wrap="none" anchor="ctr"/>
          <a:ls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spcBef>
                <a:spcPct val="35000"/>
              </a:spcBef>
              <a:defRPr/>
            </a:pPr>
            <a:r>
              <a:rPr lang="en-US" altLang="en-US" dirty="0">
                <a:solidFill>
                  <a:srgbClr val="FFCC66"/>
                </a:solidFill>
                <a:effectLst>
                  <a:outerShdw blurRad="38100" dist="38100" dir="2700000" algn="tl">
                    <a:srgbClr val="000000"/>
                  </a:outerShdw>
                </a:effectLst>
              </a:rPr>
              <a:t>Hospital manager</a:t>
            </a:r>
          </a:p>
          <a:p>
            <a:pPr eaLnBrk="0" hangingPunct="0">
              <a:spcBef>
                <a:spcPct val="35000"/>
              </a:spcBef>
              <a:defRPr/>
            </a:pPr>
            <a:r>
              <a:rPr lang="en-US" altLang="en-US" dirty="0">
                <a:solidFill>
                  <a:srgbClr val="FFCC66"/>
                </a:solidFill>
                <a:effectLst>
                  <a:outerShdw blurRad="38100" dist="38100" dir="2700000" algn="tl">
                    <a:srgbClr val="000000"/>
                  </a:outerShdw>
                </a:effectLst>
              </a:rPr>
              <a:t>Physician (GP)</a:t>
            </a:r>
          </a:p>
          <a:p>
            <a:pPr eaLnBrk="0" hangingPunct="0">
              <a:spcBef>
                <a:spcPct val="35000"/>
              </a:spcBef>
              <a:defRPr/>
            </a:pPr>
            <a:r>
              <a:rPr lang="en-US" altLang="en-US" dirty="0">
                <a:solidFill>
                  <a:srgbClr val="FFCC66"/>
                </a:solidFill>
                <a:effectLst>
                  <a:outerShdw blurRad="38100" dist="38100" dir="2700000" algn="tl">
                    <a:srgbClr val="000000"/>
                  </a:outerShdw>
                </a:effectLst>
              </a:rPr>
              <a:t>Psychologist</a:t>
            </a:r>
          </a:p>
          <a:p>
            <a:pPr eaLnBrk="0" hangingPunct="0">
              <a:spcBef>
                <a:spcPct val="35000"/>
              </a:spcBef>
              <a:defRPr/>
            </a:pPr>
            <a:r>
              <a:rPr lang="en-US" altLang="en-US" dirty="0">
                <a:solidFill>
                  <a:srgbClr val="FFCC66"/>
                </a:solidFill>
                <a:effectLst>
                  <a:outerShdw blurRad="38100" dist="38100" dir="2700000" algn="tl">
                    <a:srgbClr val="000000"/>
                  </a:outerShdw>
                </a:effectLst>
              </a:rPr>
              <a:t>School principal</a:t>
            </a:r>
          </a:p>
        </p:txBody>
      </p:sp>
      <p:sp>
        <p:nvSpPr>
          <p:cNvPr id="9" name="AutoShape 11"/>
          <p:cNvSpPr>
            <a:spLocks noChangeArrowheads="1"/>
          </p:cNvSpPr>
          <p:nvPr/>
        </p:nvSpPr>
        <p:spPr bwMode="auto">
          <a:xfrm rot="16200000" flipH="1">
            <a:off x="6134100" y="1790700"/>
            <a:ext cx="3048000" cy="1905000"/>
          </a:xfrm>
          <a:prstGeom prst="rightArrow">
            <a:avLst>
              <a:gd name="adj1" fmla="val 75000"/>
              <a:gd name="adj2" fmla="val 50352"/>
            </a:avLst>
          </a:prstGeom>
          <a:solidFill>
            <a:srgbClr val="800000"/>
          </a:solidFill>
          <a:ln w="38100">
            <a:solidFill>
              <a:schemeClr val="tx2"/>
            </a:solidFill>
            <a:miter lim="800000"/>
            <a:headEnd/>
            <a:tailEnd/>
          </a:ln>
          <a:effectLst/>
        </p:spPr>
        <p:txBody>
          <a:bodyPr vert="eaVert" wrap="none" anchor="ctr"/>
          <a:ls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spcBef>
                <a:spcPct val="35000"/>
              </a:spcBef>
              <a:defRPr/>
            </a:pPr>
            <a:r>
              <a:rPr lang="en-US" altLang="en-US" dirty="0">
                <a:solidFill>
                  <a:srgbClr val="FFCC66"/>
                </a:solidFill>
                <a:effectLst>
                  <a:outerShdw blurRad="38100" dist="38100" dir="2700000" algn="tl">
                    <a:srgbClr val="000000"/>
                  </a:outerShdw>
                </a:effectLst>
              </a:rPr>
              <a:t>Police officer</a:t>
            </a:r>
          </a:p>
          <a:p>
            <a:pPr eaLnBrk="0" hangingPunct="0">
              <a:spcBef>
                <a:spcPct val="35000"/>
              </a:spcBef>
              <a:defRPr/>
            </a:pPr>
            <a:r>
              <a:rPr lang="en-US" altLang="en-US" dirty="0">
                <a:solidFill>
                  <a:srgbClr val="FFCC66"/>
                </a:solidFill>
                <a:effectLst>
                  <a:outerShdw blurRad="38100" dist="38100" dir="2700000" algn="tl">
                    <a:srgbClr val="000000"/>
                  </a:outerShdw>
                </a:effectLst>
              </a:rPr>
              <a:t>911 operator</a:t>
            </a:r>
          </a:p>
          <a:p>
            <a:pPr eaLnBrk="0" hangingPunct="0">
              <a:spcBef>
                <a:spcPct val="35000"/>
              </a:spcBef>
              <a:defRPr/>
            </a:pPr>
            <a:r>
              <a:rPr lang="en-US" altLang="en-US" dirty="0">
                <a:solidFill>
                  <a:srgbClr val="FFCC66"/>
                </a:solidFill>
                <a:effectLst>
                  <a:outerShdw blurRad="38100" dist="38100" dir="2700000" algn="tl">
                    <a:srgbClr val="000000"/>
                  </a:outerShdw>
                </a:effectLst>
              </a:rPr>
              <a:t>U.S. president</a:t>
            </a:r>
          </a:p>
          <a:p>
            <a:pPr eaLnBrk="0" hangingPunct="0">
              <a:spcBef>
                <a:spcPct val="35000"/>
              </a:spcBef>
              <a:defRPr/>
            </a:pPr>
            <a:r>
              <a:rPr lang="en-US" altLang="en-US" dirty="0">
                <a:solidFill>
                  <a:srgbClr val="FFCC66"/>
                </a:solidFill>
                <a:effectLst>
                  <a:outerShdw blurRad="38100" dist="38100" dir="2700000" algn="tl">
                    <a:srgbClr val="000000"/>
                  </a:outerShdw>
                </a:effectLst>
              </a:rPr>
              <a:t>Waiter/waitress</a:t>
            </a:r>
          </a:p>
        </p:txBody>
      </p:sp>
      <p:sp>
        <p:nvSpPr>
          <p:cNvPr id="10" name="Content Placeholder 11"/>
          <p:cNvSpPr txBox="1">
            <a:spLocks noChangeArrowheads="1"/>
          </p:cNvSpPr>
          <p:nvPr/>
        </p:nvSpPr>
        <p:spPr bwMode="auto">
          <a:xfrm>
            <a:off x="457200" y="4267200"/>
            <a:ext cx="8458200" cy="1858963"/>
          </a:xfrm>
          <a:prstGeom prst="rect">
            <a:avLst/>
          </a:prstGeom>
          <a:ln>
            <a:headEnd type="none" w="sm" len="sm"/>
            <a:tailEnd type="none" w="sm" len="sm"/>
          </a:ln>
        </p:spPr>
        <p:style>
          <a:lnRef idx="2">
            <a:schemeClr val="accent1">
              <a:shade val="50000"/>
            </a:schemeClr>
          </a:lnRef>
          <a:fillRef idx="1">
            <a:schemeClr val="accent1"/>
          </a:fillRef>
          <a:effectRef idx="0">
            <a:schemeClr val="accent1"/>
          </a:effectRef>
          <a:fontRef idx="minor">
            <a:schemeClr val="lt1"/>
          </a:fontRef>
        </p:style>
        <p:txBody>
          <a:bodyPr vert="horz" wrap="none" lIns="91440" tIns="45720" rIns="91440" bIns="45720" rtlCol="0" anchor="ctr">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dk1"/>
                </a:solidFill>
                <a:effectLst/>
                <a:uLnTx/>
                <a:uFillTx/>
                <a:latin typeface="+mn-lt"/>
                <a:ea typeface="+mn-ea"/>
                <a:cs typeface="+mn-cs"/>
              </a:rPr>
              <a:t> Low Stress               Medium Stress      High Stress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dk1"/>
                </a:solidFill>
                <a:effectLst/>
                <a:uLnTx/>
                <a:uFillTx/>
                <a:latin typeface="+mn-lt"/>
                <a:ea typeface="+mn-ea"/>
                <a:cs typeface="+mn-cs"/>
              </a:rPr>
              <a:t>  Occupations            </a:t>
            </a:r>
            <a:r>
              <a:rPr kumimoji="0" lang="en-US" sz="3200" b="0" i="0" u="none" strike="noStrike" kern="1200" cap="none" spc="0" normalizeH="0" baseline="0" noProof="0" dirty="0" err="1" smtClean="0">
                <a:ln>
                  <a:noFill/>
                </a:ln>
                <a:solidFill>
                  <a:schemeClr val="dk1"/>
                </a:solidFill>
                <a:effectLst/>
                <a:uLnTx/>
                <a:uFillTx/>
                <a:latin typeface="+mn-lt"/>
                <a:ea typeface="+mn-ea"/>
                <a:cs typeface="+mn-cs"/>
              </a:rPr>
              <a:t>Occupations</a:t>
            </a:r>
            <a:r>
              <a:rPr kumimoji="0" lang="en-US" sz="3200" b="0" i="0" u="none" strike="noStrike" kern="1200" cap="none" spc="0" normalizeH="0" baseline="0" noProof="0" dirty="0" smtClean="0">
                <a:ln>
                  <a:noFill/>
                </a:ln>
                <a:solidFill>
                  <a:schemeClr val="dk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dk1"/>
                </a:solidFill>
                <a:effectLst/>
                <a:uLnTx/>
                <a:uFillTx/>
                <a:latin typeface="+mn-lt"/>
                <a:ea typeface="+mn-ea"/>
                <a:cs typeface="+mn-cs"/>
              </a:rPr>
              <a:t>Occupations</a:t>
            </a:r>
            <a:endParaRPr kumimoji="0" lang="en-US" sz="32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ransition>
    <p:wipe dir="u"/>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7 </a:t>
            </a:r>
            <a:br>
              <a:rPr lang="en-US" b="1" dirty="0" smtClean="0"/>
            </a:br>
            <a:r>
              <a:rPr lang="en-US" b="1" dirty="0" smtClean="0"/>
              <a:t>  Culture and Diversity</a:t>
            </a:r>
            <a:endParaRPr lang="en-US" dirty="0"/>
          </a:p>
        </p:txBody>
      </p:sp>
      <p:sp>
        <p:nvSpPr>
          <p:cNvPr id="3" name="Content Placeholder 2"/>
          <p:cNvSpPr>
            <a:spLocks noGrp="1"/>
          </p:cNvSpPr>
          <p:nvPr>
            <p:ph idx="1"/>
          </p:nvPr>
        </p:nvSpPr>
        <p:spPr>
          <a:xfrm>
            <a:off x="457200" y="1752600"/>
            <a:ext cx="8229600" cy="4373563"/>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r>
              <a:rPr lang="en-US" u="sng" dirty="0" smtClean="0"/>
              <a:t>Culture and Cultural Diversity</a:t>
            </a:r>
          </a:p>
          <a:p>
            <a:r>
              <a:rPr lang="en-US" dirty="0" smtClean="0"/>
              <a:t>Organizational culture:- Set of key characteristics that distinguish one organization from other.</a:t>
            </a:r>
          </a:p>
          <a:p>
            <a:pPr>
              <a:buFontTx/>
              <a:buChar char="-"/>
            </a:pPr>
            <a:r>
              <a:rPr lang="en-US" dirty="0" smtClean="0"/>
              <a:t>It is the collections of traditions, values, policies, beliefs, work methods, decision methods, and attitudes that constitute a pervasive context for everything we do and think in an organization.</a:t>
            </a:r>
          </a:p>
          <a:p>
            <a:pPr>
              <a:buFontTx/>
              <a:buChar char="-"/>
            </a:pPr>
            <a:r>
              <a:rPr lang="en-US" dirty="0" smtClean="0"/>
              <a:t>The set of key values, beliefs, understandings, and norms that members of an organization share.</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116</a:t>
            </a:fld>
            <a:endParaRPr lang="en-US"/>
          </a:p>
        </p:txBody>
      </p:sp>
    </p:spTree>
  </p:cSld>
  <p:clrMapOvr>
    <a:masterClrMapping/>
  </p:clrMapOvr>
  <p:transition>
    <p:wipe dir="u"/>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211763"/>
          </a:xfrm>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a:buFont typeface="Wingdings" pitchFamily="2" charset="2"/>
              <a:buChar char="ü"/>
            </a:pPr>
            <a:r>
              <a:rPr lang="en-US" dirty="0" smtClean="0"/>
              <a:t>The following are characteristics of culture:</a:t>
            </a:r>
          </a:p>
          <a:p>
            <a:pPr lvl="0">
              <a:buFontTx/>
              <a:buChar char="-"/>
            </a:pPr>
            <a:r>
              <a:rPr lang="en-US" dirty="0" smtClean="0"/>
              <a:t>Culture is descriptive</a:t>
            </a:r>
          </a:p>
          <a:p>
            <a:pPr>
              <a:buFontTx/>
              <a:buChar char="-"/>
            </a:pPr>
            <a:r>
              <a:rPr lang="en-US" dirty="0" smtClean="0"/>
              <a:t>Cultures may be strong or weak.</a:t>
            </a:r>
          </a:p>
          <a:p>
            <a:pPr>
              <a:buFontTx/>
              <a:buChar char="-"/>
            </a:pPr>
            <a:r>
              <a:rPr lang="en-US" dirty="0" smtClean="0"/>
              <a:t>Culture is the social glue that helps hold an organization together.</a:t>
            </a:r>
          </a:p>
          <a:p>
            <a:pPr>
              <a:buFontTx/>
              <a:buChar char="-"/>
            </a:pPr>
            <a:r>
              <a:rPr lang="en-US" dirty="0" smtClean="0"/>
              <a:t>Culture gives members an organizational identity</a:t>
            </a:r>
          </a:p>
          <a:p>
            <a:pPr>
              <a:buFontTx/>
              <a:buChar char="-"/>
            </a:pPr>
            <a:r>
              <a:rPr lang="en-US" dirty="0" smtClean="0"/>
              <a:t>It facilitates collective commitment. </a:t>
            </a:r>
          </a:p>
          <a:p>
            <a:pPr>
              <a:buFontTx/>
              <a:buChar char="-"/>
            </a:pPr>
            <a:r>
              <a:rPr lang="en-US" dirty="0" smtClean="0"/>
              <a:t> It promotes systems stability</a:t>
            </a:r>
          </a:p>
          <a:p>
            <a:pPr>
              <a:buFontTx/>
              <a:buChar char="-"/>
            </a:pPr>
            <a:r>
              <a:rPr lang="en-US" dirty="0" smtClean="0"/>
              <a:t> It shapes behavior by helping members make sense of their surroundings.</a:t>
            </a:r>
          </a:p>
          <a:p>
            <a:pPr>
              <a:buFontTx/>
              <a:buChar char="-"/>
            </a:pPr>
            <a:r>
              <a:rPr lang="en-US" dirty="0" smtClean="0"/>
              <a:t>It has a boundary- defining roles</a:t>
            </a:r>
          </a:p>
          <a:p>
            <a:pPr>
              <a:buFontTx/>
              <a:buChar char="-"/>
            </a:pPr>
            <a:r>
              <a:rPr lang="en-US" dirty="0" smtClean="0"/>
              <a:t>It conveys a sense of identity for organizational members</a:t>
            </a:r>
          </a:p>
          <a:p>
            <a:pPr>
              <a:buFontTx/>
              <a:buChar char="-"/>
            </a:pPr>
            <a:r>
              <a:rPr lang="en-US" dirty="0" smtClean="0"/>
              <a:t>It facilitates the generation of commitment</a:t>
            </a:r>
          </a:p>
          <a:p>
            <a:pPr>
              <a:buFontTx/>
              <a:buChar char="-"/>
            </a:pPr>
            <a:r>
              <a:rPr lang="en-US" dirty="0" smtClean="0"/>
              <a:t>It enhances social system stability</a:t>
            </a:r>
          </a:p>
          <a:p>
            <a:pPr>
              <a:buFontTx/>
              <a:buChar char="-"/>
            </a:pPr>
            <a:r>
              <a:rPr lang="en-US" dirty="0" smtClean="0"/>
              <a:t>It serves as a sense-making and control mechanisms, </a:t>
            </a:r>
          </a:p>
          <a:p>
            <a:pPr>
              <a:buFontTx/>
              <a:buChar char="-"/>
            </a:pPr>
            <a:r>
              <a:rPr lang="en-US" dirty="0" smtClean="0"/>
              <a:t>Culture  could be  visible  and invisible, etc.</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117</a:t>
            </a:fld>
            <a:endParaRPr lang="en-US"/>
          </a:p>
        </p:txBody>
      </p:sp>
    </p:spTree>
  </p:cSld>
  <p:clrMapOvr>
    <a:masterClrMapping/>
  </p:clrMapOvr>
  <p:transition>
    <p:wipe dir="u"/>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Types of cultures  or Organizational Cultures</a:t>
            </a:r>
            <a:endParaRPr lang="en-US" dirty="0"/>
          </a:p>
        </p:txBody>
      </p:sp>
      <p:sp>
        <p:nvSpPr>
          <p:cNvPr id="3" name="Content Placeholder 2"/>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92500"/>
          </a:bodyPr>
          <a:lstStyle/>
          <a:p>
            <a:pPr lvl="0">
              <a:buNone/>
            </a:pPr>
            <a:r>
              <a:rPr lang="en-US" b="1" dirty="0" smtClean="0"/>
              <a:t>1. A dominant culture</a:t>
            </a:r>
            <a:r>
              <a:rPr lang="en-US" dirty="0" smtClean="0"/>
              <a:t> - expresses the core values that are shared by a majority of the organization’s members (personality of the organization).  </a:t>
            </a:r>
          </a:p>
          <a:p>
            <a:pPr lvl="0">
              <a:buNone/>
            </a:pPr>
            <a:r>
              <a:rPr lang="en-US" b="1" dirty="0" smtClean="0"/>
              <a:t>2. Core values</a:t>
            </a:r>
            <a:r>
              <a:rPr lang="en-US" dirty="0" smtClean="0"/>
              <a:t> - are those values which form the foundation on which members of an organization perform work and conduct themselves. </a:t>
            </a:r>
          </a:p>
          <a:p>
            <a:pPr>
              <a:buNone/>
            </a:pPr>
            <a:r>
              <a:rPr lang="en-US" b="1" dirty="0" smtClean="0"/>
              <a:t>3. Subcultures</a:t>
            </a:r>
            <a:r>
              <a:rPr lang="en-US" dirty="0" smtClean="0"/>
              <a:t> - tend to develop in large organizations to reflect common problems, situations, or experiences that members face.</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118</a:t>
            </a:fld>
            <a:endParaRPr lang="en-US"/>
          </a:p>
        </p:txBody>
      </p:sp>
    </p:spTree>
  </p:cSld>
  <p:clrMapOvr>
    <a:masterClrMapping/>
  </p:clrMapOvr>
  <p:transition>
    <p:wipe dir="u"/>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4983163"/>
          </a:xfrm>
        </p:spPr>
        <p:style>
          <a:lnRef idx="2">
            <a:schemeClr val="accent3"/>
          </a:lnRef>
          <a:fillRef idx="1">
            <a:schemeClr val="lt1"/>
          </a:fillRef>
          <a:effectRef idx="0">
            <a:schemeClr val="accent3"/>
          </a:effectRef>
          <a:fontRef idx="minor">
            <a:schemeClr val="dk1"/>
          </a:fontRef>
        </p:style>
        <p:txBody>
          <a:bodyPr>
            <a:normAutofit fontScale="92500"/>
          </a:bodyPr>
          <a:lstStyle/>
          <a:p>
            <a:pPr lvl="0">
              <a:buNone/>
            </a:pPr>
            <a:r>
              <a:rPr lang="en-US" b="1" dirty="0" smtClean="0"/>
              <a:t>4. Tough guy, macho culture</a:t>
            </a:r>
            <a:r>
              <a:rPr lang="en-US" dirty="0" smtClean="0"/>
              <a:t> – a world of individuals who regularly take high risks and get quick feedback on whether their actions were right or wrong.</a:t>
            </a:r>
          </a:p>
          <a:p>
            <a:pPr marL="514350" lvl="0" indent="-514350">
              <a:buAutoNum type="arabicPeriod" startAt="5"/>
            </a:pPr>
            <a:r>
              <a:rPr lang="en-US" b="1" dirty="0" smtClean="0"/>
              <a:t>Work hard/pay hard culture</a:t>
            </a:r>
            <a:r>
              <a:rPr lang="en-US" dirty="0" smtClean="0"/>
              <a:t> – fun and action are the rule here, employees take few risks, all with quick feedback; to succeed, the culture, and the culture encourages them to maintain a high level of relatively low-risk activity.</a:t>
            </a:r>
          </a:p>
          <a:p>
            <a:pPr marL="514350" lvl="0" indent="-514350">
              <a:buAutoNum type="arabicPeriod" startAt="5"/>
            </a:pPr>
            <a:r>
              <a:rPr lang="en-US" b="1" dirty="0" smtClean="0"/>
              <a:t>High-Performance culture</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119</a:t>
            </a:fld>
            <a:endParaRPr lang="en-US"/>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r>
              <a:rPr lang="en-US" b="1" dirty="0" smtClean="0"/>
              <a:t/>
            </a:r>
            <a:br>
              <a:rPr lang="en-US" b="1" dirty="0" smtClean="0"/>
            </a:br>
            <a:r>
              <a:rPr lang="en-US" b="1" dirty="0" smtClean="0"/>
              <a:t>Chapter 2</a:t>
            </a:r>
            <a:r>
              <a:rPr lang="en-US" dirty="0" smtClean="0"/>
              <a:t/>
            </a:r>
            <a:br>
              <a:rPr lang="en-US" dirty="0" smtClean="0"/>
            </a:br>
            <a:r>
              <a:rPr lang="en-US" b="1" dirty="0" smtClean="0"/>
              <a:t>Foundation of Individual Behavior and Learning in an Organization</a:t>
            </a:r>
            <a:r>
              <a:rPr lang="en-US" dirty="0" smtClean="0"/>
              <a:t/>
            </a:r>
            <a:br>
              <a:rPr lang="en-US" dirty="0" smtClean="0"/>
            </a:br>
            <a:endParaRPr lang="en-US" dirty="0"/>
          </a:p>
        </p:txBody>
      </p:sp>
      <p:sp>
        <p:nvSpPr>
          <p:cNvPr id="3" name="Content Placeholder 2"/>
          <p:cNvSpPr>
            <a:spLocks noGrp="1"/>
          </p:cNvSpPr>
          <p:nvPr>
            <p:ph idx="1"/>
          </p:nvPr>
        </p:nvSpPr>
        <p:spPr>
          <a:xfrm>
            <a:off x="457200" y="2286000"/>
            <a:ext cx="8229600" cy="3840163"/>
          </a:xfrm>
        </p:spPr>
        <p:style>
          <a:lnRef idx="2">
            <a:schemeClr val="accent1"/>
          </a:lnRef>
          <a:fillRef idx="1">
            <a:schemeClr val="lt1"/>
          </a:fillRef>
          <a:effectRef idx="0">
            <a:schemeClr val="accent1"/>
          </a:effectRef>
          <a:fontRef idx="minor">
            <a:schemeClr val="dk1"/>
          </a:fontRef>
        </p:style>
        <p:txBody>
          <a:bodyPr/>
          <a:lstStyle/>
          <a:p>
            <a:pPr>
              <a:buNone/>
            </a:pPr>
            <a:r>
              <a:rPr lang="en-US" b="1" dirty="0" smtClean="0"/>
              <a:t>  Perception</a:t>
            </a:r>
            <a:endParaRPr lang="en-US" dirty="0" smtClean="0"/>
          </a:p>
          <a:p>
            <a:pPr>
              <a:buNone/>
            </a:pPr>
            <a:r>
              <a:rPr lang="en-US" dirty="0" smtClean="0"/>
              <a:t>What is Perception?</a:t>
            </a:r>
          </a:p>
          <a:p>
            <a:pPr>
              <a:buNone/>
            </a:pPr>
            <a:r>
              <a:rPr lang="en-US" dirty="0" smtClean="0"/>
              <a:t>Perception is the process by which individuals organize and interpret their sensory impressions in order to give meaning to their environment.</a:t>
            </a:r>
          </a:p>
          <a:p>
            <a:pPr>
              <a:buFont typeface="Wingdings" pitchFamily="2" charset="2"/>
              <a:buChar char="ü"/>
            </a:pPr>
            <a:endParaRPr lang="en-US" dirty="0" smtClean="0"/>
          </a:p>
          <a:p>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12</a:t>
            </a:fld>
            <a:endParaRPr lang="en-US"/>
          </a:p>
        </p:txBody>
      </p:sp>
      <p:sp>
        <p:nvSpPr>
          <p:cNvPr id="5" name="Date Placeholder 4"/>
          <p:cNvSpPr>
            <a:spLocks noGrp="1"/>
          </p:cNvSpPr>
          <p:nvPr>
            <p:ph type="dt" sz="half" idx="10"/>
          </p:nvPr>
        </p:nvSpPr>
        <p:spPr/>
        <p:txBody>
          <a:bodyPr/>
          <a:lstStyle/>
          <a:p>
            <a:fld id="{65201901-4EDB-46DA-A053-7D75E03DCC4B}"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Visible Manifestations of Culture</a:t>
            </a:r>
            <a:endParaRPr lang="en-US"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r>
              <a:rPr lang="en-US" dirty="0" smtClean="0"/>
              <a:t>Symbols</a:t>
            </a:r>
          </a:p>
          <a:p>
            <a:r>
              <a:rPr lang="en-US" dirty="0" smtClean="0"/>
              <a:t>Stories</a:t>
            </a:r>
          </a:p>
          <a:p>
            <a:r>
              <a:rPr lang="en-US" dirty="0" smtClean="0"/>
              <a:t>Heroes</a:t>
            </a:r>
          </a:p>
          <a:p>
            <a:r>
              <a:rPr lang="en-US" dirty="0" smtClean="0"/>
              <a:t>Slogans</a:t>
            </a:r>
          </a:p>
          <a:p>
            <a:r>
              <a:rPr lang="en-US" dirty="0" smtClean="0"/>
              <a:t>Ceremonies, etc.</a:t>
            </a:r>
          </a:p>
          <a:p>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120</a:t>
            </a:fld>
            <a:endParaRPr lang="en-US"/>
          </a:p>
        </p:txBody>
      </p:sp>
    </p:spTree>
  </p:cSld>
  <p:clrMapOvr>
    <a:masterClrMapping/>
  </p:clrMapOvr>
  <p:transition>
    <p:wipe dir="u"/>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059363"/>
          </a:xfrm>
        </p:spPr>
        <p:style>
          <a:lnRef idx="2">
            <a:schemeClr val="accent6"/>
          </a:lnRef>
          <a:fillRef idx="1">
            <a:schemeClr val="lt1"/>
          </a:fillRef>
          <a:effectRef idx="0">
            <a:schemeClr val="accent6"/>
          </a:effectRef>
          <a:fontRef idx="minor">
            <a:schemeClr val="dk1"/>
          </a:fontRef>
        </p:style>
        <p:txBody>
          <a:bodyPr/>
          <a:lstStyle/>
          <a:p>
            <a:pPr>
              <a:buNone/>
            </a:pPr>
            <a:r>
              <a:rPr lang="en-US" b="1" dirty="0" smtClean="0"/>
              <a:t>How a Culture Begins/is formed?</a:t>
            </a:r>
            <a:endParaRPr lang="en-US" dirty="0" smtClean="0"/>
          </a:p>
          <a:p>
            <a:pPr>
              <a:buNone/>
            </a:pPr>
            <a:r>
              <a:rPr lang="en-US" dirty="0" smtClean="0"/>
              <a:t>Culture is created in three ways:</a:t>
            </a:r>
          </a:p>
          <a:p>
            <a:pPr lvl="1"/>
            <a:r>
              <a:rPr lang="en-US" dirty="0" smtClean="0"/>
              <a:t>Founders hire and keep those who think and feel the same way they do.</a:t>
            </a:r>
          </a:p>
          <a:p>
            <a:pPr lvl="1"/>
            <a:r>
              <a:rPr lang="en-US" dirty="0" smtClean="0"/>
              <a:t>They indoctrinate and socialize these employees to their way of thinking and feeling</a:t>
            </a:r>
          </a:p>
          <a:p>
            <a:pPr lvl="1"/>
            <a:r>
              <a:rPr lang="en-US" dirty="0" smtClean="0"/>
              <a:t>Their behavior acts as a role model encouraging employees to identify with them</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121</a:t>
            </a:fld>
            <a:endParaRPr lang="en-US"/>
          </a:p>
        </p:txBody>
      </p:sp>
    </p:spTree>
  </p:cSld>
  <p:clrMapOvr>
    <a:masterClrMapping/>
  </p:clrMapOvr>
  <p:transition>
    <p:wipe dir="u"/>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
            </a:r>
            <a:br>
              <a:rPr lang="en-US" b="1" dirty="0" smtClean="0"/>
            </a:br>
            <a:r>
              <a:rPr lang="en-US" b="1" dirty="0" smtClean="0"/>
              <a:t>How employees learn culture?</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4906963"/>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en-US" dirty="0" smtClean="0"/>
              <a:t>Culture is transmitted to employees in a number of forms:</a:t>
            </a:r>
          </a:p>
          <a:p>
            <a:pPr>
              <a:buNone/>
            </a:pPr>
            <a:r>
              <a:rPr lang="en-US" dirty="0" smtClean="0"/>
              <a:t>a. Rituals – it is repetitive sequences of activities that expresses and reinforce the key values of the organization.</a:t>
            </a:r>
          </a:p>
          <a:p>
            <a:pPr>
              <a:buNone/>
            </a:pPr>
            <a:r>
              <a:rPr lang="en-US" dirty="0" smtClean="0"/>
              <a:t>b. Material symbols  </a:t>
            </a:r>
          </a:p>
          <a:p>
            <a:pPr>
              <a:buNone/>
            </a:pPr>
            <a:r>
              <a:rPr lang="en-US" dirty="0" smtClean="0"/>
              <a:t>c. Language - many organizations and units within organizations uses language to identify members of culture or sub-culture.</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122</a:t>
            </a:fld>
            <a:endParaRPr lang="en-US"/>
          </a:p>
        </p:txBody>
      </p:sp>
    </p:spTree>
  </p:cSld>
  <p:clrMapOvr>
    <a:masterClrMapping/>
  </p:clrMapOvr>
  <p:transition>
    <p:wipe dir="u"/>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Cont’d …</a:t>
            </a:r>
            <a:endParaRPr lang="en-US" dirty="0"/>
          </a:p>
        </p:txBody>
      </p:sp>
      <p:sp>
        <p:nvSpPr>
          <p:cNvPr id="3" name="Content Placeholder 2"/>
          <p:cNvSpPr>
            <a:spLocks noGrp="1"/>
          </p:cNvSpPr>
          <p:nvPr>
            <p:ph idx="1"/>
          </p:nvPr>
        </p:nvSpPr>
        <p:spPr>
          <a:xfrm>
            <a:off x="457200" y="1066800"/>
            <a:ext cx="8229600" cy="5059363"/>
          </a:xfrm>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pPr>
              <a:buNone/>
            </a:pPr>
            <a:r>
              <a:rPr lang="en-US" dirty="0" smtClean="0"/>
              <a:t>d.  National culture – there is a growing body of evidence to indicate that national culture differ widely and the result is marked differences in behavior patterns worldwide.</a:t>
            </a:r>
          </a:p>
          <a:p>
            <a:pPr>
              <a:buNone/>
            </a:pPr>
            <a:r>
              <a:rPr lang="en-US" dirty="0" smtClean="0"/>
              <a:t>e. Cultural clusters- are grouping of countries into meaningful categories based on geography, shared language and similar religions.</a:t>
            </a:r>
          </a:p>
          <a:p>
            <a:pPr>
              <a:buNone/>
            </a:pPr>
            <a:r>
              <a:rPr lang="en-US" dirty="0" smtClean="0"/>
              <a:t>f. Stories – many stories circulate through organizations. They serve as powerful social perceptions of the way things should (should not) be done.</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123</a:t>
            </a:fld>
            <a:endParaRPr lang="en-US"/>
          </a:p>
        </p:txBody>
      </p:sp>
    </p:spTree>
  </p:cSld>
  <p:clrMapOvr>
    <a:masterClrMapping/>
  </p:clrMapOvr>
  <p:transition>
    <p:wipe dir="u"/>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Organizational Culture vs. National Culture</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lvl="0"/>
            <a:r>
              <a:rPr lang="en-US" dirty="0" smtClean="0"/>
              <a:t>National culture has a greater impact on employees than does their organization’s culture.</a:t>
            </a:r>
          </a:p>
          <a:p>
            <a:pPr lvl="0"/>
            <a:r>
              <a:rPr lang="en-US" dirty="0" smtClean="0"/>
              <a:t>Expect that organizations hire employees who are a better fit with the organization’s dominant culture even though they may not fit the national culture.</a:t>
            </a:r>
          </a:p>
          <a:p>
            <a:pPr>
              <a:buNone/>
            </a:pP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124</a:t>
            </a:fld>
            <a:endParaRPr lang="en-US"/>
          </a:p>
        </p:txBody>
      </p:sp>
    </p:spTree>
  </p:cSld>
  <p:clrMapOvr>
    <a:masterClrMapping/>
  </p:clrMapOvr>
  <p:transition>
    <p:wipe dir="u"/>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Culture as a Liability</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lvl="0"/>
            <a:r>
              <a:rPr lang="en-US" dirty="0" smtClean="0"/>
              <a:t>Shared values do not agree with organization’s effectiveness. </a:t>
            </a:r>
          </a:p>
          <a:p>
            <a:pPr lvl="0"/>
            <a:r>
              <a:rPr lang="en-US" dirty="0" smtClean="0"/>
              <a:t>Dilemma of hiring a diverse workforce but wanting people to fit into a single culture.</a:t>
            </a:r>
          </a:p>
          <a:p>
            <a:pPr lvl="0"/>
            <a:r>
              <a:rPr lang="en-US" dirty="0" smtClean="0"/>
              <a:t>Cultural incompatibility in mergers and acquisitions.</a:t>
            </a:r>
          </a:p>
          <a:p>
            <a:pPr lvl="0"/>
            <a:r>
              <a:rPr lang="en-US" dirty="0" smtClean="0"/>
              <a:t>Culture is not good or bad, only it exists.</a:t>
            </a:r>
          </a:p>
          <a:p>
            <a:pPr lvl="0"/>
            <a:r>
              <a:rPr lang="en-US" dirty="0" smtClean="0"/>
              <a:t>Valuable for both organization and employee</a:t>
            </a:r>
          </a:p>
          <a:p>
            <a:r>
              <a:rPr lang="en-US" dirty="0" smtClean="0"/>
              <a:t>It enhances organizational commitment and increases the consistency of employee behavior.</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125</a:t>
            </a:fld>
            <a:endParaRPr lang="en-US"/>
          </a:p>
        </p:txBody>
      </p:sp>
    </p:spTree>
  </p:cSld>
  <p:clrMapOvr>
    <a:masterClrMapping/>
  </p:clrMapOvr>
  <p:transition>
    <p:wipe dir="u"/>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sz="3200" b="1" dirty="0" smtClean="0">
                <a:latin typeface="Times New Roman" pitchFamily="18" charset="0"/>
                <a:cs typeface="Times New Roman" pitchFamily="18" charset="0"/>
              </a:rPr>
              <a:t>CHAPTER  8</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POWER AND POLITICS IN AN ORGANIZATION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373563"/>
          </a:xfrm>
        </p:spPr>
        <p:style>
          <a:lnRef idx="2">
            <a:schemeClr val="accent2"/>
          </a:lnRef>
          <a:fillRef idx="1">
            <a:schemeClr val="lt1"/>
          </a:fillRef>
          <a:effectRef idx="0">
            <a:schemeClr val="accent2"/>
          </a:effectRef>
          <a:fontRef idx="minor">
            <a:schemeClr val="dk1"/>
          </a:fontRef>
        </p:style>
        <p:txBody>
          <a:bodyPr/>
          <a:lstStyle/>
          <a:p>
            <a:pPr>
              <a:buFontTx/>
              <a:buChar char="-"/>
            </a:pPr>
            <a:r>
              <a:rPr lang="en-US" dirty="0" smtClean="0"/>
              <a:t> Power refers to a capacity that somebody has to influence the behavior of other person, so the latter does something he or she would not otherwise does.</a:t>
            </a:r>
          </a:p>
          <a:p>
            <a:pPr>
              <a:buFontTx/>
              <a:buChar char="-"/>
            </a:pPr>
            <a:r>
              <a:rPr lang="en-US" dirty="0" smtClean="0"/>
              <a:t> Power is ability to influence the actions and </a:t>
            </a:r>
            <a:r>
              <a:rPr lang="en-US" dirty="0" err="1" smtClean="0"/>
              <a:t>behaviour</a:t>
            </a:r>
            <a:r>
              <a:rPr lang="en-US" dirty="0" smtClean="0"/>
              <a:t> of other person because of various reasons.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126</a:t>
            </a:fld>
            <a:endParaRPr lang="en-US"/>
          </a:p>
        </p:txBody>
      </p:sp>
    </p:spTree>
  </p:cSld>
  <p:clrMapOvr>
    <a:masterClrMapping/>
  </p:clrMapOvr>
  <p:transition>
    <p:wipe dir="u"/>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Bases of Power</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en-US" dirty="0" smtClean="0"/>
              <a:t>The following are bases or sources of power:</a:t>
            </a:r>
          </a:p>
          <a:p>
            <a:pPr>
              <a:buNone/>
            </a:pPr>
            <a:r>
              <a:rPr lang="en-US" dirty="0" smtClean="0"/>
              <a:t>1. </a:t>
            </a:r>
            <a:r>
              <a:rPr lang="en-US" b="1" dirty="0" smtClean="0"/>
              <a:t>Coercive Power:- </a:t>
            </a:r>
            <a:r>
              <a:rPr lang="en-US" dirty="0" smtClean="0"/>
              <a:t>the coercive power is out of fear of the negative results that might occur if one failed to comply.  For example, power by physical sanctions or frustrations through force. </a:t>
            </a:r>
          </a:p>
          <a:p>
            <a:pPr>
              <a:buNone/>
            </a:pPr>
            <a:r>
              <a:rPr lang="en-US" dirty="0" smtClean="0"/>
              <a:t>2. </a:t>
            </a:r>
            <a:r>
              <a:rPr lang="en-US" b="1" dirty="0" smtClean="0"/>
              <a:t>Expert Power :- </a:t>
            </a:r>
            <a:r>
              <a:rPr lang="en-US" dirty="0" smtClean="0"/>
              <a:t>Expert power is influence wielded as a result of expertise, special skill, or knowledge.</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127</a:t>
            </a:fld>
            <a:endParaRPr lang="en-US"/>
          </a:p>
        </p:txBody>
      </p:sp>
    </p:spTree>
  </p:cSld>
  <p:clrMapOvr>
    <a:masterClrMapping/>
  </p:clrMapOvr>
  <p:transition>
    <p:wipe dir="u"/>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457200" y="1295400"/>
            <a:ext cx="8229600" cy="4830763"/>
          </a:xfrm>
        </p:spPr>
        <p:style>
          <a:lnRef idx="2">
            <a:schemeClr val="accent1"/>
          </a:lnRef>
          <a:fillRef idx="1">
            <a:schemeClr val="lt1"/>
          </a:fillRef>
          <a:effectRef idx="0">
            <a:schemeClr val="accent1"/>
          </a:effectRef>
          <a:fontRef idx="minor">
            <a:schemeClr val="dk1"/>
          </a:fontRef>
        </p:style>
        <p:txBody>
          <a:bodyPr/>
          <a:lstStyle/>
          <a:p>
            <a:pPr>
              <a:buNone/>
            </a:pPr>
            <a:r>
              <a:rPr lang="en-US" b="1" dirty="0" smtClean="0"/>
              <a:t>3. Referent Power:- </a:t>
            </a:r>
            <a:r>
              <a:rPr lang="en-US" dirty="0" smtClean="0"/>
              <a:t> Its base is identification with a person who has desirable resources or personal traits. Referent power develops out of admiration of another and a desire to be like that person.</a:t>
            </a:r>
          </a:p>
          <a:p>
            <a:pPr>
              <a:buNone/>
            </a:pPr>
            <a:r>
              <a:rPr lang="en-US" dirty="0" smtClean="0"/>
              <a:t>4. </a:t>
            </a:r>
            <a:r>
              <a:rPr lang="en-US" b="1" dirty="0" smtClean="0"/>
              <a:t>Legitimate Power</a:t>
            </a:r>
            <a:r>
              <a:rPr lang="en-US" dirty="0" smtClean="0"/>
              <a:t>:- power because of formal authority</a:t>
            </a:r>
          </a:p>
          <a:p>
            <a:pPr>
              <a:buNone/>
            </a:pPr>
            <a:r>
              <a:rPr lang="en-US" b="1" dirty="0" smtClean="0"/>
              <a:t> </a:t>
            </a:r>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128</a:t>
            </a:fld>
            <a:endParaRPr lang="en-US"/>
          </a:p>
        </p:txBody>
      </p:sp>
    </p:spTree>
  </p:cSld>
  <p:clrMapOvr>
    <a:masterClrMapping/>
  </p:clrMapOvr>
  <p:transition>
    <p:wipe dir="u"/>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
            </a:r>
            <a:br>
              <a:rPr lang="en-US" b="1" dirty="0" smtClean="0"/>
            </a:br>
            <a:r>
              <a:rPr lang="en-US" sz="3100" b="1" dirty="0" smtClean="0">
                <a:latin typeface="Times New Roman" pitchFamily="18" charset="0"/>
                <a:cs typeface="Times New Roman" pitchFamily="18" charset="0"/>
              </a:rPr>
              <a:t>POLITICAL IMPLICATIONS OF POWER</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style>
          <a:lnRef idx="2">
            <a:schemeClr val="accent2"/>
          </a:lnRef>
          <a:fillRef idx="1">
            <a:schemeClr val="lt1"/>
          </a:fillRef>
          <a:effectRef idx="0">
            <a:schemeClr val="accent2"/>
          </a:effectRef>
          <a:fontRef idx="minor">
            <a:schemeClr val="dk1"/>
          </a:fontRef>
        </p:style>
        <p:txBody>
          <a:bodyPr>
            <a:normAutofit lnSpcReduction="10000"/>
          </a:bodyPr>
          <a:lstStyle/>
          <a:p>
            <a:pPr>
              <a:buFont typeface="Wingdings" pitchFamily="2" charset="2"/>
              <a:buChar char="ü"/>
            </a:pPr>
            <a:r>
              <a:rPr lang="en-US" dirty="0" smtClean="0"/>
              <a:t>Power and politics are very closely related concepts. </a:t>
            </a:r>
          </a:p>
          <a:p>
            <a:pPr>
              <a:buFont typeface="Wingdings" pitchFamily="2" charset="2"/>
              <a:buChar char="ü"/>
            </a:pPr>
            <a:r>
              <a:rPr lang="en-US" dirty="0" smtClean="0"/>
              <a:t>A popular view of organizational politics is how one can pragmatically get ahead in an organization. </a:t>
            </a:r>
          </a:p>
          <a:p>
            <a:pPr>
              <a:buFont typeface="Wingdings" pitchFamily="2" charset="2"/>
              <a:buChar char="ü"/>
            </a:pPr>
            <a:r>
              <a:rPr lang="en-US" dirty="0" smtClean="0"/>
              <a:t>Power and politics become especially closely intertwined.</a:t>
            </a:r>
          </a:p>
          <a:p>
            <a:pPr>
              <a:buFont typeface="Wingdings" pitchFamily="2" charset="2"/>
              <a:buChar char="ü"/>
            </a:pPr>
            <a:r>
              <a:rPr lang="en-US" dirty="0" smtClean="0"/>
              <a:t>Study show that managers who lack power must use more politics.</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129</a:t>
            </a:fld>
            <a:endParaRPr lang="en-US"/>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
            </a:r>
            <a:br>
              <a:rPr lang="en-US" dirty="0" smtClean="0"/>
            </a:br>
            <a:r>
              <a:rPr lang="en-US" dirty="0" smtClean="0"/>
              <a:t>Why Perception is important?</a:t>
            </a:r>
            <a:br>
              <a:rPr lang="en-US" dirty="0" smtClean="0"/>
            </a:br>
            <a:endParaRPr lang="en-US" dirty="0"/>
          </a:p>
        </p:txBody>
      </p:sp>
      <p:sp>
        <p:nvSpPr>
          <p:cNvPr id="3" name="Content Placeholder 2"/>
          <p:cNvSpPr>
            <a:spLocks noGrp="1"/>
          </p:cNvSpPr>
          <p:nvPr>
            <p:ph idx="1"/>
          </p:nvPr>
        </p:nvSpPr>
        <p:spPr>
          <a:xfrm>
            <a:off x="457200" y="1219200"/>
            <a:ext cx="8229600" cy="4906963"/>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buNone/>
            </a:pPr>
            <a:r>
              <a:rPr lang="en-US" dirty="0" smtClean="0"/>
              <a:t>- Because people’s behavior is based on their perception of what reality is, not on reality itself.  </a:t>
            </a:r>
          </a:p>
          <a:p>
            <a:pPr>
              <a:buNone/>
            </a:pPr>
            <a:r>
              <a:rPr lang="en-US" dirty="0" smtClean="0"/>
              <a:t>- Because the world as it is perceived is the world that is behaviorally important.</a:t>
            </a:r>
          </a:p>
          <a:p>
            <a:pPr>
              <a:buNone/>
            </a:pPr>
            <a:r>
              <a:rPr lang="en-US" dirty="0" smtClean="0"/>
              <a:t>- Because perception is used to better understand how people make attributions about events.</a:t>
            </a:r>
          </a:p>
          <a:p>
            <a:pPr>
              <a:buNone/>
            </a:pPr>
            <a:r>
              <a:rPr lang="en-US" dirty="0" smtClean="0"/>
              <a:t>- Because we don’t see reality. But, we interpret what we see and call it reality. </a:t>
            </a:r>
          </a:p>
          <a:p>
            <a:pPr>
              <a:buNone/>
            </a:pPr>
            <a:r>
              <a:rPr lang="en-US" dirty="0" smtClean="0"/>
              <a:t>- Because the attribution process guides our behavior, regardless of the truth of the attribution.</a:t>
            </a:r>
          </a:p>
          <a:p>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13</a:t>
            </a:fld>
            <a:endParaRPr lang="en-US"/>
          </a:p>
        </p:txBody>
      </p:sp>
      <p:sp>
        <p:nvSpPr>
          <p:cNvPr id="5" name="Date Placeholder 4"/>
          <p:cNvSpPr>
            <a:spLocks noGrp="1"/>
          </p:cNvSpPr>
          <p:nvPr>
            <p:ph type="dt" sz="half" idx="10"/>
          </p:nvPr>
        </p:nvSpPr>
        <p:spPr/>
        <p:txBody>
          <a:bodyPr/>
          <a:lstStyle/>
          <a:p>
            <a:fld id="{2DDF37AA-7057-4936-85DE-A165CB3E6271}"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A Political Perspective of Power in Organizations</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buFont typeface="Wingdings" pitchFamily="2" charset="2"/>
              <a:buChar char="Ø"/>
            </a:pPr>
            <a:r>
              <a:rPr lang="en-US" dirty="0" smtClean="0">
                <a:latin typeface="Times New Roman" pitchFamily="18" charset="0"/>
                <a:cs typeface="Times New Roman" pitchFamily="18" charset="0"/>
              </a:rPr>
              <a:t>The classical organization theorists portrayed organizations as highly rational structures in which authority meticulously followed the chain of command and in which managers had legitimatized power.</a:t>
            </a:r>
          </a:p>
          <a:p>
            <a:pPr>
              <a:buFont typeface="Wingdings" pitchFamily="2" charset="2"/>
              <a:buChar char="Ø"/>
            </a:pPr>
            <a:r>
              <a:rPr lang="en-US" dirty="0" smtClean="0">
                <a:latin typeface="Times New Roman" pitchFamily="18" charset="0"/>
                <a:cs typeface="Times New Roman" pitchFamily="18" charset="0"/>
              </a:rPr>
              <a:t>As </a:t>
            </a:r>
            <a:r>
              <a:rPr lang="en-US" dirty="0" err="1" smtClean="0">
                <a:latin typeface="Times New Roman" pitchFamily="18" charset="0"/>
                <a:cs typeface="Times New Roman" pitchFamily="18" charset="0"/>
              </a:rPr>
              <a:t>Peffer</a:t>
            </a:r>
            <a:r>
              <a:rPr lang="en-US" dirty="0" smtClean="0">
                <a:latin typeface="Times New Roman" pitchFamily="18" charset="0"/>
                <a:cs typeface="Times New Roman" pitchFamily="18" charset="0"/>
              </a:rPr>
              <a:t> notes: “Organizations, particularly large ones, are like governments in that they are fundamentally political entities. To understand them, one needs to understand organizational politics, just as to understand governments, one needs to understand governmental politics.”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130</a:t>
            </a:fld>
            <a:endParaRPr lang="en-US"/>
          </a:p>
        </p:txBody>
      </p:sp>
    </p:spTree>
  </p:cSld>
  <p:clrMapOvr>
    <a:masterClrMapping/>
  </p:clrMapOvr>
  <p:transition>
    <p:wipe dir="u"/>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143000"/>
            <a:ext cx="8229600" cy="4983163"/>
          </a:xfrm>
        </p:spPr>
        <p:style>
          <a:lnRef idx="2">
            <a:schemeClr val="accent2"/>
          </a:lnRef>
          <a:fillRef idx="1">
            <a:schemeClr val="lt1"/>
          </a:fillRef>
          <a:effectRef idx="0">
            <a:schemeClr val="accent2"/>
          </a:effectRef>
          <a:fontRef idx="minor">
            <a:schemeClr val="dk1"/>
          </a:fontRef>
        </p:style>
        <p:txBody>
          <a:bodyPr>
            <a:noAutofit/>
          </a:bodyPr>
          <a:lstStyle/>
          <a:p>
            <a:pPr>
              <a:buFont typeface="Wingdings" pitchFamily="2" charset="2"/>
              <a:buChar char="ü"/>
            </a:pPr>
            <a:r>
              <a:rPr lang="en-US" sz="2800" dirty="0" smtClean="0"/>
              <a:t>Researchers on organizational politics conclude that politics in organizations is simply a fact of life.</a:t>
            </a:r>
          </a:p>
          <a:p>
            <a:pPr>
              <a:buFont typeface="Wingdings" pitchFamily="2" charset="2"/>
              <a:buChar char="ü"/>
            </a:pPr>
            <a:r>
              <a:rPr lang="en-US" sz="2800" dirty="0" smtClean="0"/>
              <a:t> Personal experience, hunches, and anecdotal evidence for years have supported a general belief that behavior in and of organizations is often political in nature.</a:t>
            </a:r>
          </a:p>
          <a:p>
            <a:pPr>
              <a:buFont typeface="Wingdings" pitchFamily="2" charset="2"/>
              <a:buChar char="ü"/>
            </a:pPr>
            <a:r>
              <a:rPr lang="en-US" sz="2800" dirty="0" smtClean="0"/>
              <a:t> More recently, some conceptual and empirical research has added further support to these notions.</a:t>
            </a:r>
          </a:p>
          <a:p>
            <a:pPr>
              <a:buFont typeface="Wingdings" pitchFamily="2" charset="2"/>
              <a:buChar char="ü"/>
            </a:pPr>
            <a:r>
              <a:rPr lang="en-US" sz="2800" dirty="0" smtClean="0"/>
              <a:t> Even though the organizational politics has and will continue to flourish, its nature and how it is expressed changes over time.</a:t>
            </a:r>
            <a:endParaRPr lang="en-US" sz="2800"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131</a:t>
            </a:fld>
            <a:endParaRPr lang="en-US"/>
          </a:p>
        </p:txBody>
      </p:sp>
    </p:spTree>
  </p:cSld>
  <p:clrMapOvr>
    <a:masterClrMapping/>
  </p:clrMapOvr>
  <p:transition>
    <p:wipe dir="u"/>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4000" b="1" dirty="0" smtClean="0">
                <a:latin typeface="Times New Roman" pitchFamily="18" charset="0"/>
                <a:cs typeface="Times New Roman" pitchFamily="18" charset="0"/>
              </a:rPr>
              <a:t>Political Strategies for Attaining Power in Organizations</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style>
          <a:lnRef idx="2">
            <a:schemeClr val="accent4"/>
          </a:lnRef>
          <a:fillRef idx="1">
            <a:schemeClr val="lt1"/>
          </a:fillRef>
          <a:effectRef idx="0">
            <a:schemeClr val="accent4"/>
          </a:effectRef>
          <a:fontRef idx="minor">
            <a:schemeClr val="dk1"/>
          </a:fontRef>
        </p:style>
        <p:txBody>
          <a:bodyPr>
            <a:normAutofit fontScale="85000" lnSpcReduction="20000"/>
          </a:bodyPr>
          <a:lstStyle/>
          <a:p>
            <a:pPr lvl="0"/>
            <a:r>
              <a:rPr lang="en-US" dirty="0" smtClean="0">
                <a:latin typeface="Times New Roman" pitchFamily="18" charset="0"/>
                <a:cs typeface="Times New Roman" pitchFamily="18" charset="0"/>
              </a:rPr>
              <a:t>Promoting limited communication</a:t>
            </a:r>
          </a:p>
          <a:p>
            <a:pPr lvl="0"/>
            <a:r>
              <a:rPr lang="en-US" dirty="0" smtClean="0">
                <a:latin typeface="Times New Roman" pitchFamily="18" charset="0"/>
                <a:cs typeface="Times New Roman" pitchFamily="18" charset="0"/>
              </a:rPr>
              <a:t>Exhibiting confidence</a:t>
            </a:r>
          </a:p>
          <a:p>
            <a:pPr lvl="0"/>
            <a:r>
              <a:rPr lang="en-US" dirty="0" smtClean="0">
                <a:latin typeface="Times New Roman" pitchFamily="18" charset="0"/>
                <a:cs typeface="Times New Roman" pitchFamily="18" charset="0"/>
              </a:rPr>
              <a:t>Controlling access to information and persons</a:t>
            </a:r>
          </a:p>
          <a:p>
            <a:pPr lvl="0"/>
            <a:r>
              <a:rPr lang="en-US" dirty="0" smtClean="0">
                <a:latin typeface="Times New Roman" pitchFamily="18" charset="0"/>
                <a:cs typeface="Times New Roman" pitchFamily="18" charset="0"/>
              </a:rPr>
              <a:t>Making activities central and non substitutable</a:t>
            </a:r>
          </a:p>
          <a:p>
            <a:pPr lvl="0"/>
            <a:r>
              <a:rPr lang="en-US" dirty="0" smtClean="0">
                <a:latin typeface="Times New Roman" pitchFamily="18" charset="0"/>
                <a:cs typeface="Times New Roman" pitchFamily="18" charset="0"/>
              </a:rPr>
              <a:t>Stimulating competition among ambitious subordinates</a:t>
            </a:r>
          </a:p>
          <a:p>
            <a:pPr lvl="0"/>
            <a:r>
              <a:rPr lang="en-US" dirty="0" smtClean="0">
                <a:latin typeface="Times New Roman" pitchFamily="18" charset="0"/>
                <a:cs typeface="Times New Roman" pitchFamily="18" charset="0"/>
              </a:rPr>
              <a:t>Seek out and befriend the most influential individual in a situation</a:t>
            </a:r>
          </a:p>
          <a:p>
            <a:pPr lvl="0"/>
            <a:r>
              <a:rPr lang="en-US" dirty="0" smtClean="0">
                <a:latin typeface="Times New Roman" pitchFamily="18" charset="0"/>
                <a:cs typeface="Times New Roman" pitchFamily="18" charset="0"/>
              </a:rPr>
              <a:t>Neutralizing potential opposition</a:t>
            </a:r>
          </a:p>
          <a:p>
            <a:pPr lvl="0"/>
            <a:r>
              <a:rPr lang="en-US" dirty="0" smtClean="0">
                <a:latin typeface="Times New Roman" pitchFamily="18" charset="0"/>
                <a:cs typeface="Times New Roman" pitchFamily="18" charset="0"/>
              </a:rPr>
              <a:t>Making strategic replacements</a:t>
            </a:r>
          </a:p>
          <a:p>
            <a:pPr lvl="0"/>
            <a:r>
              <a:rPr lang="en-US" dirty="0" smtClean="0">
                <a:latin typeface="Times New Roman" pitchFamily="18" charset="0"/>
                <a:cs typeface="Times New Roman" pitchFamily="18" charset="0"/>
              </a:rPr>
              <a:t>Forming a winning coalition</a:t>
            </a:r>
          </a:p>
          <a:p>
            <a:pPr lvl="0"/>
            <a:r>
              <a:rPr lang="en-US" dirty="0" smtClean="0">
                <a:latin typeface="Times New Roman" pitchFamily="18" charset="0"/>
                <a:cs typeface="Times New Roman" pitchFamily="18" charset="0"/>
              </a:rPr>
              <a:t>Developing expertise, etc.</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132</a:t>
            </a:fld>
            <a:endParaRPr lang="en-US"/>
          </a:p>
        </p:txBody>
      </p:sp>
    </p:spTree>
  </p:cSld>
  <p:clrMapOvr>
    <a:masterClrMapping/>
  </p:clrMapOvr>
  <p:transition>
    <p:wipe dir="u"/>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4000" b="1" dirty="0" smtClean="0">
                <a:latin typeface="Times New Roman" pitchFamily="18" charset="0"/>
                <a:cs typeface="Times New Roman" pitchFamily="18" charset="0"/>
              </a:rPr>
              <a:t>Chapter 9</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Organizational Design and Structure</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fontScale="85000" lnSpcReduction="20000"/>
          </a:bodyPr>
          <a:lstStyle/>
          <a:p>
            <a:pPr algn="just">
              <a:buFont typeface="Wingdings" pitchFamily="2" charset="2"/>
              <a:buChar char="Ø"/>
            </a:pPr>
            <a:r>
              <a:rPr lang="en-US" dirty="0" smtClean="0">
                <a:latin typeface="Times New Roman" pitchFamily="18" charset="0"/>
                <a:cs typeface="Times New Roman" pitchFamily="18" charset="0"/>
              </a:rPr>
              <a:t>Organizational design refers to the overall configuration structural components that define jobs, grouping of jobs, the hierarchy, patterns of authority and approaches to coordination, and line-staff differentiation into a single, unified organizational system.</a:t>
            </a:r>
          </a:p>
          <a:p>
            <a:pPr algn="just">
              <a:buFont typeface="Wingdings" pitchFamily="2" charset="2"/>
              <a:buChar char="Ø"/>
            </a:pPr>
            <a:r>
              <a:rPr lang="en-US" dirty="0" smtClean="0">
                <a:latin typeface="Times New Roman" pitchFamily="18" charset="0"/>
                <a:cs typeface="Times New Roman" pitchFamily="18" charset="0"/>
              </a:rPr>
              <a:t> Similarly, </a:t>
            </a:r>
            <a:r>
              <a:rPr lang="en-US" dirty="0" err="1" smtClean="0">
                <a:latin typeface="Times New Roman" pitchFamily="18" charset="0"/>
                <a:cs typeface="Times New Roman" pitchFamily="18" charset="0"/>
              </a:rPr>
              <a:t>Ivancevich</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Matton</a:t>
            </a:r>
            <a:r>
              <a:rPr lang="en-US" dirty="0" smtClean="0">
                <a:latin typeface="Times New Roman" pitchFamily="18" charset="0"/>
                <a:cs typeface="Times New Roman" pitchFamily="18" charset="0"/>
              </a:rPr>
              <a:t> defined the concept of organizational design as a managerial decision making aimed at determining the structure and purposes that coordinate and control the jobs of the organization. And, the outcome of organizational design decision is the framework or structure of the organization.</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133</a:t>
            </a:fld>
            <a:endParaRPr lang="en-US"/>
          </a:p>
        </p:txBody>
      </p:sp>
    </p:spTree>
  </p:cSld>
  <p:clrMapOvr>
    <a:masterClrMapping/>
  </p:clrMapOvr>
  <p:transition>
    <p:wipe dir="u"/>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CONT’D…</a:t>
            </a:r>
            <a:endParaRPr lang="en-US" dirty="0"/>
          </a:p>
        </p:txBody>
      </p:sp>
      <p:sp>
        <p:nvSpPr>
          <p:cNvPr id="3" name="Content Placeholder 2"/>
          <p:cNvSpPr>
            <a:spLocks noGrp="1"/>
          </p:cNvSpPr>
          <p:nvPr>
            <p:ph idx="1"/>
          </p:nvPr>
        </p:nvSpPr>
        <p:spPr>
          <a:xfrm>
            <a:off x="457200" y="1143000"/>
            <a:ext cx="8229600" cy="4983163"/>
          </a:xfrm>
        </p:spPr>
        <p:style>
          <a:lnRef idx="2">
            <a:schemeClr val="accent1"/>
          </a:lnRef>
          <a:fillRef idx="1">
            <a:schemeClr val="lt1"/>
          </a:fillRef>
          <a:effectRef idx="0">
            <a:schemeClr val="accent1"/>
          </a:effectRef>
          <a:fontRef idx="minor">
            <a:schemeClr val="dk1"/>
          </a:fontRef>
        </p:style>
        <p:txBody>
          <a:bodyPr/>
          <a:lstStyle/>
          <a:p>
            <a:pPr>
              <a:buFont typeface="Wingdings" pitchFamily="2" charset="2"/>
              <a:buChar char="ü"/>
            </a:pPr>
            <a:r>
              <a:rPr lang="en-US" dirty="0" smtClean="0"/>
              <a:t>Organizational design is the creation and modification of organizational structure.</a:t>
            </a:r>
          </a:p>
          <a:p>
            <a:pPr>
              <a:buFont typeface="Wingdings" pitchFamily="2" charset="2"/>
              <a:buChar char="ü"/>
            </a:pPr>
            <a:r>
              <a:rPr lang="en-US" dirty="0" smtClean="0"/>
              <a:t>To achieve coordinated behavior and to satisfy evaluators, managers engage in activities intended to plan, organize, lead and control behavior.</a:t>
            </a:r>
          </a:p>
          <a:p>
            <a:pPr>
              <a:buFont typeface="Wingdings" pitchFamily="2" charset="2"/>
              <a:buChar char="ü"/>
            </a:pPr>
            <a:r>
              <a:rPr lang="en-US" dirty="0" smtClean="0"/>
              <a:t> Major factors in determining individual and group behavior are task and authority relationships.</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134</a:t>
            </a:fld>
            <a:endParaRPr lang="en-US"/>
          </a:p>
        </p:txBody>
      </p:sp>
    </p:spTree>
  </p:cSld>
  <p:clrMapOvr>
    <a:masterClrMapping/>
  </p:clrMapOvr>
  <p:transition>
    <p:wipe dir="u"/>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Principles of Designing Organizational Structure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876800"/>
          </a:xfrm>
        </p:spPr>
        <p:style>
          <a:lnRef idx="2">
            <a:schemeClr val="accent4"/>
          </a:lnRef>
          <a:fillRef idx="1">
            <a:schemeClr val="lt1"/>
          </a:fillRef>
          <a:effectRef idx="0">
            <a:schemeClr val="accent4"/>
          </a:effectRef>
          <a:fontRef idx="minor">
            <a:schemeClr val="dk1"/>
          </a:fontRef>
        </p:style>
        <p:txBody>
          <a:bodyPr/>
          <a:lstStyle/>
          <a:p>
            <a:pPr>
              <a:buNone/>
            </a:pPr>
            <a:r>
              <a:rPr lang="en-US" dirty="0" smtClean="0"/>
              <a:t>Peter </a:t>
            </a:r>
            <a:r>
              <a:rPr lang="en-US" dirty="0" err="1" smtClean="0"/>
              <a:t>Drucker</a:t>
            </a:r>
            <a:r>
              <a:rPr lang="en-US" dirty="0" smtClean="0"/>
              <a:t>, is a well known management philosopher and scientist, advances the following principles for designing organizations structure:</a:t>
            </a:r>
          </a:p>
          <a:p>
            <a:pPr marL="514350" indent="-514350">
              <a:buAutoNum type="arabicPeriod"/>
            </a:pPr>
            <a:r>
              <a:rPr lang="en-US" dirty="0" smtClean="0"/>
              <a:t>Clarity</a:t>
            </a:r>
          </a:p>
          <a:p>
            <a:pPr marL="514350" indent="-514350">
              <a:buAutoNum type="arabicPeriod"/>
            </a:pPr>
            <a:r>
              <a:rPr lang="en-US" dirty="0" smtClean="0"/>
              <a:t>Economy</a:t>
            </a:r>
          </a:p>
          <a:p>
            <a:pPr marL="514350" indent="-514350">
              <a:buAutoNum type="arabicPeriod"/>
            </a:pPr>
            <a:r>
              <a:rPr lang="en-US" dirty="0" smtClean="0"/>
              <a:t>Decision-making</a:t>
            </a:r>
          </a:p>
          <a:p>
            <a:pPr marL="514350" indent="-514350">
              <a:buAutoNum type="arabicPeriod"/>
            </a:pPr>
            <a:r>
              <a:rPr lang="en-US" dirty="0" smtClean="0"/>
              <a:t>Stability, adaptability, etc.</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135</a:t>
            </a:fld>
            <a:endParaRPr lang="en-US"/>
          </a:p>
        </p:txBody>
      </p:sp>
    </p:spTree>
  </p:cSld>
  <p:clrMapOvr>
    <a:masterClrMapping/>
  </p:clrMapOvr>
  <p:transition>
    <p:wipe dir="u"/>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Types of Organizational Structure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pPr marL="514350" lvl="0" indent="-514350">
              <a:buAutoNum type="arabicPeriod"/>
            </a:pPr>
            <a:r>
              <a:rPr lang="en-US" b="1" dirty="0" smtClean="0"/>
              <a:t>Line Organization :-</a:t>
            </a:r>
          </a:p>
          <a:p>
            <a:pPr marL="514350" lvl="0" indent="-514350">
              <a:buFontTx/>
              <a:buChar char="-"/>
            </a:pPr>
            <a:r>
              <a:rPr lang="en-US" dirty="0" smtClean="0"/>
              <a:t>this is the oldest and simplest form of organization. </a:t>
            </a:r>
          </a:p>
          <a:p>
            <a:pPr marL="514350" lvl="0" indent="-514350">
              <a:buFontTx/>
              <a:buChar char="-"/>
            </a:pPr>
            <a:r>
              <a:rPr lang="en-US" dirty="0" smtClean="0"/>
              <a:t>All other kinds of structures are modifications of line structure.</a:t>
            </a:r>
          </a:p>
          <a:p>
            <a:pPr marL="514350" lvl="0" indent="-514350">
              <a:buFontTx/>
              <a:buChar char="-"/>
            </a:pPr>
            <a:r>
              <a:rPr lang="en-US" dirty="0" smtClean="0"/>
              <a:t> It is characterized by vertical relationships which connects jobs and positions at each level with those above and below it.</a:t>
            </a:r>
          </a:p>
          <a:p>
            <a:pPr marL="514350" lvl="0" indent="-514350">
              <a:buFontTx/>
              <a:buChar char="-"/>
            </a:pPr>
            <a:r>
              <a:rPr lang="en-US" dirty="0" smtClean="0"/>
              <a:t> It thus, creates network of hierarchy throughout the organization based on a chain of command.</a:t>
            </a:r>
          </a:p>
          <a:p>
            <a:pPr marL="514350" lvl="0" indent="-514350">
              <a:buFontTx/>
              <a:buChar char="-"/>
            </a:pPr>
            <a:r>
              <a:rPr lang="en-US" dirty="0" smtClean="0"/>
              <a:t>It has advantages &amp; disadvantages. </a:t>
            </a:r>
          </a:p>
          <a:p>
            <a:pPr>
              <a:buNone/>
            </a:pPr>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136</a:t>
            </a:fld>
            <a:endParaRPr lang="en-US"/>
          </a:p>
        </p:txBody>
      </p:sp>
    </p:spTree>
  </p:cSld>
  <p:clrMapOvr>
    <a:masterClrMapping/>
  </p:clrMapOvr>
  <p:transition>
    <p:wipe dir="u"/>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Line and staff organization</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a:buFontTx/>
              <a:buChar char="-"/>
            </a:pPr>
            <a:r>
              <a:rPr lang="en-US" dirty="0" smtClean="0"/>
              <a:t>Line and staff authority allows staff units to provide specialized expertise, advice, support or service to line managers in the effective performance of their functions. </a:t>
            </a:r>
          </a:p>
          <a:p>
            <a:pPr>
              <a:buFontTx/>
              <a:buChar char="-"/>
            </a:pPr>
            <a:r>
              <a:rPr lang="en-US" dirty="0" smtClean="0"/>
              <a:t>They have no general command authority over line but within their own units staff specialists are related with one another in scalar chain. </a:t>
            </a:r>
          </a:p>
          <a:p>
            <a:pPr>
              <a:buFontTx/>
              <a:buChar char="-"/>
            </a:pPr>
            <a:r>
              <a:rPr lang="en-US" dirty="0" smtClean="0"/>
              <a:t>The staff units contribute indirectly to accomplishing an organization’s goal. Each staff is a specialist in his/her area and operates with considerable independence.</a:t>
            </a:r>
          </a:p>
          <a:p>
            <a:pPr>
              <a:buFontTx/>
              <a:buChar char="-"/>
            </a:pPr>
            <a:r>
              <a:rPr lang="en-US" dirty="0" smtClean="0"/>
              <a:t>It has advantages and disadvantages.</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137</a:t>
            </a:fld>
            <a:endParaRPr lang="en-US"/>
          </a:p>
        </p:txBody>
      </p:sp>
    </p:spTree>
  </p:cSld>
  <p:clrMapOvr>
    <a:masterClrMapping/>
  </p:clrMapOvr>
  <p:transition>
    <p:wipe dir="u"/>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Functional structure</a:t>
            </a:r>
            <a:endParaRPr lang="en-US" dirty="0"/>
          </a:p>
        </p:txBody>
      </p:sp>
      <p:sp>
        <p:nvSpPr>
          <p:cNvPr id="3" name="Content Placeholder 2"/>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lnSpcReduction="10000"/>
          </a:bodyPr>
          <a:lstStyle/>
          <a:p>
            <a:r>
              <a:rPr lang="en-US" dirty="0" smtClean="0"/>
              <a:t>Functional authority exists when staff units exercise command authority over specific matters of line functions.</a:t>
            </a:r>
          </a:p>
          <a:p>
            <a:r>
              <a:rPr lang="en-US" dirty="0" smtClean="0"/>
              <a:t> Example, if a quality control manager prescribes quality specifications, it binds the production manager and the quality control manager exercises functional authority over the latter.</a:t>
            </a:r>
          </a:p>
          <a:p>
            <a:r>
              <a:rPr lang="en-US" dirty="0" smtClean="0"/>
              <a:t>It has advantages and disadvantages.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138</a:t>
            </a:fld>
            <a:endParaRPr lang="en-US"/>
          </a:p>
        </p:txBody>
      </p:sp>
    </p:spTree>
  </p:cSld>
  <p:clrMapOvr>
    <a:masterClrMapping/>
  </p:clrMapOvr>
  <p:transition>
    <p:wipe dir="u"/>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Matrix organization</a:t>
            </a:r>
            <a:endParaRPr lang="en-US" dirty="0"/>
          </a:p>
        </p:txBody>
      </p:sp>
      <p:sp>
        <p:nvSpPr>
          <p:cNvPr id="3" name="Content Placeholder 2"/>
          <p:cNvSpPr>
            <a:spLocks noGrp="1"/>
          </p:cNvSpPr>
          <p:nvPr>
            <p:ph idx="1"/>
          </p:nvPr>
        </p:nvSpPr>
        <p:spPr>
          <a:xfrm>
            <a:off x="457200" y="1295400"/>
            <a:ext cx="8229600" cy="4830763"/>
          </a:xfrm>
        </p:spPr>
        <p:style>
          <a:lnRef idx="2">
            <a:schemeClr val="accent5"/>
          </a:lnRef>
          <a:fillRef idx="1">
            <a:schemeClr val="lt1"/>
          </a:fillRef>
          <a:effectRef idx="0">
            <a:schemeClr val="accent5"/>
          </a:effectRef>
          <a:fontRef idx="minor">
            <a:schemeClr val="dk1"/>
          </a:fontRef>
        </p:style>
        <p:txBody>
          <a:bodyPr>
            <a:normAutofit fontScale="92500" lnSpcReduction="20000"/>
          </a:bodyPr>
          <a:lstStyle/>
          <a:p>
            <a:r>
              <a:rPr lang="en-US" dirty="0" smtClean="0"/>
              <a:t>This type of authority relationship is introduced in response to the growing complexity and size of technically oriented enterprises, which needed more flexibility.</a:t>
            </a:r>
          </a:p>
          <a:p>
            <a:r>
              <a:rPr lang="en-US" dirty="0" smtClean="0"/>
              <a:t> It is the result of the need for specialized decision making and to achieve more balanced form of organization structure.</a:t>
            </a:r>
          </a:p>
          <a:p>
            <a:r>
              <a:rPr lang="en-US" dirty="0" smtClean="0"/>
              <a:t>It organizes activities by combining functional and task force or product departmentalization to form a rigid or matrix.</a:t>
            </a:r>
          </a:p>
          <a:p>
            <a:r>
              <a:rPr lang="en-US" dirty="0" smtClean="0"/>
              <a:t>It has advantages and disadvantages.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139</a:t>
            </a:fld>
            <a:endParaRPr lang="en-US"/>
          </a:p>
        </p:txBody>
      </p:sp>
    </p:spTree>
  </p:cSld>
  <p:clrMapOvr>
    <a:masterClrMapping/>
  </p:clrMapOvr>
  <p:transition>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dirty="0" smtClean="0"/>
              <a:t/>
            </a:r>
            <a:br>
              <a:rPr lang="en-US" b="1" dirty="0" smtClean="0"/>
            </a:br>
            <a:r>
              <a:rPr lang="en-US" b="1" dirty="0" smtClean="0"/>
              <a:t>Factors Influencing Perception</a:t>
            </a:r>
            <a:r>
              <a:rPr lang="en-US" dirty="0" smtClean="0"/>
              <a:t/>
            </a:r>
            <a:br>
              <a:rPr lang="en-US" dirty="0" smtClean="0"/>
            </a:br>
            <a:endParaRPr lang="en-US" dirty="0"/>
          </a:p>
        </p:txBody>
      </p:sp>
      <p:sp>
        <p:nvSpPr>
          <p:cNvPr id="3" name="Content Placeholder 2"/>
          <p:cNvSpPr>
            <a:spLocks noGrp="1"/>
          </p:cNvSpPr>
          <p:nvPr>
            <p:ph idx="1"/>
          </p:nvPr>
        </p:nvSpPr>
        <p:spPr>
          <a:xfrm>
            <a:off x="457200" y="1905000"/>
            <a:ext cx="8229600" cy="4221163"/>
          </a:xfrm>
        </p:spPr>
        <p:style>
          <a:lnRef idx="2">
            <a:schemeClr val="accent1"/>
          </a:lnRef>
          <a:fillRef idx="1">
            <a:schemeClr val="lt1"/>
          </a:fillRef>
          <a:effectRef idx="0">
            <a:schemeClr val="accent1"/>
          </a:effectRef>
          <a:fontRef idx="minor">
            <a:schemeClr val="dk1"/>
          </a:fontRef>
        </p:style>
        <p:txBody>
          <a:bodyPr/>
          <a:lstStyle/>
          <a:p>
            <a:pPr>
              <a:buFont typeface="Wingdings" pitchFamily="2" charset="2"/>
              <a:buChar char="Ø"/>
            </a:pPr>
            <a:r>
              <a:rPr lang="en-US" dirty="0" smtClean="0"/>
              <a:t>These factors can reside in : </a:t>
            </a:r>
          </a:p>
          <a:p>
            <a:pPr marL="514350" indent="-514350">
              <a:buAutoNum type="arabicPeriod"/>
            </a:pPr>
            <a:r>
              <a:rPr lang="en-US" dirty="0" smtClean="0"/>
              <a:t>The </a:t>
            </a:r>
            <a:r>
              <a:rPr lang="en-US" i="1" dirty="0" smtClean="0"/>
              <a:t>perceiver,</a:t>
            </a:r>
          </a:p>
          <a:p>
            <a:pPr marL="514350" indent="-514350">
              <a:buAutoNum type="arabicPeriod"/>
            </a:pPr>
            <a:r>
              <a:rPr lang="en-US" dirty="0" smtClean="0"/>
              <a:t> In the object or </a:t>
            </a:r>
            <a:r>
              <a:rPr lang="en-US" i="1" dirty="0" smtClean="0"/>
              <a:t>target </a:t>
            </a:r>
            <a:r>
              <a:rPr lang="en-US" dirty="0" smtClean="0"/>
              <a:t>being perceived, or </a:t>
            </a:r>
          </a:p>
          <a:p>
            <a:pPr marL="514350" indent="-514350">
              <a:buAutoNum type="arabicPeriod"/>
            </a:pPr>
            <a:r>
              <a:rPr lang="en-US" dirty="0" smtClean="0"/>
              <a:t>In the context of the </a:t>
            </a:r>
            <a:r>
              <a:rPr lang="en-US" i="1" dirty="0" smtClean="0"/>
              <a:t>situation </a:t>
            </a:r>
            <a:r>
              <a:rPr lang="en-US" dirty="0" smtClean="0"/>
              <a:t>in which the perception is made.</a:t>
            </a:r>
          </a:p>
          <a:p>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14</a:t>
            </a:fld>
            <a:endParaRPr lang="en-US"/>
          </a:p>
        </p:txBody>
      </p:sp>
      <p:sp>
        <p:nvSpPr>
          <p:cNvPr id="5" name="Date Placeholder 4"/>
          <p:cNvSpPr>
            <a:spLocks noGrp="1"/>
          </p:cNvSpPr>
          <p:nvPr>
            <p:ph type="dt" sz="half" idx="10"/>
          </p:nvPr>
        </p:nvSpPr>
        <p:spPr/>
        <p:txBody>
          <a:bodyPr/>
          <a:lstStyle/>
          <a:p>
            <a:fld id="{4563DB05-C644-4B98-A8A0-96D219A5F0B4}"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2">
            <a:schemeClr val="accent4"/>
          </a:lnRef>
          <a:fillRef idx="1">
            <a:schemeClr val="lt1"/>
          </a:fillRef>
          <a:effectRef idx="0">
            <a:schemeClr val="accent4"/>
          </a:effectRef>
          <a:fontRef idx="minor">
            <a:schemeClr val="dk1"/>
          </a:fontRef>
        </p:style>
        <p:txBody>
          <a:bodyPr/>
          <a:lstStyle/>
          <a:p>
            <a:pPr algn="ctr">
              <a:buNone/>
            </a:pPr>
            <a:r>
              <a:rPr lang="en-US" dirty="0" smtClean="0"/>
              <a:t>  </a:t>
            </a:r>
          </a:p>
          <a:p>
            <a:pPr algn="ctr">
              <a:buNone/>
            </a:pPr>
            <a:r>
              <a:rPr lang="en-US" sz="7200" dirty="0" smtClean="0">
                <a:solidFill>
                  <a:schemeClr val="accent1"/>
                </a:solidFill>
                <a:latin typeface="Times New Roman" pitchFamily="18" charset="0"/>
                <a:cs typeface="Times New Roman" pitchFamily="18" charset="0"/>
              </a:rPr>
              <a:t>END !!</a:t>
            </a:r>
            <a:endParaRPr lang="en-US" sz="7200" dirty="0">
              <a:solidFill>
                <a:schemeClr val="accent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140</a:t>
            </a:fld>
            <a:endParaRPr lang="en-US"/>
          </a:p>
        </p:txBody>
      </p:sp>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Perceptual Errors</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buFontTx/>
              <a:buChar char="-"/>
            </a:pPr>
            <a:r>
              <a:rPr lang="en-US" b="1" dirty="0" smtClean="0"/>
              <a:t>Attribution problem</a:t>
            </a:r>
            <a:r>
              <a:rPr lang="en-US" dirty="0" smtClean="0"/>
              <a:t>  -  there are two attribution theories:</a:t>
            </a:r>
          </a:p>
          <a:p>
            <a:pPr marL="514350" indent="-514350">
              <a:buNone/>
            </a:pPr>
            <a:r>
              <a:rPr lang="en-US" dirty="0" smtClean="0"/>
              <a:t>a) Fundamental Attribution Error:- The tendency to underestimate external factors and overestimate internal factors when making judgments about others’ behavior. </a:t>
            </a:r>
          </a:p>
          <a:p>
            <a:pPr marL="514350" indent="-514350">
              <a:buNone/>
            </a:pPr>
            <a:r>
              <a:rPr lang="en-US" dirty="0" smtClean="0"/>
              <a:t> b) Self-Serving Bias: - The tendency to attribute one’s successes to internal factors while putting the blame for failures on external factors.</a:t>
            </a:r>
          </a:p>
          <a:p>
            <a:pPr lvl="0">
              <a:buFontTx/>
              <a:buChar char="-"/>
            </a:pPr>
            <a:r>
              <a:rPr lang="en-US" b="1" dirty="0" smtClean="0"/>
              <a:t>Selective Perception :- </a:t>
            </a:r>
            <a:r>
              <a:rPr lang="en-CA" dirty="0" smtClean="0"/>
              <a:t>People selectively interpret what they see based on their interests, background, experience, and attitudes</a:t>
            </a:r>
            <a:r>
              <a:rPr lang="en-US" dirty="0" smtClean="0"/>
              <a:t>.</a:t>
            </a:r>
          </a:p>
          <a:p>
            <a:pPr lvl="0">
              <a:buFontTx/>
              <a:buChar char="-"/>
            </a:pPr>
            <a:r>
              <a:rPr lang="en-CA" b="1" dirty="0" smtClean="0"/>
              <a:t>Halo Effect :- </a:t>
            </a:r>
            <a:r>
              <a:rPr lang="en-CA" dirty="0" smtClean="0"/>
              <a:t>Drawing a general impression about an individual based on a single characteristic</a:t>
            </a:r>
            <a:r>
              <a:rPr lang="en-US" dirty="0" smtClean="0"/>
              <a:t>. </a:t>
            </a:r>
          </a:p>
          <a:p>
            <a:pPr>
              <a:buFontTx/>
              <a:buChar char="-"/>
            </a:pPr>
            <a:endParaRPr lang="en-US" b="1" dirty="0" smtClean="0"/>
          </a:p>
          <a:p>
            <a:pPr>
              <a:buFontTx/>
              <a:buChar char="-"/>
            </a:pP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15</a:t>
            </a:fld>
            <a:endParaRPr lang="en-US"/>
          </a:p>
        </p:txBody>
      </p:sp>
      <p:sp>
        <p:nvSpPr>
          <p:cNvPr id="5" name="Date Placeholder 4"/>
          <p:cNvSpPr>
            <a:spLocks noGrp="1"/>
          </p:cNvSpPr>
          <p:nvPr>
            <p:ph type="dt" sz="half" idx="10"/>
          </p:nvPr>
        </p:nvSpPr>
        <p:spPr/>
        <p:txBody>
          <a:bodyPr/>
          <a:lstStyle/>
          <a:p>
            <a:fld id="{72BB649C-772B-432A-A114-DA18787CC93B}"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457200" y="990600"/>
            <a:ext cx="8229600" cy="5334000"/>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a:buFontTx/>
              <a:buChar char="-"/>
            </a:pPr>
            <a:r>
              <a:rPr lang="en-US" b="1" dirty="0" smtClean="0"/>
              <a:t>Contrast Effects</a:t>
            </a:r>
            <a:r>
              <a:rPr lang="en-US" dirty="0" smtClean="0"/>
              <a:t> -</a:t>
            </a:r>
            <a:r>
              <a:rPr lang="en-CA" dirty="0" smtClean="0"/>
              <a:t>A person’s evaluation is affected by comparisons with other individuals recently encountered.</a:t>
            </a:r>
          </a:p>
          <a:p>
            <a:pPr lvl="0">
              <a:buFontTx/>
              <a:buChar char="-"/>
            </a:pPr>
            <a:r>
              <a:rPr lang="en-US" b="1" dirty="0" smtClean="0"/>
              <a:t>Projection</a:t>
            </a:r>
            <a:r>
              <a:rPr lang="en-US" dirty="0" smtClean="0"/>
              <a:t> - </a:t>
            </a:r>
            <a:r>
              <a:rPr lang="en-CA" dirty="0" smtClean="0"/>
              <a:t>Attributing one’s own characteristics to other people</a:t>
            </a:r>
            <a:r>
              <a:rPr lang="en-US" dirty="0" smtClean="0"/>
              <a:t>.</a:t>
            </a:r>
          </a:p>
          <a:p>
            <a:pPr lvl="0">
              <a:buNone/>
            </a:pPr>
            <a:r>
              <a:rPr lang="en-US" b="1" dirty="0" smtClean="0"/>
              <a:t>- Stereotyping</a:t>
            </a:r>
            <a:r>
              <a:rPr lang="en-US" dirty="0" smtClean="0"/>
              <a:t> - </a:t>
            </a:r>
            <a:r>
              <a:rPr lang="en-CA" dirty="0" smtClean="0"/>
              <a:t>Judging someone on the basis of your perception of the group to which that person belongs</a:t>
            </a:r>
            <a:r>
              <a:rPr lang="en-US" dirty="0" smtClean="0"/>
              <a:t>.</a:t>
            </a:r>
          </a:p>
          <a:p>
            <a:pPr lvl="0">
              <a:buNone/>
            </a:pPr>
            <a:r>
              <a:rPr lang="en-US" b="1" dirty="0" smtClean="0"/>
              <a:t>- Prejudice</a:t>
            </a:r>
            <a:r>
              <a:rPr lang="en-US" dirty="0" smtClean="0"/>
              <a:t> -</a:t>
            </a:r>
            <a:r>
              <a:rPr lang="en-CA" dirty="0" smtClean="0"/>
              <a:t>An unfounded dislike of a person or group based on their belonging to a particular stereotyped group.</a:t>
            </a:r>
            <a:endParaRPr lang="en-US" dirty="0" smtClean="0"/>
          </a:p>
          <a:p>
            <a:pPr lvl="0">
              <a:buNone/>
            </a:pPr>
            <a:r>
              <a:rPr lang="en-US" b="1" dirty="0" smtClean="0"/>
              <a:t>- Self-Fulfilling Prophecy</a:t>
            </a:r>
            <a:r>
              <a:rPr lang="en-US" dirty="0" smtClean="0"/>
              <a:t> - </a:t>
            </a:r>
            <a:r>
              <a:rPr lang="en-CA" dirty="0" smtClean="0"/>
              <a:t>A concept that proposes a person will behave in ways consistent with how he or she is perceived by others.</a:t>
            </a:r>
            <a:endParaRPr lang="en-US" dirty="0" smtClean="0"/>
          </a:p>
          <a:p>
            <a:pPr lvl="0">
              <a:buFontTx/>
              <a:buChar char="-"/>
            </a:pPr>
            <a:endParaRPr lang="en-US" dirty="0" smtClean="0"/>
          </a:p>
          <a:p>
            <a:pPr>
              <a:buFontTx/>
              <a:buChar char="-"/>
            </a:pP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16</a:t>
            </a:fld>
            <a:endParaRPr lang="en-US"/>
          </a:p>
        </p:txBody>
      </p:sp>
      <p:sp>
        <p:nvSpPr>
          <p:cNvPr id="5" name="Date Placeholder 4"/>
          <p:cNvSpPr>
            <a:spLocks noGrp="1"/>
          </p:cNvSpPr>
          <p:nvPr>
            <p:ph type="dt" sz="half" idx="10"/>
          </p:nvPr>
        </p:nvSpPr>
        <p:spPr/>
        <p:txBody>
          <a:bodyPr/>
          <a:lstStyle/>
          <a:p>
            <a:fld id="{F86117B8-FC6E-4F31-836D-335ACE1B0C8D}"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Attitude</a:t>
            </a:r>
            <a:br>
              <a:rPr lang="en-US" dirty="0" smtClean="0"/>
            </a:br>
            <a:endParaRPr lang="en-US"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buFont typeface="Wingdings" pitchFamily="2" charset="2"/>
              <a:buChar char="ü"/>
            </a:pPr>
            <a:r>
              <a:rPr lang="en-US" dirty="0" smtClean="0"/>
              <a:t>Attitude is evaluative statements or judgments concerning objects, people, or events. Attitudes are evaluative statements- either favorable or unfavorable- concerning objects, people, or events.</a:t>
            </a:r>
          </a:p>
          <a:p>
            <a:pPr>
              <a:buFont typeface="Wingdings" pitchFamily="2" charset="2"/>
              <a:buChar char="ü"/>
            </a:pP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17</a:t>
            </a:fld>
            <a:endParaRPr lang="en-US"/>
          </a:p>
        </p:txBody>
      </p:sp>
      <p:sp>
        <p:nvSpPr>
          <p:cNvPr id="5" name="Date Placeholder 4"/>
          <p:cNvSpPr>
            <a:spLocks noGrp="1"/>
          </p:cNvSpPr>
          <p:nvPr>
            <p:ph type="dt" sz="half" idx="10"/>
          </p:nvPr>
        </p:nvSpPr>
        <p:spPr/>
        <p:txBody>
          <a:bodyPr/>
          <a:lstStyle/>
          <a:p>
            <a:fld id="{0FF4389A-79B5-4D88-8F01-0508AC8E661A}"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Components of Attitude</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buNone/>
            </a:pPr>
            <a:r>
              <a:rPr lang="en-US" dirty="0" smtClean="0"/>
              <a:t>There are three components of attitude:</a:t>
            </a:r>
          </a:p>
          <a:p>
            <a:pPr marL="514350" indent="-514350">
              <a:buAutoNum type="arabicPeriod"/>
            </a:pPr>
            <a:r>
              <a:rPr lang="en-US" dirty="0" smtClean="0"/>
              <a:t>Cognitive  component :-  an opinion is the cognitive component of an attitude. </a:t>
            </a:r>
          </a:p>
          <a:p>
            <a:pPr marL="514350" indent="-514350">
              <a:buAutoNum type="arabicPeriod"/>
            </a:pPr>
            <a:r>
              <a:rPr lang="en-US" dirty="0" smtClean="0"/>
              <a:t>Affective component:-  is the emotional or feeling segment of an attitude.</a:t>
            </a:r>
          </a:p>
          <a:p>
            <a:pPr marL="514350" indent="-514350">
              <a:buAutoNum type="arabicPeriod"/>
            </a:pPr>
            <a:r>
              <a:rPr lang="en-US" dirty="0" smtClean="0"/>
              <a:t>Behavioral component :-   an attitude refers to an intention to behave in a certain way toward someone or something</a:t>
            </a: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18</a:t>
            </a:fld>
            <a:endParaRPr lang="en-US"/>
          </a:p>
        </p:txBody>
      </p:sp>
      <p:sp>
        <p:nvSpPr>
          <p:cNvPr id="5" name="Date Placeholder 4"/>
          <p:cNvSpPr>
            <a:spLocks noGrp="1"/>
          </p:cNvSpPr>
          <p:nvPr>
            <p:ph type="dt" sz="half" idx="10"/>
          </p:nvPr>
        </p:nvSpPr>
        <p:spPr/>
        <p:txBody>
          <a:bodyPr/>
          <a:lstStyle/>
          <a:p>
            <a:fld id="{7540AB7C-92CA-4811-A17A-A1EC19E0E842}"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Sources of Attitudes</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a:bodyPr>
          <a:lstStyle/>
          <a:p>
            <a:pPr>
              <a:buFont typeface="Wingdings" pitchFamily="2" charset="2"/>
              <a:buChar char="ü"/>
            </a:pPr>
            <a:r>
              <a:rPr lang="en-US" dirty="0" smtClean="0"/>
              <a:t>Attitudes are acquired from parents, teachers, peer group members and so forth.</a:t>
            </a:r>
          </a:p>
          <a:p>
            <a:pPr>
              <a:buFont typeface="Wingdings" pitchFamily="2" charset="2"/>
              <a:buChar char="ü"/>
            </a:pPr>
            <a:r>
              <a:rPr lang="en-US" dirty="0" smtClean="0"/>
              <a:t>People also imitate the attitudes of popular individuals and those they admire and respect.</a:t>
            </a:r>
          </a:p>
          <a:p>
            <a:pPr>
              <a:buFont typeface="Wingdings" pitchFamily="2" charset="2"/>
              <a:buChar char="ü"/>
            </a:pPr>
            <a:r>
              <a:rPr lang="en-US" dirty="0" smtClean="0"/>
              <a:t> In contrast to values, your attitudes are less stable. </a:t>
            </a:r>
          </a:p>
          <a:p>
            <a:pPr>
              <a:buFont typeface="Wingdings" pitchFamily="2" charset="2"/>
              <a:buChar char="ü"/>
            </a:pPr>
            <a:r>
              <a:rPr lang="en-US" dirty="0" smtClean="0"/>
              <a:t>Advertising messages, for example, attempt to alter your attitudes toward a certain product or service. </a:t>
            </a: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19</a:t>
            </a:fld>
            <a:endParaRPr lang="en-US"/>
          </a:p>
        </p:txBody>
      </p:sp>
      <p:sp>
        <p:nvSpPr>
          <p:cNvPr id="5" name="Date Placeholder 4"/>
          <p:cNvSpPr>
            <a:spLocks noGrp="1"/>
          </p:cNvSpPr>
          <p:nvPr>
            <p:ph type="dt" sz="half" idx="10"/>
          </p:nvPr>
        </p:nvSpPr>
        <p:spPr/>
        <p:txBody>
          <a:bodyPr/>
          <a:lstStyle/>
          <a:p>
            <a:fld id="{74C485E0-9284-427F-8424-72201C840A3C}"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
            </a:r>
            <a:br>
              <a:rPr lang="en-US" b="1" dirty="0" smtClean="0"/>
            </a:br>
            <a:r>
              <a:rPr lang="en-US" sz="3600" b="1" dirty="0" smtClean="0"/>
              <a:t>Chapter 1 </a:t>
            </a:r>
            <a:br>
              <a:rPr lang="en-US" sz="3600" b="1" dirty="0" smtClean="0"/>
            </a:br>
            <a:r>
              <a:rPr lang="en-US" sz="3600" b="1" dirty="0" smtClean="0"/>
              <a:t>An Overview of Organizational Behavior</a:t>
            </a:r>
            <a:r>
              <a:rPr lang="en-US" dirty="0" smtClean="0"/>
              <a:t/>
            </a:r>
            <a:br>
              <a:rPr lang="en-US" dirty="0" smtClean="0"/>
            </a:br>
            <a:endParaRPr lang="en-US" dirty="0"/>
          </a:p>
        </p:txBody>
      </p:sp>
      <p:sp>
        <p:nvSpPr>
          <p:cNvPr id="3" name="Content Placeholder 2"/>
          <p:cNvSpPr>
            <a:spLocks noGrp="1"/>
          </p:cNvSpPr>
          <p:nvPr>
            <p:ph idx="1"/>
          </p:nvPr>
        </p:nvSpPr>
        <p:spPr>
          <a:xfrm>
            <a:off x="457200" y="2057400"/>
            <a:ext cx="8229600" cy="4068763"/>
          </a:xfrm>
        </p:spPr>
        <p:style>
          <a:lnRef idx="2">
            <a:schemeClr val="accent2"/>
          </a:lnRef>
          <a:fillRef idx="1">
            <a:schemeClr val="lt1"/>
          </a:fillRef>
          <a:effectRef idx="0">
            <a:schemeClr val="accent2"/>
          </a:effectRef>
          <a:fontRef idx="minor">
            <a:schemeClr val="dk1"/>
          </a:fontRef>
        </p:style>
        <p:txBody>
          <a:bodyPr>
            <a:normAutofit fontScale="92500"/>
          </a:bodyPr>
          <a:lstStyle/>
          <a:p>
            <a:r>
              <a:rPr lang="en-US" b="1" dirty="0" smtClean="0"/>
              <a:t>Definitions of Organizational Behavior(OB)</a:t>
            </a:r>
          </a:p>
          <a:p>
            <a:pPr>
              <a:buFont typeface="Wingdings" pitchFamily="2" charset="2"/>
              <a:buChar char="Ø"/>
            </a:pPr>
            <a:r>
              <a:rPr lang="en-US" dirty="0" smtClean="0"/>
              <a:t>Organizational behavior is a scientific discipline in which a large number of research studies and conceptual developments are constantly adding to its knowledge base.</a:t>
            </a:r>
          </a:p>
          <a:p>
            <a:pPr>
              <a:buFont typeface="Wingdings" pitchFamily="2" charset="2"/>
              <a:buChar char="Ø"/>
            </a:pPr>
            <a:r>
              <a:rPr lang="en-US" dirty="0" smtClean="0"/>
              <a:t>It is also an applied science, in that information about effective practices in one organization is being extended to many others.</a:t>
            </a:r>
          </a:p>
          <a:p>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2</a:t>
            </a:fld>
            <a:endParaRPr lang="en-US"/>
          </a:p>
        </p:txBody>
      </p:sp>
      <p:sp>
        <p:nvSpPr>
          <p:cNvPr id="5" name="Date Placeholder 4"/>
          <p:cNvSpPr>
            <a:spLocks noGrp="1"/>
          </p:cNvSpPr>
          <p:nvPr>
            <p:ph type="dt" sz="half" idx="10"/>
          </p:nvPr>
        </p:nvSpPr>
        <p:spPr/>
        <p:txBody>
          <a:bodyPr/>
          <a:lstStyle/>
          <a:p>
            <a:fld id="{CA833F3A-9BF1-4BE9-AD0C-5A3DF0449F5C}"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Characteristics and formation of Attitude</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buFont typeface="Wingdings" pitchFamily="2" charset="2"/>
              <a:buChar char="ü"/>
            </a:pPr>
            <a:r>
              <a:rPr lang="en-US" dirty="0" smtClean="0"/>
              <a:t>Many of the attitudes of the individual have their source and support in groups with which the individual comes in alliance.</a:t>
            </a:r>
          </a:p>
          <a:p>
            <a:pPr>
              <a:buFont typeface="Wingdings" pitchFamily="2" charset="2"/>
              <a:buChar char="ü"/>
            </a:pPr>
            <a:r>
              <a:rPr lang="en-US" dirty="0" smtClean="0"/>
              <a:t> His attitudes tend to reflect the beliefs, values and the norms of his group, and to maintain his attitude the individual must have the support of his group.</a:t>
            </a:r>
          </a:p>
          <a:p>
            <a:pPr>
              <a:buFont typeface="Wingdings" pitchFamily="2" charset="2"/>
              <a:buChar char="ü"/>
            </a:pPr>
            <a:r>
              <a:rPr lang="en-US" dirty="0" smtClean="0"/>
              <a:t> The group helps in the foundation of attitudes. </a:t>
            </a: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20</a:t>
            </a:fld>
            <a:endParaRPr lang="en-US"/>
          </a:p>
        </p:txBody>
      </p:sp>
      <p:sp>
        <p:nvSpPr>
          <p:cNvPr id="5" name="Date Placeholder 4"/>
          <p:cNvSpPr>
            <a:spLocks noGrp="1"/>
          </p:cNvSpPr>
          <p:nvPr>
            <p:ph type="dt" sz="half" idx="10"/>
          </p:nvPr>
        </p:nvSpPr>
        <p:spPr/>
        <p:txBody>
          <a:bodyPr/>
          <a:lstStyle/>
          <a:p>
            <a:fld id="{AABB8142-FB23-4F6D-988E-0FD3045D756D}"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Types of Attitudes</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buFont typeface="Wingdings" pitchFamily="2" charset="2"/>
              <a:buChar char="v"/>
            </a:pPr>
            <a:r>
              <a:rPr lang="en-US" dirty="0" smtClean="0"/>
              <a:t>Most of the research in organizational </a:t>
            </a:r>
            <a:r>
              <a:rPr lang="en-US" dirty="0" err="1" smtClean="0"/>
              <a:t>behaviour</a:t>
            </a:r>
            <a:r>
              <a:rPr lang="en-US" dirty="0" smtClean="0"/>
              <a:t> has been concerned with the following attitudes: </a:t>
            </a:r>
          </a:p>
          <a:p>
            <a:pPr>
              <a:buNone/>
            </a:pPr>
            <a:r>
              <a:rPr lang="en-US" dirty="0" smtClean="0"/>
              <a:t>- job satisfaction, job involvement, organizational commitment, employee engagement, and perceived organizational support.</a:t>
            </a:r>
          </a:p>
          <a:p>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21</a:t>
            </a:fld>
            <a:endParaRPr lang="en-US"/>
          </a:p>
        </p:txBody>
      </p:sp>
      <p:sp>
        <p:nvSpPr>
          <p:cNvPr id="5" name="Date Placeholder 4"/>
          <p:cNvSpPr>
            <a:spLocks noGrp="1"/>
          </p:cNvSpPr>
          <p:nvPr>
            <p:ph type="dt" sz="half" idx="10"/>
          </p:nvPr>
        </p:nvSpPr>
        <p:spPr/>
        <p:txBody>
          <a:bodyPr/>
          <a:lstStyle/>
          <a:p>
            <a:fld id="{DA17CA4B-B56F-4C9F-97E0-3B11C2B45E31}"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Predicting Behavior from Attitudes</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buFontTx/>
              <a:buChar char="-"/>
            </a:pPr>
            <a:r>
              <a:rPr lang="en-US" dirty="0" smtClean="0"/>
              <a:t>Important attitudes have a strong relationship to behavior.</a:t>
            </a:r>
          </a:p>
          <a:p>
            <a:pPr>
              <a:buFontTx/>
              <a:buChar char="-"/>
            </a:pPr>
            <a:r>
              <a:rPr lang="en-US" dirty="0" smtClean="0"/>
              <a:t> Specific attitudes predict specific behavior.</a:t>
            </a:r>
          </a:p>
          <a:p>
            <a:pPr>
              <a:buFontTx/>
              <a:buChar char="-"/>
            </a:pPr>
            <a:r>
              <a:rPr lang="en-US" dirty="0" smtClean="0"/>
              <a:t>General attitudes predict general behavior.</a:t>
            </a:r>
          </a:p>
          <a:p>
            <a:pPr>
              <a:buFontTx/>
              <a:buChar char="-"/>
            </a:pPr>
            <a:r>
              <a:rPr lang="en-US" dirty="0" smtClean="0"/>
              <a:t>The more frequently expressed an attitude, the better predictor it is.</a:t>
            </a:r>
          </a:p>
          <a:p>
            <a:pPr>
              <a:buFontTx/>
              <a:buChar char="-"/>
            </a:pPr>
            <a:r>
              <a:rPr lang="en-US" dirty="0" smtClean="0"/>
              <a:t>High social pressures reduce the relationship and may cause dissonance.</a:t>
            </a:r>
          </a:p>
          <a:p>
            <a:pPr>
              <a:buFontTx/>
              <a:buChar char="-"/>
            </a:pPr>
            <a:r>
              <a:rPr lang="en-US" dirty="0" smtClean="0"/>
              <a:t>Attitudes based on personal experience are stronger predictors.</a:t>
            </a:r>
          </a:p>
          <a:p>
            <a:pPr>
              <a:buNone/>
            </a:pP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22</a:t>
            </a:fld>
            <a:endParaRPr lang="en-US"/>
          </a:p>
        </p:txBody>
      </p:sp>
      <p:sp>
        <p:nvSpPr>
          <p:cNvPr id="5" name="Date Placeholder 4"/>
          <p:cNvSpPr>
            <a:spLocks noGrp="1"/>
          </p:cNvSpPr>
          <p:nvPr>
            <p:ph type="dt" sz="half" idx="10"/>
          </p:nvPr>
        </p:nvSpPr>
        <p:spPr/>
        <p:txBody>
          <a:bodyPr/>
          <a:lstStyle/>
          <a:p>
            <a:fld id="{82F27A08-9B8E-482C-A922-92CE683DE561}"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
            </a:r>
            <a:br>
              <a:rPr lang="en-US" dirty="0" smtClean="0"/>
            </a:br>
            <a:r>
              <a:rPr lang="en-US" dirty="0" smtClean="0"/>
              <a:t>Consistency of Attitudes</a:t>
            </a:r>
            <a:br>
              <a:rPr lang="en-US" dirty="0" smtClean="0"/>
            </a:br>
            <a:endParaRPr lang="en-US" dirty="0"/>
          </a:p>
        </p:txBody>
      </p:sp>
      <p:sp>
        <p:nvSpPr>
          <p:cNvPr id="3" name="Content Placeholder 2"/>
          <p:cNvSpPr>
            <a:spLocks noGrp="1"/>
          </p:cNvSpPr>
          <p:nvPr>
            <p:ph idx="1"/>
          </p:nvPr>
        </p:nvSpPr>
        <p:spPr>
          <a:xfrm>
            <a:off x="457200" y="1371600"/>
            <a:ext cx="8229600" cy="4754563"/>
          </a:xfrm>
        </p:spPr>
        <p:style>
          <a:lnRef idx="2">
            <a:schemeClr val="accent1"/>
          </a:lnRef>
          <a:fillRef idx="1">
            <a:schemeClr val="lt1"/>
          </a:fillRef>
          <a:effectRef idx="0">
            <a:schemeClr val="accent1"/>
          </a:effectRef>
          <a:fontRef idx="minor">
            <a:schemeClr val="dk1"/>
          </a:fontRef>
        </p:style>
        <p:txBody>
          <a:bodyPr/>
          <a:lstStyle/>
          <a:p>
            <a:r>
              <a:rPr lang="en-US" dirty="0" smtClean="0"/>
              <a:t>People seek consistency among their attitudes and their behavior. </a:t>
            </a:r>
          </a:p>
          <a:p>
            <a:r>
              <a:rPr lang="en-US" dirty="0" smtClean="0"/>
              <a:t>When there is an inconsistency, the individual may alter either the attitudes or behavior, or develop a rationalization for the discrepancy.</a:t>
            </a:r>
          </a:p>
          <a:p>
            <a:r>
              <a:rPr lang="en-US" dirty="0" smtClean="0"/>
              <a:t>Did you ever notice how people change what they say so it doesn't contradict what they do? </a:t>
            </a: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23</a:t>
            </a:fld>
            <a:endParaRPr lang="en-US"/>
          </a:p>
        </p:txBody>
      </p:sp>
      <p:sp>
        <p:nvSpPr>
          <p:cNvPr id="5" name="Date Placeholder 4"/>
          <p:cNvSpPr>
            <a:spLocks noGrp="1"/>
          </p:cNvSpPr>
          <p:nvPr>
            <p:ph type="dt" sz="half" idx="10"/>
          </p:nvPr>
        </p:nvSpPr>
        <p:spPr/>
        <p:txBody>
          <a:bodyPr/>
          <a:lstStyle/>
          <a:p>
            <a:fld id="{59D79D05-396C-4A72-8D70-8AF96BC571FF}"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6781800" cy="715962"/>
          </a:xfrm>
        </p:spPr>
        <p:txBody>
          <a:bodyPr>
            <a:normAutofit fontScale="90000"/>
          </a:bodyPr>
          <a:lstStyle/>
          <a:p>
            <a:r>
              <a:rPr lang="en-US" dirty="0" smtClean="0"/>
              <a:t/>
            </a:r>
            <a:br>
              <a:rPr lang="en-US" dirty="0" smtClean="0"/>
            </a:br>
            <a:r>
              <a:rPr lang="en-US" dirty="0" smtClean="0"/>
              <a:t/>
            </a:r>
            <a:br>
              <a:rPr lang="en-US" dirty="0" smtClean="0"/>
            </a:br>
            <a:r>
              <a:rPr lang="en-US" dirty="0" smtClean="0">
                <a:latin typeface="Times New Roman" pitchFamily="18" charset="0"/>
                <a:cs typeface="Times New Roman" pitchFamily="18" charset="0"/>
              </a:rPr>
              <a:t>Personality</a:t>
            </a:r>
            <a:br>
              <a:rPr lang="en-US" dirty="0" smtClean="0">
                <a:latin typeface="Times New Roman" pitchFamily="18" charset="0"/>
                <a:cs typeface="Times New Roman" pitchFamily="18" charset="0"/>
              </a:rPr>
            </a:br>
            <a:r>
              <a:rPr lang="en-US" sz="3600" dirty="0" smtClean="0"/>
              <a:t/>
            </a:r>
            <a:br>
              <a:rPr lang="en-US" sz="3600" dirty="0" smtClean="0"/>
            </a:br>
            <a:endParaRPr lang="en-US" dirty="0"/>
          </a:p>
        </p:txBody>
      </p:sp>
      <p:sp>
        <p:nvSpPr>
          <p:cNvPr id="3" name="Content Placeholder 2"/>
          <p:cNvSpPr>
            <a:spLocks noGrp="1"/>
          </p:cNvSpPr>
          <p:nvPr>
            <p:ph idx="1"/>
          </p:nvPr>
        </p:nvSpPr>
        <p:spPr>
          <a:xfrm>
            <a:off x="457200" y="1143000"/>
            <a:ext cx="8229600" cy="4983163"/>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buNone/>
            </a:pPr>
            <a:r>
              <a:rPr lang="en-US" dirty="0" smtClean="0"/>
              <a:t>What is Personality?</a:t>
            </a:r>
          </a:p>
          <a:p>
            <a:pPr>
              <a:buNone/>
            </a:pPr>
            <a:r>
              <a:rPr lang="en-US" dirty="0" smtClean="0"/>
              <a:t>-  Personality is "the dynamic organization within the individual of those psychophysical systems that determine his unique adjustments to his environment. </a:t>
            </a:r>
          </a:p>
          <a:p>
            <a:pPr>
              <a:buFontTx/>
              <a:buChar char="-"/>
            </a:pPr>
            <a:r>
              <a:rPr lang="en-US" dirty="0" smtClean="0"/>
              <a:t>For our purposes, you should think of personality as the sum total of ways in which an individual reacts and interacts with others. This is most often described in terms of measurable personality traits that a person exhibits. </a:t>
            </a:r>
          </a:p>
          <a:p>
            <a:pPr>
              <a:buFontTx/>
              <a:buChar char="-"/>
            </a:pPr>
            <a:r>
              <a:rPr lang="en-US" dirty="0" smtClean="0"/>
              <a:t>Personality is the sum total of ways in which an individual reacts.</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24</a:t>
            </a:fld>
            <a:endParaRPr lang="en-US"/>
          </a:p>
        </p:txBody>
      </p:sp>
    </p:spTree>
  </p:cSld>
  <p:clrMapOvr>
    <a:masterClrMapping/>
  </p:clrMapOvr>
  <p:transition>
    <p:wipe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dirty="0" smtClean="0"/>
              <a:t/>
            </a:r>
            <a:br>
              <a:rPr lang="en-US" dirty="0" smtClean="0"/>
            </a:br>
            <a:r>
              <a:rPr lang="en-US" dirty="0" smtClean="0"/>
              <a:t>Personality Determinants</a:t>
            </a:r>
            <a:br>
              <a:rPr lang="en-US" dirty="0" smtClean="0"/>
            </a:br>
            <a:endParaRPr lang="en-US" dirty="0"/>
          </a:p>
        </p:txBody>
      </p:sp>
      <p:sp>
        <p:nvSpPr>
          <p:cNvPr id="3" name="Content Placeholder 2"/>
          <p:cNvSpPr>
            <a:spLocks noGrp="1"/>
          </p:cNvSpPr>
          <p:nvPr>
            <p:ph idx="1"/>
          </p:nvPr>
        </p:nvSpPr>
        <p:spPr>
          <a:xfrm>
            <a:off x="457200" y="1524001"/>
            <a:ext cx="8229600" cy="4267200"/>
          </a:xfrm>
        </p:spPr>
        <p:style>
          <a:lnRef idx="2">
            <a:schemeClr val="accent1"/>
          </a:lnRef>
          <a:fillRef idx="1">
            <a:schemeClr val="lt1"/>
          </a:fillRef>
          <a:effectRef idx="0">
            <a:schemeClr val="accent1"/>
          </a:effectRef>
          <a:fontRef idx="minor">
            <a:schemeClr val="dk1"/>
          </a:fontRef>
        </p:style>
        <p:txBody>
          <a:bodyPr/>
          <a:lstStyle/>
          <a:p>
            <a:pPr>
              <a:buFontTx/>
              <a:buChar char="-"/>
            </a:pPr>
            <a:r>
              <a:rPr lang="en-US" dirty="0" smtClean="0"/>
              <a:t>Personality is now generally considered to be made up of both:</a:t>
            </a:r>
          </a:p>
          <a:p>
            <a:pPr marL="514350" indent="-514350">
              <a:buAutoNum type="alphaLcPeriod"/>
            </a:pPr>
            <a:r>
              <a:rPr lang="en-US" dirty="0" smtClean="0"/>
              <a:t>Hereditary  factors ( Nature)</a:t>
            </a:r>
          </a:p>
          <a:p>
            <a:pPr marL="514350" indent="-514350">
              <a:buAutoNum type="alphaLcPeriod"/>
            </a:pPr>
            <a:r>
              <a:rPr lang="en-US" dirty="0" smtClean="0"/>
              <a:t>Environmental factors (Nurture)</a:t>
            </a:r>
          </a:p>
          <a:p>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25</a:t>
            </a:fld>
            <a:endParaRPr lang="en-US"/>
          </a:p>
        </p:txBody>
      </p:sp>
    </p:spTree>
  </p:cSld>
  <p:clrMapOvr>
    <a:masterClrMapping/>
  </p:clrMapOvr>
  <p:transition>
    <p:wipe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dirty="0" smtClean="0"/>
              <a:t>Major Personality Attributes Influencing OB.</a:t>
            </a:r>
            <a:endParaRPr lang="en-US" dirty="0"/>
          </a:p>
        </p:txBody>
      </p:sp>
      <p:sp>
        <p:nvSpPr>
          <p:cNvPr id="3" name="Content Placeholder 2"/>
          <p:cNvSpPr>
            <a:spLocks noGrp="1"/>
          </p:cNvSpPr>
          <p:nvPr>
            <p:ph idx="1"/>
          </p:nvPr>
        </p:nvSpPr>
        <p:spPr>
          <a:xfrm>
            <a:off x="457200" y="1752600"/>
            <a:ext cx="8229600" cy="4373563"/>
          </a:xfrm>
        </p:spPr>
        <p:style>
          <a:lnRef idx="2">
            <a:schemeClr val="accent1"/>
          </a:lnRef>
          <a:fillRef idx="1">
            <a:schemeClr val="lt1"/>
          </a:fillRef>
          <a:effectRef idx="0">
            <a:schemeClr val="accent1"/>
          </a:effectRef>
          <a:fontRef idx="minor">
            <a:schemeClr val="dk1"/>
          </a:fontRef>
        </p:style>
        <p:txBody>
          <a:bodyPr/>
          <a:lstStyle/>
          <a:p>
            <a:pPr>
              <a:buNone/>
            </a:pPr>
            <a:r>
              <a:rPr lang="en-US" b="1" dirty="0" smtClean="0"/>
              <a:t>1. LOCUS OF CONTROL</a:t>
            </a:r>
            <a:r>
              <a:rPr lang="en-US" dirty="0" smtClean="0"/>
              <a:t> :-Some people believe they are masters of their own fate.</a:t>
            </a:r>
          </a:p>
          <a:p>
            <a:pPr>
              <a:buNone/>
            </a:pPr>
            <a:r>
              <a:rPr lang="en-US" dirty="0" smtClean="0">
                <a:solidFill>
                  <a:srgbClr val="FF0000"/>
                </a:solidFill>
              </a:rPr>
              <a:t>Internals:-</a:t>
            </a:r>
            <a:r>
              <a:rPr lang="en-US" dirty="0" smtClean="0"/>
              <a:t> those who believe they control their destinies.</a:t>
            </a:r>
          </a:p>
          <a:p>
            <a:pPr>
              <a:buNone/>
            </a:pPr>
            <a:r>
              <a:rPr lang="en-US" dirty="0" smtClean="0"/>
              <a:t> </a:t>
            </a:r>
            <a:r>
              <a:rPr lang="en-US" dirty="0" smtClean="0">
                <a:solidFill>
                  <a:srgbClr val="FF0000"/>
                </a:solidFill>
              </a:rPr>
              <a:t>Externals:- </a:t>
            </a:r>
            <a:r>
              <a:rPr lang="en-US" dirty="0" smtClean="0"/>
              <a:t>those who see their lives as being controlled by outside forces, have been called externals.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26</a:t>
            </a:fld>
            <a:endParaRPr lang="en-US"/>
          </a:p>
        </p:txBody>
      </p:sp>
    </p:spTree>
  </p:cSld>
  <p:clrMapOvr>
    <a:masterClrMapping/>
  </p:clrMapOvr>
  <p:transition>
    <p:wipe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57200"/>
          </a:xfrm>
        </p:spPr>
        <p:txBody>
          <a:bodyPr>
            <a:normAutofit fontScale="90000"/>
          </a:bodyPr>
          <a:lstStyle/>
          <a:p>
            <a:endParaRPr lang="en-US" dirty="0"/>
          </a:p>
        </p:txBody>
      </p:sp>
      <p:sp>
        <p:nvSpPr>
          <p:cNvPr id="3" name="Content Placeholder 2"/>
          <p:cNvSpPr>
            <a:spLocks noGrp="1"/>
          </p:cNvSpPr>
          <p:nvPr>
            <p:ph idx="1"/>
          </p:nvPr>
        </p:nvSpPr>
        <p:spPr>
          <a:xfrm>
            <a:off x="762000" y="1219201"/>
            <a:ext cx="7696200" cy="4724400"/>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a:buNone/>
            </a:pPr>
            <a:r>
              <a:rPr lang="en-US" dirty="0" smtClean="0"/>
              <a:t>2. </a:t>
            </a:r>
            <a:r>
              <a:rPr lang="en-US" b="1" dirty="0" smtClean="0"/>
              <a:t>Machiavellianism (Mach):-</a:t>
            </a:r>
          </a:p>
          <a:p>
            <a:pPr>
              <a:buNone/>
            </a:pPr>
            <a:r>
              <a:rPr lang="en-US" dirty="0" smtClean="0"/>
              <a:t>An individual high in Machiavellianism is pragmatic, maintains emotional distance, and believes that ends can justify means. "If it works, use </a:t>
            </a:r>
            <a:r>
              <a:rPr lang="en-US" i="1" dirty="0" smtClean="0"/>
              <a:t>it" </a:t>
            </a:r>
          </a:p>
          <a:p>
            <a:pPr>
              <a:buNone/>
            </a:pPr>
            <a:r>
              <a:rPr lang="en-US" dirty="0" smtClean="0"/>
              <a:t>High-</a:t>
            </a:r>
            <a:r>
              <a:rPr lang="en-US" dirty="0" err="1" smtClean="0"/>
              <a:t>Machs</a:t>
            </a:r>
            <a:r>
              <a:rPr lang="en-US" dirty="0" smtClean="0"/>
              <a:t> manipulate more, win more, are persuaded less, and persuade others more than do low-</a:t>
            </a:r>
            <a:r>
              <a:rPr lang="en-US" dirty="0" err="1" smtClean="0"/>
              <a:t>Machs</a:t>
            </a:r>
            <a:r>
              <a:rPr lang="en-US" dirty="0" smtClean="0"/>
              <a:t>.</a:t>
            </a:r>
          </a:p>
          <a:p>
            <a:pPr>
              <a:buNone/>
            </a:pPr>
            <a:r>
              <a:rPr lang="en-US" dirty="0" smtClean="0"/>
              <a:t>Jobs/responsibilities for high Mach: labor negotiation, commissioned sales, etc.</a:t>
            </a:r>
          </a:p>
          <a:p>
            <a:pPr>
              <a:buNone/>
            </a:pPr>
            <a:r>
              <a:rPr lang="en-US" dirty="0" smtClean="0"/>
              <a:t>Jobs for low </a:t>
            </a:r>
            <a:r>
              <a:rPr lang="en-US" dirty="0" err="1" smtClean="0"/>
              <a:t>Mach:jobs</a:t>
            </a:r>
            <a:r>
              <a:rPr lang="en-US" dirty="0" smtClean="0"/>
              <a:t> not involving large interaction</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27</a:t>
            </a:fld>
            <a:endParaRPr lang="en-US"/>
          </a:p>
        </p:txBody>
      </p:sp>
    </p:spTree>
  </p:cSld>
  <p:clrMapOvr>
    <a:masterClrMapping/>
  </p:clrMapOvr>
  <p:transition>
    <p:wipe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4800601"/>
          </a:xfrm>
        </p:spPr>
        <p:style>
          <a:lnRef idx="2">
            <a:schemeClr val="accent2"/>
          </a:lnRef>
          <a:fillRef idx="1">
            <a:schemeClr val="lt1"/>
          </a:fillRef>
          <a:effectRef idx="0">
            <a:schemeClr val="accent2"/>
          </a:effectRef>
          <a:fontRef idx="minor">
            <a:schemeClr val="dk1"/>
          </a:fontRef>
        </p:style>
        <p:txBody>
          <a:bodyPr>
            <a:normAutofit fontScale="92500"/>
          </a:bodyPr>
          <a:lstStyle/>
          <a:p>
            <a:pPr>
              <a:buNone/>
            </a:pPr>
            <a:r>
              <a:rPr lang="en-US" b="1" dirty="0" smtClean="0"/>
              <a:t>3. SELF ESTEEM</a:t>
            </a:r>
            <a:r>
              <a:rPr lang="en-US" dirty="0" smtClean="0"/>
              <a:t> :- People differ in the degree to which they like or dislike themselves.</a:t>
            </a:r>
          </a:p>
          <a:p>
            <a:pPr>
              <a:buNone/>
            </a:pPr>
            <a:r>
              <a:rPr lang="en-US" dirty="0" smtClean="0"/>
              <a:t>-High-self esteems believe they possess more of the ability they need in order to succeed at work.</a:t>
            </a:r>
          </a:p>
          <a:p>
            <a:pPr>
              <a:buNone/>
            </a:pPr>
            <a:r>
              <a:rPr lang="en-US" dirty="0" smtClean="0"/>
              <a:t>Jobs for high self esteems:- Individuals with high self esteem will take more risks in job selection and are more likely to choose unconventional Jobs than people with low self esteem.</a:t>
            </a:r>
          </a:p>
          <a:p>
            <a:pPr>
              <a:buNone/>
            </a:pPr>
            <a:r>
              <a:rPr lang="en-US" dirty="0" smtClean="0"/>
              <a:t>Jobs for low self esteems: conventional jobs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28</a:t>
            </a:fld>
            <a:endParaRPr lang="en-US"/>
          </a:p>
        </p:txBody>
      </p:sp>
    </p:spTree>
  </p:cSld>
  <p:clrMapOvr>
    <a:masterClrMapping/>
  </p:clrMapOvr>
  <p:transition>
    <p:wipe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4983163"/>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a:buNone/>
            </a:pPr>
            <a:r>
              <a:rPr lang="en-US" b="1" dirty="0" smtClean="0"/>
              <a:t>4. SELF-MONITORING:-</a:t>
            </a:r>
            <a:r>
              <a:rPr lang="en-US" dirty="0" smtClean="0"/>
              <a:t>It refers to an individual's ability to adjust his or her behavior to external, situational factors. </a:t>
            </a:r>
          </a:p>
          <a:p>
            <a:pPr>
              <a:buFontTx/>
              <a:buChar char="-"/>
            </a:pPr>
            <a:r>
              <a:rPr lang="en-US" dirty="0" smtClean="0"/>
              <a:t>They are highly sensitive to external cues and can behave differently in different situations.</a:t>
            </a:r>
          </a:p>
          <a:p>
            <a:pPr>
              <a:buFontTx/>
              <a:buChar char="-"/>
            </a:pPr>
            <a:r>
              <a:rPr lang="en-US" dirty="0" smtClean="0"/>
              <a:t>Jobs for high self monitoring: We might also hypothesize that high self-monitors will be more successful in </a:t>
            </a:r>
            <a:r>
              <a:rPr lang="en-US" dirty="0" smtClean="0">
                <a:solidFill>
                  <a:srgbClr val="FF0000"/>
                </a:solidFill>
              </a:rPr>
              <a:t>managerial positions</a:t>
            </a:r>
            <a:r>
              <a:rPr lang="en-US" dirty="0" smtClean="0"/>
              <a:t> where individuals are required to play multiple, and even contradicting roles.</a:t>
            </a:r>
          </a:p>
          <a:p>
            <a:pPr>
              <a:buFontTx/>
              <a:buChar char="-"/>
            </a:pPr>
            <a:r>
              <a:rPr lang="en-US" dirty="0" smtClean="0"/>
              <a:t>Jobs for low self monitoring:-customer service.</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29</a:t>
            </a:fld>
            <a:endParaRPr lang="en-US"/>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a:buFont typeface="Wingdings" pitchFamily="2" charset="2"/>
              <a:buChar char="Ø"/>
            </a:pPr>
            <a:r>
              <a:rPr lang="en-US" dirty="0" smtClean="0"/>
              <a:t>Organizational behavior is the study of human behavior, attitudes and performance within the organization setting; drawing on theory, methods, and principles from such disciplines as psychology, sociology, and cultural anthropology to learn about individual perceptions, values, learning capacities, and actions while working in groups and within the total organization; analyzing the external environment’s effect on the organization and its human resources, missions, objectives, and strategies.</a:t>
            </a:r>
          </a:p>
          <a:p>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3</a:t>
            </a:fld>
            <a:endParaRPr lang="en-US"/>
          </a:p>
        </p:txBody>
      </p:sp>
      <p:sp>
        <p:nvSpPr>
          <p:cNvPr id="5" name="Date Placeholder 4"/>
          <p:cNvSpPr>
            <a:spLocks noGrp="1"/>
          </p:cNvSpPr>
          <p:nvPr>
            <p:ph type="dt" sz="half" idx="10"/>
          </p:nvPr>
        </p:nvSpPr>
        <p:spPr/>
        <p:txBody>
          <a:bodyPr/>
          <a:lstStyle/>
          <a:p>
            <a:fld id="{24ABACAF-BC5E-4BF8-8771-7AD0D88281EE}"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211763"/>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a:buNone/>
            </a:pPr>
            <a:endParaRPr lang="en-US" dirty="0" smtClean="0"/>
          </a:p>
          <a:p>
            <a:pPr>
              <a:buNone/>
            </a:pPr>
            <a:r>
              <a:rPr lang="en-US" dirty="0" smtClean="0"/>
              <a:t>5.</a:t>
            </a:r>
            <a:r>
              <a:rPr lang="en-US" b="1" dirty="0" smtClean="0"/>
              <a:t> RISK TAKING -</a:t>
            </a:r>
            <a:r>
              <a:rPr lang="en-US" dirty="0" smtClean="0"/>
              <a:t> People differ in their willingness and propensity to take or avoid risks.</a:t>
            </a:r>
          </a:p>
          <a:p>
            <a:r>
              <a:rPr lang="en-US" dirty="0" smtClean="0"/>
              <a:t>-  Jobs for high risk taking propensity:  high risk- taking propensity may lead to more effective performance for </a:t>
            </a:r>
            <a:r>
              <a:rPr lang="en-US" dirty="0" smtClean="0">
                <a:solidFill>
                  <a:srgbClr val="FF0000"/>
                </a:solidFill>
              </a:rPr>
              <a:t>a stock trader in a brokerage firm </a:t>
            </a:r>
            <a:r>
              <a:rPr lang="en-US" dirty="0" smtClean="0"/>
              <a:t>because this type of job demands rapid decision making.</a:t>
            </a:r>
          </a:p>
          <a:p>
            <a:r>
              <a:rPr lang="en-US" dirty="0" smtClean="0"/>
              <a:t>On the other hand, this personality characteristic might prove a major obstacle to an accountant who performs auditing activities. For such activity low risk takers may be recommended.</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30</a:t>
            </a:fld>
            <a:endParaRPr lang="en-US"/>
          </a:p>
        </p:txBody>
      </p:sp>
    </p:spTree>
  </p:cSld>
  <p:clrMapOvr>
    <a:masterClrMapping/>
  </p:clrMapOvr>
  <p:transition>
    <p:wipe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211763"/>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a:buNone/>
            </a:pPr>
            <a:r>
              <a:rPr lang="en-US" dirty="0" smtClean="0"/>
              <a:t>6.</a:t>
            </a:r>
            <a:r>
              <a:rPr lang="en-US" b="1" dirty="0" smtClean="0"/>
              <a:t> Type A personality</a:t>
            </a:r>
            <a:r>
              <a:rPr lang="en-US" dirty="0" smtClean="0"/>
              <a:t> - Aggressive involvement in a chronic, incessant struggle to achieve more and more in less and less likely and, if necessary, against the opposing efforts of other things or other people.</a:t>
            </a:r>
          </a:p>
          <a:p>
            <a:pPr>
              <a:buNone/>
            </a:pPr>
            <a:r>
              <a:rPr lang="en-US" b="1" dirty="0" smtClean="0"/>
              <a:t>Moreover Type A's are:</a:t>
            </a:r>
            <a:endParaRPr lang="en-US" dirty="0" smtClean="0"/>
          </a:p>
          <a:p>
            <a:pPr>
              <a:buNone/>
            </a:pPr>
            <a:r>
              <a:rPr lang="en-US" dirty="0" smtClean="0"/>
              <a:t>1. are always moving, walking, and eating rapidly;</a:t>
            </a:r>
          </a:p>
          <a:p>
            <a:pPr>
              <a:buNone/>
            </a:pPr>
            <a:r>
              <a:rPr lang="en-US" dirty="0" smtClean="0"/>
              <a:t>2. feel impatient with the rate at which most events take place;</a:t>
            </a:r>
          </a:p>
          <a:p>
            <a:pPr>
              <a:buNone/>
            </a:pPr>
            <a:r>
              <a:rPr lang="en-US" dirty="0" smtClean="0"/>
              <a:t>3. strive to think or do two or more things simultaneously;</a:t>
            </a:r>
          </a:p>
          <a:p>
            <a:pPr>
              <a:buNone/>
            </a:pPr>
            <a:r>
              <a:rPr lang="en-US" dirty="0" smtClean="0"/>
              <a:t>4. cannot cope with leisure time; and</a:t>
            </a:r>
          </a:p>
          <a:p>
            <a:pPr>
              <a:buNone/>
            </a:pPr>
            <a:r>
              <a:rPr lang="en-US" dirty="0" smtClean="0"/>
              <a:t>5. Are measuring their success in terms of how much of everything they acquire.( quantity)</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31</a:t>
            </a:fld>
            <a:endParaRPr lang="en-US"/>
          </a:p>
        </p:txBody>
      </p:sp>
    </p:spTree>
  </p:cSld>
  <p:clrMapOvr>
    <a:masterClrMapping/>
  </p:clrMapOvr>
  <p:transition>
    <p:wipe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style>
          <a:lnRef idx="2">
            <a:schemeClr val="accent2"/>
          </a:lnRef>
          <a:fillRef idx="1">
            <a:schemeClr val="lt1"/>
          </a:fillRef>
          <a:effectRef idx="0">
            <a:schemeClr val="accent2"/>
          </a:effectRef>
          <a:fontRef idx="minor">
            <a:schemeClr val="dk1"/>
          </a:fontRef>
        </p:style>
        <p:txBody>
          <a:bodyPr>
            <a:normAutofit lnSpcReduction="10000"/>
          </a:bodyPr>
          <a:lstStyle/>
          <a:p>
            <a:pPr>
              <a:buNone/>
            </a:pPr>
            <a:r>
              <a:rPr lang="en-US" dirty="0" smtClean="0"/>
              <a:t>Type B’s are:</a:t>
            </a:r>
          </a:p>
          <a:p>
            <a:pPr>
              <a:buNone/>
            </a:pPr>
            <a:r>
              <a:rPr lang="en-US" dirty="0" smtClean="0"/>
              <a:t>1.never suffer from a sense of time urgency with its accompanying impatience;</a:t>
            </a:r>
          </a:p>
          <a:p>
            <a:pPr>
              <a:buNone/>
            </a:pPr>
            <a:r>
              <a:rPr lang="en-US" dirty="0" smtClean="0"/>
              <a:t>2. feel no need to display or discuss, either their achievements or accomplishments unless such exposure is demanded by the situation;</a:t>
            </a:r>
          </a:p>
          <a:p>
            <a:pPr>
              <a:buNone/>
            </a:pPr>
            <a:r>
              <a:rPr lang="en-US" dirty="0" smtClean="0"/>
              <a:t>3. play for fun and relaxation, rather than to exhibit their superiority at any cost; and</a:t>
            </a:r>
          </a:p>
          <a:p>
            <a:pPr>
              <a:buNone/>
            </a:pPr>
            <a:r>
              <a:rPr lang="en-US" dirty="0" smtClean="0"/>
              <a:t>4. can relax and sufficient time,</a:t>
            </a:r>
          </a:p>
          <a:p>
            <a:pPr>
              <a:buNone/>
            </a:pPr>
            <a:r>
              <a:rPr lang="en-US" dirty="0" smtClean="0"/>
              <a:t>5. Focus on quality, etc</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32</a:t>
            </a:fld>
            <a:endParaRPr lang="en-US"/>
          </a:p>
        </p:txBody>
      </p:sp>
    </p:spTree>
  </p:cSld>
  <p:clrMapOvr>
    <a:masterClrMapping/>
  </p:clrMapOvr>
  <p:transition>
    <p:wipe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
            </a:r>
            <a:br>
              <a:rPr lang="en-US" dirty="0" smtClean="0"/>
            </a:br>
            <a:r>
              <a:rPr lang="en-US" dirty="0" smtClean="0"/>
              <a:t>Learning</a:t>
            </a:r>
            <a:br>
              <a:rPr lang="en-US" dirty="0" smtClean="0"/>
            </a:br>
            <a:endParaRPr lang="en-US" dirty="0"/>
          </a:p>
        </p:txBody>
      </p:sp>
      <p:sp>
        <p:nvSpPr>
          <p:cNvPr id="3" name="Content Placeholder 2"/>
          <p:cNvSpPr>
            <a:spLocks noGrp="1"/>
          </p:cNvSpPr>
          <p:nvPr>
            <p:ph idx="1"/>
          </p:nvPr>
        </p:nvSpPr>
        <p:spPr>
          <a:xfrm>
            <a:off x="457200" y="990600"/>
            <a:ext cx="8229600" cy="5135563"/>
          </a:xfrm>
        </p:spPr>
        <p:style>
          <a:lnRef idx="2">
            <a:schemeClr val="accent2"/>
          </a:lnRef>
          <a:fillRef idx="1">
            <a:schemeClr val="lt1"/>
          </a:fillRef>
          <a:effectRef idx="0">
            <a:schemeClr val="accent2"/>
          </a:effectRef>
          <a:fontRef idx="minor">
            <a:schemeClr val="dk1"/>
          </a:fontRef>
        </p:style>
        <p:txBody>
          <a:bodyPr/>
          <a:lstStyle/>
          <a:p>
            <a:pPr>
              <a:buNone/>
            </a:pPr>
            <a:r>
              <a:rPr lang="en-US" dirty="0" smtClean="0"/>
              <a:t>Learning:-  is </a:t>
            </a:r>
            <a:r>
              <a:rPr lang="en-US" i="1" dirty="0" smtClean="0"/>
              <a:t>any relatively permanent</a:t>
            </a:r>
            <a:r>
              <a:rPr lang="en-US" dirty="0" smtClean="0"/>
              <a:t> </a:t>
            </a:r>
            <a:r>
              <a:rPr lang="en-US" i="1" dirty="0" smtClean="0"/>
              <a:t>change in behavior that occurs as a result of experience.</a:t>
            </a:r>
          </a:p>
          <a:p>
            <a:pPr>
              <a:buNone/>
            </a:pPr>
            <a:r>
              <a:rPr lang="en-US" dirty="0" smtClean="0"/>
              <a:t>-We can see changes taking place, but not the learning itself.</a:t>
            </a:r>
          </a:p>
          <a:p>
            <a:pPr>
              <a:buNone/>
            </a:pPr>
            <a:r>
              <a:rPr lang="en-US" dirty="0" smtClean="0"/>
              <a:t>- In other words, we infer that learning has taken place if an individual behaves, reacts, responds as a result of experience in a manner different from the way he formerly behaved.</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33</a:t>
            </a:fld>
            <a:endParaRPr lang="en-US"/>
          </a:p>
        </p:txBody>
      </p:sp>
    </p:spTree>
  </p:cSld>
  <p:clrMapOvr>
    <a:masterClrMapping/>
  </p:clrMapOvr>
  <p:transition>
    <p:wipe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txBody>
          <a:bodyPr>
            <a:normAutofit fontScale="90000"/>
          </a:bodyPr>
          <a:lstStyle/>
          <a:p>
            <a:r>
              <a:rPr lang="en-US" b="1" dirty="0" smtClean="0"/>
              <a:t>Types and Theories of Learning</a:t>
            </a:r>
            <a:endParaRPr lang="en-US" dirty="0"/>
          </a:p>
        </p:txBody>
      </p:sp>
      <p:sp>
        <p:nvSpPr>
          <p:cNvPr id="3" name="Content Placeholder 2"/>
          <p:cNvSpPr>
            <a:spLocks noGrp="1"/>
          </p:cNvSpPr>
          <p:nvPr>
            <p:ph idx="1"/>
          </p:nvPr>
        </p:nvSpPr>
        <p:spPr>
          <a:xfrm>
            <a:off x="457200" y="990600"/>
            <a:ext cx="8229600" cy="5135563"/>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a:buNone/>
            </a:pPr>
            <a:r>
              <a:rPr lang="en-US" dirty="0" smtClean="0"/>
              <a:t>There are three theories of learning:</a:t>
            </a:r>
          </a:p>
          <a:p>
            <a:pPr>
              <a:buNone/>
            </a:pPr>
            <a:r>
              <a:rPr lang="en-US" dirty="0" smtClean="0">
                <a:solidFill>
                  <a:srgbClr val="FF0000"/>
                </a:solidFill>
              </a:rPr>
              <a:t>1. Classical conditioning</a:t>
            </a:r>
            <a:r>
              <a:rPr lang="en-US" dirty="0" smtClean="0"/>
              <a:t>: developed by Ivan Pavlov. </a:t>
            </a:r>
          </a:p>
          <a:p>
            <a:pPr>
              <a:buNone/>
            </a:pPr>
            <a:r>
              <a:rPr lang="en-US" dirty="0" smtClean="0"/>
              <a:t>When Pavlov presented the dog with a piece of meat, the dog exhibited a noticeable increase in salivation.</a:t>
            </a:r>
          </a:p>
          <a:p>
            <a:pPr>
              <a:buFontTx/>
              <a:buChar char="-"/>
            </a:pPr>
            <a:r>
              <a:rPr lang="en-US" dirty="0" smtClean="0"/>
              <a:t>When Pavlov withheld the presentation of meat and merely rang a bell, the dog had no salivation. </a:t>
            </a:r>
          </a:p>
          <a:p>
            <a:pPr>
              <a:buFontTx/>
              <a:buChar char="-"/>
            </a:pPr>
            <a:r>
              <a:rPr lang="en-US" dirty="0" smtClean="0"/>
              <a:t>Then Pavlov proceeded to link the meat and the ringing of the bell. After repeatedly hearing the bell before getting the food, the dog began to salivate as soon as the bell rang. </a:t>
            </a:r>
          </a:p>
          <a:p>
            <a:pPr>
              <a:buFontTx/>
              <a:buChar char="-"/>
            </a:pPr>
            <a:r>
              <a:rPr lang="en-US" dirty="0" smtClean="0"/>
              <a:t>After a while, the dog would' salivate merely at the sound of the bell, even if no food was offered. In effect, the dog had learned to respond-that is, to salivate-to the bell.</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34</a:t>
            </a:fld>
            <a:endParaRPr lang="en-US"/>
          </a:p>
        </p:txBody>
      </p:sp>
    </p:spTree>
  </p:cSld>
  <p:clrMapOvr>
    <a:masterClrMapping/>
  </p:clrMapOvr>
  <p:transition>
    <p:wipe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135563"/>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r>
              <a:rPr lang="en-US" dirty="0" smtClean="0"/>
              <a:t>In an organizational setting, we can also see classical conditioning operating. For example, at one manufacturing plant, every time the top executives from the head office were scheduled to visit, the plant management would clean up the administrative offices and wash the windows.</a:t>
            </a:r>
          </a:p>
          <a:p>
            <a:r>
              <a:rPr lang="en-US" dirty="0" smtClean="0"/>
              <a:t> This went on for years. Eventually, employees would turn on their best behavior and look formal and proper whenever the windows were cleaned-even in those occasional instances when the cleaning was not paired with the visit from the top brass.</a:t>
            </a:r>
          </a:p>
          <a:p>
            <a:r>
              <a:rPr lang="en-US" dirty="0" smtClean="0"/>
              <a:t> People had learned to associate the cleaning of the windows with the visit from the head office.</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35</a:t>
            </a:fld>
            <a:endParaRPr lang="en-US"/>
          </a:p>
        </p:txBody>
      </p:sp>
    </p:spTree>
  </p:cSld>
  <p:clrMapOvr>
    <a:masterClrMapping/>
  </p:clrMapOvr>
  <p:transition>
    <p:wipe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5943600" cy="3349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a:buNone/>
            </a:pPr>
            <a:r>
              <a:rPr lang="en-US" b="1" dirty="0" smtClean="0"/>
              <a:t>2. </a:t>
            </a:r>
            <a:r>
              <a:rPr lang="en-US" b="1" dirty="0" smtClean="0">
                <a:solidFill>
                  <a:srgbClr val="FF0000"/>
                </a:solidFill>
              </a:rPr>
              <a:t>OPERANT CONDITIONING </a:t>
            </a:r>
            <a:r>
              <a:rPr lang="en-US" b="1" dirty="0" smtClean="0"/>
              <a:t>–</a:t>
            </a:r>
            <a:r>
              <a:rPr lang="en-US" dirty="0" smtClean="0"/>
              <a:t> developed by skinner.</a:t>
            </a:r>
          </a:p>
          <a:p>
            <a:pPr>
              <a:buNone/>
            </a:pPr>
            <a:r>
              <a:rPr lang="en-US" dirty="0" smtClean="0"/>
              <a:t>- Operant conditioning argues that behavior is a function of its consequences.</a:t>
            </a:r>
          </a:p>
          <a:p>
            <a:pPr>
              <a:buNone/>
            </a:pPr>
            <a:r>
              <a:rPr lang="en-US" dirty="0" smtClean="0"/>
              <a:t>-  People learn to behave to get something they want or avoid something they don't want.</a:t>
            </a:r>
          </a:p>
          <a:p>
            <a:r>
              <a:rPr lang="en-US" dirty="0" smtClean="0"/>
              <a:t>Skinner argued that by creating pleasing consequences to follow specific forms of behavior, the frequency of that behavior will increase. </a:t>
            </a:r>
          </a:p>
          <a:p>
            <a:r>
              <a:rPr lang="en-US" dirty="0" smtClean="0"/>
              <a:t>People will most likely engage in desired behaviors if they are positively reinforced for doing so</a:t>
            </a:r>
          </a:p>
          <a:p>
            <a:r>
              <a:rPr lang="en-US" dirty="0" smtClean="0"/>
              <a:t> Rewards, for example, are most effective if they immediately follow the desired response. Additionally, behavior that is not rewarded, or is punished, is less likely to be repeated.</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36</a:t>
            </a:fld>
            <a:endParaRPr lang="en-US"/>
          </a:p>
        </p:txBody>
      </p:sp>
    </p:spTree>
  </p:cSld>
  <p:clrMapOvr>
    <a:masterClrMapping/>
  </p:clrMapOvr>
  <p:transition>
    <p:wipe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6629400" cy="7159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4983163"/>
          </a:xfrm>
        </p:spPr>
        <p:style>
          <a:lnRef idx="2">
            <a:schemeClr val="accent2"/>
          </a:lnRef>
          <a:fillRef idx="1">
            <a:schemeClr val="lt1"/>
          </a:fillRef>
          <a:effectRef idx="0">
            <a:schemeClr val="accent2"/>
          </a:effectRef>
          <a:fontRef idx="minor">
            <a:schemeClr val="dk1"/>
          </a:fontRef>
        </p:style>
        <p:txBody>
          <a:bodyPr/>
          <a:lstStyle/>
          <a:p>
            <a:pPr>
              <a:buNone/>
            </a:pPr>
            <a:r>
              <a:rPr lang="en-US" b="1" dirty="0" smtClean="0"/>
              <a:t>Positive reinforcement</a:t>
            </a:r>
            <a:r>
              <a:rPr lang="en-US" dirty="0" smtClean="0"/>
              <a:t>:- such as praise , thanks, thank you letter, bonus, etc.</a:t>
            </a:r>
          </a:p>
          <a:p>
            <a:pPr>
              <a:buNone/>
            </a:pPr>
            <a:r>
              <a:rPr lang="en-US" b="1" dirty="0" smtClean="0"/>
              <a:t>Negative reinforcement</a:t>
            </a:r>
            <a:r>
              <a:rPr lang="en-US" dirty="0" smtClean="0"/>
              <a:t>:- removal of warning, ignoring attendance, etc.</a:t>
            </a:r>
          </a:p>
          <a:p>
            <a:pPr>
              <a:buNone/>
            </a:pPr>
            <a:r>
              <a:rPr lang="en-US" dirty="0" smtClean="0"/>
              <a:t>- Positive Vs Negative reinforcement (This is Your reading assignment)</a:t>
            </a:r>
          </a:p>
          <a:p>
            <a:pPr>
              <a:buNone/>
            </a:pPr>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37</a:t>
            </a:fld>
            <a:endParaRPr lang="en-US"/>
          </a:p>
        </p:txBody>
      </p:sp>
    </p:spTree>
  </p:cSld>
  <p:clrMapOvr>
    <a:masterClrMapping/>
  </p:clrMapOvr>
  <p:transition>
    <p:wipe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6934200" cy="792162"/>
          </a:xfrm>
        </p:spPr>
        <p:txBody>
          <a:bodyPr/>
          <a:lstStyle/>
          <a:p>
            <a:endParaRPr lang="en-US" dirty="0"/>
          </a:p>
        </p:txBody>
      </p:sp>
      <p:sp>
        <p:nvSpPr>
          <p:cNvPr id="3" name="Content Placeholder 2"/>
          <p:cNvSpPr>
            <a:spLocks noGrp="1"/>
          </p:cNvSpPr>
          <p:nvPr>
            <p:ph idx="1"/>
          </p:nvPr>
        </p:nvSpPr>
        <p:spPr>
          <a:xfrm>
            <a:off x="457200" y="1219200"/>
            <a:ext cx="8229600" cy="4906963"/>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a:buNone/>
            </a:pPr>
            <a:r>
              <a:rPr lang="en-US" b="1" dirty="0" smtClean="0"/>
              <a:t>3. </a:t>
            </a:r>
            <a:r>
              <a:rPr lang="en-US" b="1" dirty="0" smtClean="0">
                <a:solidFill>
                  <a:srgbClr val="FF0000"/>
                </a:solidFill>
              </a:rPr>
              <a:t>SOCIAL LEARNING </a:t>
            </a:r>
            <a:r>
              <a:rPr lang="en-US" b="1" dirty="0" smtClean="0"/>
              <a:t>– developed by </a:t>
            </a:r>
            <a:r>
              <a:rPr lang="en-US" b="1" dirty="0" err="1" smtClean="0"/>
              <a:t>A.Bandura</a:t>
            </a:r>
            <a:endParaRPr lang="en-US" b="1" dirty="0" smtClean="0"/>
          </a:p>
          <a:p>
            <a:pPr>
              <a:buFontTx/>
              <a:buChar char="-"/>
            </a:pPr>
            <a:r>
              <a:rPr lang="en-US" dirty="0" smtClean="0"/>
              <a:t>Individuals can also learn by observing what happens to other people and just by being told about something, as well as by direct experiences. </a:t>
            </a:r>
          </a:p>
          <a:p>
            <a:pPr>
              <a:buFontTx/>
              <a:buChar char="-"/>
            </a:pPr>
            <a:r>
              <a:rPr lang="en-US" i="1" dirty="0" smtClean="0"/>
              <a:t>So, </a:t>
            </a:r>
            <a:r>
              <a:rPr lang="en-US" dirty="0" smtClean="0"/>
              <a:t>for example, much of what we have learned comes from watching models-parents, teachers, peers, motion picture and television performers, bosses, and so forth.</a:t>
            </a:r>
          </a:p>
          <a:p>
            <a:pPr>
              <a:buFontTx/>
              <a:buChar char="-"/>
            </a:pPr>
            <a:r>
              <a:rPr lang="en-US" dirty="0" smtClean="0"/>
              <a:t> This view that we can learn through both observation and direct experience has been called social-learning theory.</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38</a:t>
            </a:fld>
            <a:endParaRPr lang="en-US"/>
          </a:p>
        </p:txBody>
      </p:sp>
    </p:spTree>
  </p:cSld>
  <p:clrMapOvr>
    <a:masterClrMapping/>
  </p:clrMapOvr>
  <p:transition>
    <p:wipe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sz="4800" b="1" dirty="0" smtClean="0"/>
              <a:t/>
            </a:r>
            <a:br>
              <a:rPr lang="en-US" sz="4800" b="1" dirty="0" smtClean="0"/>
            </a:br>
            <a:r>
              <a:rPr lang="en-US" sz="4800" b="1" dirty="0" smtClean="0"/>
              <a:t/>
            </a:r>
            <a:br>
              <a:rPr lang="en-US" sz="4800" b="1" dirty="0" smtClean="0"/>
            </a:br>
            <a:r>
              <a:rPr lang="en-US" sz="4800" b="1" dirty="0" smtClean="0"/>
              <a:t>CHAPTER  3</a:t>
            </a:r>
            <a:br>
              <a:rPr lang="en-US" sz="4800" b="1" dirty="0" smtClean="0"/>
            </a:br>
            <a:r>
              <a:rPr lang="en-US" b="1" dirty="0" smtClean="0"/>
              <a:t>FOUNDATION OF GROUP BEHAVIOR</a:t>
            </a:r>
            <a:r>
              <a:rPr lang="en-US" sz="4800" dirty="0" smtClean="0"/>
              <a:t/>
            </a:r>
            <a:br>
              <a:rPr lang="en-US" sz="4800"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4449763"/>
          </a:xfrm>
        </p:spPr>
        <p:style>
          <a:lnRef idx="2">
            <a:schemeClr val="accent2"/>
          </a:lnRef>
          <a:fillRef idx="1">
            <a:schemeClr val="lt1"/>
          </a:fillRef>
          <a:effectRef idx="0">
            <a:schemeClr val="accent2"/>
          </a:effectRef>
          <a:fontRef idx="minor">
            <a:schemeClr val="dk1"/>
          </a:fontRef>
        </p:style>
        <p:txBody>
          <a:bodyPr>
            <a:normAutofit/>
          </a:bodyPr>
          <a:lstStyle/>
          <a:p>
            <a:pPr algn="just">
              <a:buNone/>
            </a:pPr>
            <a:r>
              <a:rPr lang="en-US" b="1" dirty="0" smtClean="0">
                <a:latin typeface="Times New Roman" pitchFamily="18" charset="0"/>
                <a:cs typeface="Times New Roman" pitchFamily="18" charset="0"/>
              </a:rPr>
              <a:t>Defining and Classifying Group</a:t>
            </a:r>
          </a:p>
          <a:p>
            <a:pPr algn="just">
              <a:buNone/>
            </a:pPr>
            <a:r>
              <a:rPr lang="en-US" dirty="0" smtClean="0">
                <a:latin typeface="Times New Roman" pitchFamily="18" charset="0"/>
                <a:cs typeface="Times New Roman" pitchFamily="18" charset="0"/>
              </a:rPr>
              <a:t>- A group is defined as two or more individuals, interacting and interdependent, who have come together to achieve particular objectives.</a:t>
            </a:r>
            <a:r>
              <a:rPr lang="en-US" b="1"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-A group is two or more people who interact with each other to accomplish certain goals or meet certain needs.</a:t>
            </a:r>
            <a:endParaRPr lang="en-US" b="1"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39</a:t>
            </a:fld>
            <a:endParaRPr lang="en-US"/>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pPr>
              <a:buFont typeface="Wingdings" pitchFamily="2" charset="2"/>
              <a:buChar char="Ø"/>
            </a:pPr>
            <a:r>
              <a:rPr lang="en-US" dirty="0" smtClean="0"/>
              <a:t>Organizational behavior is an interdisciplinary field dedicated to better understanding and managing people at work.</a:t>
            </a:r>
          </a:p>
          <a:p>
            <a:pPr>
              <a:buFont typeface="Wingdings" pitchFamily="2" charset="2"/>
              <a:buChar char="Ø"/>
            </a:pPr>
            <a:r>
              <a:rPr lang="en-US" dirty="0" smtClean="0"/>
              <a:t> Organizational behavior</a:t>
            </a:r>
            <a:r>
              <a:rPr lang="en-US" b="1" dirty="0" smtClean="0"/>
              <a:t> </a:t>
            </a:r>
            <a:r>
              <a:rPr lang="en-US" dirty="0" smtClean="0"/>
              <a:t>(often abbreviated OB) is a field of study that investigates the impact that individuals, groups, and structure have on behavior within organizations, for the purpose of applying such knowledge toward improving an organization’s effectiveness</a:t>
            </a: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4</a:t>
            </a:fld>
            <a:endParaRPr lang="en-US"/>
          </a:p>
        </p:txBody>
      </p:sp>
      <p:sp>
        <p:nvSpPr>
          <p:cNvPr id="5" name="Date Placeholder 4"/>
          <p:cNvSpPr>
            <a:spLocks noGrp="1"/>
          </p:cNvSpPr>
          <p:nvPr>
            <p:ph type="dt" sz="half" idx="10"/>
          </p:nvPr>
        </p:nvSpPr>
        <p:spPr/>
        <p:txBody>
          <a:bodyPr/>
          <a:lstStyle/>
          <a:p>
            <a:fld id="{51C3BFB1-FCD4-49EC-8B8F-8036DA0BBE8B}"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059363"/>
          </a:xfrm>
        </p:spPr>
        <p:style>
          <a:lnRef idx="2">
            <a:schemeClr val="accent2"/>
          </a:lnRef>
          <a:fillRef idx="1">
            <a:schemeClr val="lt1"/>
          </a:fillRef>
          <a:effectRef idx="0">
            <a:schemeClr val="accent2"/>
          </a:effectRef>
          <a:fontRef idx="minor">
            <a:schemeClr val="dk1"/>
          </a:fontRef>
        </p:style>
        <p:txBody>
          <a:bodyPr/>
          <a:lstStyle/>
          <a:p>
            <a:pPr>
              <a:buFont typeface="Wingdings" pitchFamily="2" charset="2"/>
              <a:buChar char="ü"/>
            </a:pPr>
            <a:endParaRPr lang="en-US" dirty="0" smtClean="0"/>
          </a:p>
          <a:p>
            <a:pPr>
              <a:buFont typeface="Wingdings" pitchFamily="2" charset="2"/>
              <a:buChar char="ü"/>
            </a:pPr>
            <a:r>
              <a:rPr lang="en-US" dirty="0" smtClean="0"/>
              <a:t>Which benefits  an organization more?</a:t>
            </a:r>
          </a:p>
          <a:p>
            <a:pPr>
              <a:buNone/>
            </a:pPr>
            <a:r>
              <a:rPr lang="en-US" dirty="0" smtClean="0"/>
              <a:t>            when employees work as individual? or</a:t>
            </a:r>
          </a:p>
          <a:p>
            <a:pPr>
              <a:buNone/>
            </a:pPr>
            <a:r>
              <a:rPr lang="en-US" dirty="0" smtClean="0"/>
              <a:t>             when employees work as group?</a:t>
            </a:r>
          </a:p>
          <a:p>
            <a:pPr>
              <a:buNone/>
            </a:pPr>
            <a:endParaRPr lang="en-US" dirty="0" smtClean="0"/>
          </a:p>
          <a:p>
            <a:pPr>
              <a:buFont typeface="Wingdings" pitchFamily="2" charset="2"/>
              <a:buChar char="ü"/>
            </a:pPr>
            <a:r>
              <a:rPr lang="en-US" dirty="0" smtClean="0"/>
              <a:t>Organizations benefit more when employees work or perform as a group or team because of synergy advantage. </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40</a:t>
            </a:fld>
            <a:endParaRPr lang="en-US"/>
          </a:p>
        </p:txBody>
      </p:sp>
    </p:spTree>
  </p:cSld>
  <p:clrMapOvr>
    <a:masterClrMapping/>
  </p:clrMapOvr>
  <p:transition>
    <p:wipe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4983163"/>
          </a:xfrm>
        </p:spPr>
        <p:style>
          <a:lnRef idx="2">
            <a:schemeClr val="accent2"/>
          </a:lnRef>
          <a:fillRef idx="1">
            <a:schemeClr val="lt1"/>
          </a:fillRef>
          <a:effectRef idx="0">
            <a:schemeClr val="accent2"/>
          </a:effectRef>
          <a:fontRef idx="minor">
            <a:schemeClr val="dk1"/>
          </a:fontRef>
        </p:style>
        <p:txBody>
          <a:bodyPr>
            <a:normAutofit fontScale="92500"/>
          </a:bodyPr>
          <a:lstStyle/>
          <a:p>
            <a:pPr>
              <a:buNone/>
            </a:pPr>
            <a:r>
              <a:rPr lang="en-US" dirty="0" smtClean="0"/>
              <a:t>What is the difference between team and group?</a:t>
            </a:r>
          </a:p>
          <a:p>
            <a:pPr>
              <a:buNone/>
            </a:pPr>
            <a:r>
              <a:rPr lang="en-US" dirty="0" smtClean="0"/>
              <a:t>- A group is any member of people who interact with one another, are psychologically aware of one another and perceive themselves to be a group.</a:t>
            </a:r>
          </a:p>
          <a:p>
            <a:pPr>
              <a:buNone/>
            </a:pPr>
            <a:r>
              <a:rPr lang="en-US" dirty="0" smtClean="0"/>
              <a:t>-  A work group is a collection of people who share most, is not all, of the following characteristics: a definable membership, group consciousness, a sense of shared purpose, interdependence, interaction, and ability to act in a unitary manner</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41</a:t>
            </a:fld>
            <a:endParaRPr lang="en-US"/>
          </a:p>
        </p:txBody>
      </p:sp>
    </p:spTree>
  </p:cSld>
  <p:clrMapOvr>
    <a:masterClrMapping/>
  </p:clrMapOvr>
  <p:transition>
    <p:wipe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style>
          <a:lnRef idx="2">
            <a:schemeClr val="accent1"/>
          </a:lnRef>
          <a:fillRef idx="1">
            <a:schemeClr val="lt1"/>
          </a:fillRef>
          <a:effectRef idx="0">
            <a:schemeClr val="accent1"/>
          </a:effectRef>
          <a:fontRef idx="minor">
            <a:schemeClr val="dk1"/>
          </a:fontRef>
        </p:style>
        <p:txBody>
          <a:bodyPr>
            <a:normAutofit fontScale="92500"/>
          </a:bodyPr>
          <a:lstStyle/>
          <a:p>
            <a:pPr>
              <a:buNone/>
            </a:pPr>
            <a:r>
              <a:rPr lang="en-US" b="1" dirty="0" smtClean="0"/>
              <a:t>Team</a:t>
            </a:r>
            <a:r>
              <a:rPr lang="en-US" dirty="0" smtClean="0"/>
              <a:t> - A group whose members work intensely with each other to achieve a specific, common goal or objective. </a:t>
            </a:r>
          </a:p>
          <a:p>
            <a:pPr lvl="1"/>
            <a:r>
              <a:rPr lang="en-US" dirty="0" smtClean="0"/>
              <a:t>All teams are groups but not all groups are teams.</a:t>
            </a:r>
          </a:p>
          <a:p>
            <a:pPr lvl="1"/>
            <a:r>
              <a:rPr lang="en-US" dirty="0" smtClean="0"/>
              <a:t>Teams often are difficult to form.</a:t>
            </a:r>
          </a:p>
          <a:p>
            <a:pPr lvl="1"/>
            <a:r>
              <a:rPr lang="en-US" dirty="0" smtClean="0"/>
              <a:t>It takes time for members to learn how to work together. </a:t>
            </a:r>
          </a:p>
          <a:p>
            <a:r>
              <a:rPr lang="en-US" dirty="0" smtClean="0">
                <a:solidFill>
                  <a:srgbClr val="FF0000"/>
                </a:solidFill>
              </a:rPr>
              <a:t>Two characteristics distinguish teams from groups</a:t>
            </a:r>
          </a:p>
          <a:p>
            <a:pPr lvl="1"/>
            <a:r>
              <a:rPr lang="en-US" dirty="0" smtClean="0">
                <a:solidFill>
                  <a:srgbClr val="FF0000"/>
                </a:solidFill>
              </a:rPr>
              <a:t>Intensity with which team members work together</a:t>
            </a:r>
          </a:p>
          <a:p>
            <a:pPr lvl="1"/>
            <a:r>
              <a:rPr lang="en-US" dirty="0" smtClean="0">
                <a:solidFill>
                  <a:srgbClr val="FF0000"/>
                </a:solidFill>
              </a:rPr>
              <a:t>Presence of a specific, overriding team goal or objective</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42</a:t>
            </a:fld>
            <a:endParaRPr lang="en-US"/>
          </a:p>
        </p:txBody>
      </p:sp>
    </p:spTree>
  </p:cSld>
  <p:clrMapOvr>
    <a:masterClrMapping/>
  </p:clrMapOvr>
  <p:transition>
    <p:wipe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b="1" u="sng" dirty="0" smtClean="0"/>
              <a:t/>
            </a:r>
            <a:br>
              <a:rPr lang="en-US" b="1" u="sng" dirty="0" smtClean="0"/>
            </a:br>
            <a:r>
              <a:rPr lang="en-US" b="1" u="sng" dirty="0" smtClean="0"/>
              <a:t>Groups’ and Teams’ Contributions to Organizational Effectiveness</a:t>
            </a:r>
            <a:r>
              <a:rPr lang="en-US" dirty="0" smtClean="0"/>
              <a:t/>
            </a:r>
            <a:br>
              <a:rPr lang="en-US" dirty="0" smtClean="0"/>
            </a:br>
            <a:endParaRPr lang="en-US" dirty="0"/>
          </a:p>
        </p:txBody>
      </p:sp>
      <p:sp>
        <p:nvSpPr>
          <p:cNvPr id="3" name="Content Placeholder 2"/>
          <p:cNvSpPr>
            <a:spLocks noGrp="1"/>
          </p:cNvSpPr>
          <p:nvPr>
            <p:ph idx="1"/>
          </p:nvPr>
        </p:nvSpPr>
        <p:spPr>
          <a:xfrm>
            <a:off x="457200" y="2209800"/>
            <a:ext cx="8229600" cy="3916363"/>
          </a:xfrm>
        </p:spPr>
        <p:style>
          <a:lnRef idx="2">
            <a:schemeClr val="accent2"/>
          </a:lnRef>
          <a:fillRef idx="1">
            <a:schemeClr val="lt1"/>
          </a:fillRef>
          <a:effectRef idx="0">
            <a:schemeClr val="accent2"/>
          </a:effectRef>
          <a:fontRef idx="minor">
            <a:schemeClr val="dk1"/>
          </a:fontRef>
        </p:style>
        <p:txBody>
          <a:bodyPr/>
          <a:lstStyle/>
          <a:p>
            <a:pPr lvl="3"/>
            <a:r>
              <a:rPr lang="en-US" sz="3200" dirty="0" smtClean="0"/>
              <a:t> Enhance performance</a:t>
            </a:r>
          </a:p>
          <a:p>
            <a:pPr lvl="3"/>
            <a:r>
              <a:rPr lang="en-US" sz="3200" dirty="0" smtClean="0"/>
              <a:t> Increase responsiveness to customers</a:t>
            </a:r>
          </a:p>
          <a:p>
            <a:pPr lvl="3"/>
            <a:r>
              <a:rPr lang="en-US" sz="3200" dirty="0" smtClean="0"/>
              <a:t> Increase innovation</a:t>
            </a:r>
          </a:p>
          <a:p>
            <a:pPr lvl="3"/>
            <a:r>
              <a:rPr lang="en-US" sz="3200" dirty="0" smtClean="0"/>
              <a:t> Increase motivation and satisfaction, etc.</a:t>
            </a:r>
          </a:p>
          <a:p>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43</a:t>
            </a:fld>
            <a:endParaRPr lang="en-US"/>
          </a:p>
        </p:txBody>
      </p:sp>
    </p:spTree>
  </p:cSld>
  <p:clrMapOvr>
    <a:masterClrMapping/>
  </p:clrMapOvr>
  <p:transition>
    <p:wipe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Types of Groups and Teams in Organizations</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44</a:t>
            </a:fld>
            <a:endParaRPr lang="en-US"/>
          </a:p>
        </p:txBody>
      </p:sp>
      <p:pic>
        <p:nvPicPr>
          <p:cNvPr id="7" name="Content Placeholder 3" descr="Figure1502"/>
          <p:cNvPicPr>
            <a:picLocks noGrp="1"/>
          </p:cNvPicPr>
          <p:nvPr>
            <p:ph idx="1"/>
          </p:nvPr>
        </p:nvPicPr>
        <p:blipFill>
          <a:blip r:embed="rId2"/>
          <a:srcRect/>
          <a:stretch>
            <a:fillRect/>
          </a:stretch>
        </p:blipFill>
        <p:spPr bwMode="auto">
          <a:xfrm>
            <a:off x="685800" y="1905000"/>
            <a:ext cx="7696200" cy="3962399"/>
          </a:xfrm>
          <a:prstGeom prst="rect">
            <a:avLst/>
          </a:prstGeom>
          <a:ln>
            <a:headEnd/>
            <a:tailEnd/>
          </a:ln>
        </p:spPr>
        <p:style>
          <a:lnRef idx="2">
            <a:schemeClr val="accent2"/>
          </a:lnRef>
          <a:fillRef idx="1">
            <a:schemeClr val="lt1"/>
          </a:fillRef>
          <a:effectRef idx="0">
            <a:schemeClr val="accent2"/>
          </a:effectRef>
          <a:fontRef idx="minor">
            <a:schemeClr val="dk1"/>
          </a:fontRef>
        </p:style>
      </p:pic>
    </p:spTree>
  </p:cSld>
  <p:clrMapOvr>
    <a:masterClrMapping/>
  </p:clrMapOvr>
  <p:transition>
    <p:wipe di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Groups can be either formal or informal</a:t>
            </a:r>
            <a:endParaRPr lang="en-US" dirty="0"/>
          </a:p>
        </p:txBody>
      </p:sp>
      <p:sp>
        <p:nvSpPr>
          <p:cNvPr id="3" name="Content Placeholder 2"/>
          <p:cNvSpPr>
            <a:spLocks noGrp="1"/>
          </p:cNvSpPr>
          <p:nvPr>
            <p:ph idx="1"/>
          </p:nvPr>
        </p:nvSpPr>
        <p:spPr>
          <a:xfrm>
            <a:off x="457200" y="1447800"/>
            <a:ext cx="8229600" cy="4678363"/>
          </a:xfrm>
        </p:spPr>
        <p:style>
          <a:lnRef idx="2">
            <a:schemeClr val="accent2"/>
          </a:lnRef>
          <a:fillRef idx="1">
            <a:schemeClr val="lt1"/>
          </a:fillRef>
          <a:effectRef idx="0">
            <a:schemeClr val="accent2"/>
          </a:effectRef>
          <a:fontRef idx="minor">
            <a:schemeClr val="dk1"/>
          </a:fontRef>
        </p:style>
        <p:txBody>
          <a:bodyPr>
            <a:normAutofit/>
          </a:bodyPr>
          <a:lstStyle/>
          <a:p>
            <a:r>
              <a:rPr lang="en-US" dirty="0" smtClean="0"/>
              <a:t>By formal groups, we mean those defined by the organization's structure, with designated work assignments/establishing tasks.</a:t>
            </a:r>
          </a:p>
          <a:p>
            <a:r>
              <a:rPr lang="en-US" dirty="0" smtClean="0"/>
              <a:t> In the formal groups, the behaviors that one should engage in are stipulated by and directed toward organizational goals.</a:t>
            </a:r>
          </a:p>
          <a:p>
            <a:r>
              <a:rPr lang="en-US" dirty="0" smtClean="0"/>
              <a:t>Examples are: mediating group, policy making group, task force/work group, command group, problem solving group, etc</a:t>
            </a:r>
          </a:p>
          <a:p>
            <a:pPr>
              <a:buNone/>
            </a:pP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45</a:t>
            </a:fld>
            <a:endParaRPr lang="en-US"/>
          </a:p>
        </p:txBody>
      </p:sp>
    </p:spTree>
  </p:cSld>
  <p:clrMapOvr>
    <a:masterClrMapping/>
  </p:clrMapOvr>
  <p:transition>
    <p:wipe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059363"/>
          </a:xfrm>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en-US" dirty="0" smtClean="0"/>
              <a:t>informal groups are alliances that are neither formally structured nor organizationally determined. </a:t>
            </a:r>
          </a:p>
          <a:p>
            <a:pPr algn="just"/>
            <a:r>
              <a:rPr lang="en-US" dirty="0" smtClean="0"/>
              <a:t>These groups are natural formations in the work environment that appear in response to the need for social contact. </a:t>
            </a:r>
          </a:p>
          <a:p>
            <a:pPr algn="just"/>
            <a:r>
              <a:rPr lang="en-US" dirty="0" smtClean="0"/>
              <a:t>Example is three employees from different departments who regularly eat lunch together are an example of an informal group, interest group, friendship group, etc.</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46</a:t>
            </a:fld>
            <a:endParaRPr lang="en-US"/>
          </a:p>
        </p:txBody>
      </p:sp>
    </p:spTree>
  </p:cSld>
  <p:clrMapOvr>
    <a:masterClrMapping/>
  </p:clrMapOvr>
  <p:transition>
    <p:wipe dir="u"/>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endParaRPr lang="en-US" dirty="0"/>
          </a:p>
        </p:txBody>
      </p:sp>
      <p:sp>
        <p:nvSpPr>
          <p:cNvPr id="3" name="Content Placeholder 2"/>
          <p:cNvSpPr>
            <a:spLocks noGrp="1"/>
          </p:cNvSpPr>
          <p:nvPr>
            <p:ph idx="1"/>
          </p:nvPr>
        </p:nvSpPr>
        <p:spPr>
          <a:xfrm>
            <a:off x="457200" y="1828800"/>
            <a:ext cx="8229600" cy="4297363"/>
          </a:xfrm>
        </p:spPr>
        <p:style>
          <a:lnRef idx="2">
            <a:schemeClr val="accent2"/>
          </a:lnRef>
          <a:fillRef idx="1">
            <a:schemeClr val="lt1"/>
          </a:fillRef>
          <a:effectRef idx="0">
            <a:schemeClr val="accent2"/>
          </a:effectRef>
          <a:fontRef idx="minor">
            <a:schemeClr val="dk1"/>
          </a:fontRef>
        </p:style>
        <p:txBody>
          <a:bodyPr/>
          <a:lstStyle/>
          <a:p>
            <a:pPr>
              <a:buNone/>
            </a:pPr>
            <a:r>
              <a:rPr lang="en-US" dirty="0" smtClean="0"/>
              <a:t>Which one of the following is important for the organization?</a:t>
            </a:r>
          </a:p>
          <a:p>
            <a:pPr>
              <a:buNone/>
            </a:pPr>
            <a:r>
              <a:rPr lang="en-US" dirty="0" smtClean="0"/>
              <a:t>Formal groups or informal groups.</a:t>
            </a:r>
          </a:p>
          <a:p>
            <a:pPr>
              <a:buNone/>
            </a:pP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47</a:t>
            </a:fld>
            <a:endParaRPr lang="en-US"/>
          </a:p>
        </p:txBody>
      </p:sp>
    </p:spTree>
  </p:cSld>
  <p:clrMapOvr>
    <a:masterClrMapping/>
  </p:clrMapOvr>
  <p:transition>
    <p:wipe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
            </a:r>
            <a:br>
              <a:rPr lang="en-US" b="1" dirty="0" smtClean="0"/>
            </a:br>
            <a:r>
              <a:rPr lang="en-US" b="1" dirty="0" smtClean="0"/>
              <a:t>Group Size</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style>
          <a:lnRef idx="2">
            <a:schemeClr val="accent1"/>
          </a:lnRef>
          <a:fillRef idx="1">
            <a:schemeClr val="lt1"/>
          </a:fillRef>
          <a:effectRef idx="0">
            <a:schemeClr val="accent1"/>
          </a:effectRef>
          <a:fontRef idx="minor">
            <a:schemeClr val="dk1"/>
          </a:fontRef>
        </p:style>
        <p:txBody>
          <a:bodyPr/>
          <a:lstStyle/>
          <a:p>
            <a:pPr>
              <a:buNone/>
            </a:pPr>
            <a:r>
              <a:rPr lang="en-US" b="1" dirty="0" smtClean="0"/>
              <a:t>Small groups</a:t>
            </a:r>
          </a:p>
          <a:p>
            <a:r>
              <a:rPr lang="en-US" b="1" dirty="0" smtClean="0"/>
              <a:t>Advantages</a:t>
            </a:r>
          </a:p>
          <a:p>
            <a:pPr lvl="1"/>
            <a:r>
              <a:rPr lang="en-US" dirty="0" smtClean="0"/>
              <a:t>Interact more with each other and easier to coordinate their efforts</a:t>
            </a:r>
          </a:p>
          <a:p>
            <a:pPr lvl="1"/>
            <a:r>
              <a:rPr lang="en-US" dirty="0" smtClean="0"/>
              <a:t>More motivated, satisfied, and committed</a:t>
            </a:r>
          </a:p>
          <a:p>
            <a:pPr lvl="1"/>
            <a:r>
              <a:rPr lang="en-US" dirty="0" smtClean="0"/>
              <a:t>Easier to share information</a:t>
            </a:r>
          </a:p>
          <a:p>
            <a:pPr lvl="1"/>
            <a:r>
              <a:rPr lang="en-US" dirty="0" smtClean="0"/>
              <a:t>Better able to see the importance of their personal contributions, etc</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48</a:t>
            </a:fld>
            <a:endParaRPr lang="en-US"/>
          </a:p>
        </p:txBody>
      </p:sp>
    </p:spTree>
  </p:cSld>
  <p:clrMapOvr>
    <a:masterClrMapping/>
  </p:clrMapOvr>
  <p:transition>
    <p:wipe di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447800"/>
            <a:ext cx="8229600" cy="4678363"/>
          </a:xfrm>
        </p:spPr>
        <p:style>
          <a:lnRef idx="2">
            <a:schemeClr val="accent2"/>
          </a:lnRef>
          <a:fillRef idx="1">
            <a:schemeClr val="lt1"/>
          </a:fillRef>
          <a:effectRef idx="0">
            <a:schemeClr val="accent2"/>
          </a:effectRef>
          <a:fontRef idx="minor">
            <a:schemeClr val="dk1"/>
          </a:fontRef>
        </p:style>
        <p:txBody>
          <a:bodyPr/>
          <a:lstStyle/>
          <a:p>
            <a:pPr>
              <a:buNone/>
            </a:pPr>
            <a:r>
              <a:rPr lang="en-US" b="1" dirty="0" smtClean="0"/>
              <a:t>Disadvantages:</a:t>
            </a:r>
          </a:p>
          <a:p>
            <a:pPr>
              <a:buFontTx/>
              <a:buChar char="-"/>
            </a:pPr>
            <a:r>
              <a:rPr lang="en-US" dirty="0" smtClean="0"/>
              <a:t>Limited knowledge, skill, and experience</a:t>
            </a:r>
          </a:p>
          <a:p>
            <a:pPr>
              <a:buFontTx/>
              <a:buChar char="-"/>
            </a:pPr>
            <a:r>
              <a:rPr lang="en-US" dirty="0" smtClean="0"/>
              <a:t>High work load, etc</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49</a:t>
            </a:fld>
            <a:endParaRPr lang="en-US"/>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three basic units of analysis in OB</a:t>
            </a:r>
            <a:br>
              <a:rPr lang="en-US" dirty="0" smtClean="0"/>
            </a:br>
            <a:endParaRPr lang="en-US"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buNone/>
            </a:pPr>
            <a:r>
              <a:rPr lang="en-US" dirty="0" smtClean="0"/>
              <a:t>1. Behavior of individuals within the organizations.</a:t>
            </a:r>
          </a:p>
          <a:p>
            <a:pPr>
              <a:buNone/>
            </a:pPr>
            <a:r>
              <a:rPr lang="en-US" dirty="0" smtClean="0"/>
              <a:t>2. Dynamics of relationships within small groups both formal teams and informal groups. </a:t>
            </a:r>
          </a:p>
          <a:p>
            <a:pPr>
              <a:buNone/>
            </a:pPr>
            <a:r>
              <a:rPr lang="en-US" dirty="0" smtClean="0"/>
              <a:t>3.  Whole systems that have inter-organizational relationships</a:t>
            </a: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5</a:t>
            </a:fld>
            <a:endParaRPr lang="en-US"/>
          </a:p>
        </p:txBody>
      </p:sp>
      <p:sp>
        <p:nvSpPr>
          <p:cNvPr id="5" name="Date Placeholder 4"/>
          <p:cNvSpPr>
            <a:spLocks noGrp="1"/>
          </p:cNvSpPr>
          <p:nvPr>
            <p:ph type="dt" sz="half" idx="10"/>
          </p:nvPr>
        </p:nvSpPr>
        <p:spPr/>
        <p:txBody>
          <a:bodyPr/>
          <a:lstStyle/>
          <a:p>
            <a:fld id="{41FC9E7A-9307-46DA-B381-036B405D286F}"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Group size cont ...</a:t>
            </a:r>
            <a:endParaRPr lang="en-US" dirty="0"/>
          </a:p>
        </p:txBody>
      </p:sp>
      <p:sp>
        <p:nvSpPr>
          <p:cNvPr id="3" name="Content Placeholder 2"/>
          <p:cNvSpPr>
            <a:spLocks noGrp="1"/>
          </p:cNvSpPr>
          <p:nvPr>
            <p:ph idx="1"/>
          </p:nvPr>
        </p:nvSpPr>
        <p:spPr>
          <a:xfrm>
            <a:off x="457200" y="1371600"/>
            <a:ext cx="8229600" cy="4754563"/>
          </a:xfrm>
        </p:spPr>
        <p:style>
          <a:lnRef idx="2">
            <a:schemeClr val="accent2"/>
          </a:lnRef>
          <a:fillRef idx="1">
            <a:schemeClr val="lt1"/>
          </a:fillRef>
          <a:effectRef idx="0">
            <a:schemeClr val="accent2"/>
          </a:effectRef>
          <a:fontRef idx="minor">
            <a:schemeClr val="dk1"/>
          </a:fontRef>
        </p:style>
        <p:txBody>
          <a:bodyPr>
            <a:normAutofit/>
          </a:bodyPr>
          <a:lstStyle/>
          <a:p>
            <a:pPr>
              <a:buNone/>
            </a:pPr>
            <a:r>
              <a:rPr lang="en-US" b="1" dirty="0" smtClean="0"/>
              <a:t>large groups</a:t>
            </a:r>
          </a:p>
          <a:p>
            <a:r>
              <a:rPr lang="en-US" sz="2400" b="1" dirty="0" smtClean="0"/>
              <a:t>Advantages:</a:t>
            </a:r>
          </a:p>
          <a:p>
            <a:pPr lvl="3">
              <a:buNone/>
            </a:pPr>
            <a:r>
              <a:rPr lang="en-US" sz="2400" b="1" dirty="0" smtClean="0"/>
              <a:t>- </a:t>
            </a:r>
            <a:r>
              <a:rPr lang="en-US" sz="2400" dirty="0" smtClean="0"/>
              <a:t>More resources at their disposal to achieve group goals</a:t>
            </a:r>
          </a:p>
          <a:p>
            <a:pPr lvl="3"/>
            <a:r>
              <a:rPr lang="en-US" sz="2400" dirty="0" smtClean="0"/>
              <a:t>Enables managers to obtain division of labor advantages, etc </a:t>
            </a:r>
          </a:p>
          <a:p>
            <a:pPr lvl="0"/>
            <a:r>
              <a:rPr lang="en-US" sz="2400" b="1" dirty="0" smtClean="0"/>
              <a:t>Disadvantages :</a:t>
            </a:r>
            <a:endParaRPr lang="en-US" sz="2400" dirty="0" smtClean="0"/>
          </a:p>
          <a:p>
            <a:pPr lvl="1"/>
            <a:r>
              <a:rPr lang="en-US" sz="2400" dirty="0" smtClean="0"/>
              <a:t>Problem of communication and coordination</a:t>
            </a:r>
          </a:p>
          <a:p>
            <a:pPr lvl="1"/>
            <a:r>
              <a:rPr lang="en-US" sz="2400" dirty="0" smtClean="0"/>
              <a:t>Lower level of motivation</a:t>
            </a:r>
          </a:p>
          <a:p>
            <a:pPr lvl="1"/>
            <a:r>
              <a:rPr lang="en-US" sz="2400" dirty="0" smtClean="0"/>
              <a:t>Members might not think their efforts are really needed, etc</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50</a:t>
            </a:fld>
            <a:endParaRPr lang="en-US"/>
          </a:p>
        </p:txBody>
      </p:sp>
    </p:spTree>
  </p:cSld>
  <p:clrMapOvr>
    <a:masterClrMapping/>
  </p:clrMapOvr>
  <p:transition>
    <p:wipe dir="u"/>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do people join group/team? </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4906963"/>
          </a:xfrm>
        </p:spPr>
        <p:style>
          <a:lnRef idx="2">
            <a:schemeClr val="accent1"/>
          </a:lnRef>
          <a:fillRef idx="1">
            <a:schemeClr val="lt1"/>
          </a:fillRef>
          <a:effectRef idx="0">
            <a:schemeClr val="accent1"/>
          </a:effectRef>
          <a:fontRef idx="minor">
            <a:schemeClr val="dk1"/>
          </a:fontRef>
        </p:style>
        <p:txBody>
          <a:bodyPr>
            <a:normAutofit fontScale="92500"/>
          </a:bodyPr>
          <a:lstStyle/>
          <a:p>
            <a:pPr>
              <a:buNone/>
            </a:pPr>
            <a:r>
              <a:rPr lang="en-US" dirty="0" smtClean="0"/>
              <a:t>The following are some of the important reasons:</a:t>
            </a:r>
          </a:p>
          <a:p>
            <a:r>
              <a:rPr lang="en-US" dirty="0" smtClean="0"/>
              <a:t>Security, Status , Self-Esteem, Affiliation - Groups can fulfill social needs, Power, Goal Achievement , Certain tasks can be performed only through the combined efforts of a number of individuals working together,  collusion between members in order to modify formal working arrangements more to their liking,  companionship and a source of mutual understanding and support from colleagues, etc</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51</a:t>
            </a:fld>
            <a:endParaRPr lang="en-US"/>
          </a:p>
        </p:txBody>
      </p:sp>
    </p:spTree>
  </p:cSld>
  <p:clrMapOvr>
    <a:masterClrMapping/>
  </p:clrMapOvr>
  <p:transition>
    <p:wipe dir="u"/>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Group Development</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a:buNone/>
            </a:pPr>
            <a:r>
              <a:rPr lang="en-US" dirty="0" smtClean="0"/>
              <a:t>There are two models of group development:</a:t>
            </a:r>
          </a:p>
          <a:p>
            <a:pPr>
              <a:buNone/>
            </a:pPr>
            <a:r>
              <a:rPr lang="en-US" dirty="0" smtClean="0"/>
              <a:t>1.Five-stage model of group development, and</a:t>
            </a:r>
          </a:p>
          <a:p>
            <a:pPr>
              <a:buNone/>
            </a:pPr>
            <a:r>
              <a:rPr lang="en-US" dirty="0" smtClean="0"/>
              <a:t>2. Punctuated-equilibrium model:-   recently discovered  model .it  is your reading assignment.</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52</a:t>
            </a:fld>
            <a:endParaRPr lang="en-US"/>
          </a:p>
        </p:txBody>
      </p:sp>
    </p:spTree>
  </p:cSld>
  <p:clrMapOvr>
    <a:masterClrMapping/>
  </p:clrMapOvr>
  <p:transition>
    <p:wipe dir="u"/>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Stages of group development cont…</a:t>
            </a:r>
            <a:br>
              <a:rPr lang="en-US" dirty="0" smtClean="0"/>
            </a:br>
            <a:r>
              <a:rPr lang="en-US" dirty="0" smtClean="0"/>
              <a:t/>
            </a:r>
            <a:br>
              <a:rPr lang="en-US" dirty="0" smtClean="0"/>
            </a:br>
            <a:r>
              <a:rPr lang="en-US" dirty="0" smtClean="0"/>
              <a:t>The Five-Stage Model</a:t>
            </a:r>
            <a:br>
              <a:rPr lang="en-US" dirty="0" smtClean="0"/>
            </a:b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53</a:t>
            </a:fld>
            <a:endParaRPr lang="en-US"/>
          </a:p>
        </p:txBody>
      </p:sp>
      <p:pic>
        <p:nvPicPr>
          <p:cNvPr id="7" name="Content Placeholder 6"/>
          <p:cNvPicPr>
            <a:picLocks noGrp="1"/>
          </p:cNvPicPr>
          <p:nvPr>
            <p:ph idx="1"/>
          </p:nvPr>
        </p:nvPicPr>
        <p:blipFill>
          <a:blip r:embed="rId2"/>
          <a:srcRect/>
          <a:stretch>
            <a:fillRect/>
          </a:stretch>
        </p:blipFill>
        <p:spPr bwMode="auto">
          <a:xfrm>
            <a:off x="990600" y="2514600"/>
            <a:ext cx="7315200" cy="2590800"/>
          </a:xfrm>
          <a:prstGeom prst="rect">
            <a:avLst/>
          </a:prstGeom>
          <a:ln>
            <a:headEnd/>
            <a:tailEnd/>
          </a:ln>
        </p:spPr>
        <p:style>
          <a:lnRef idx="2">
            <a:schemeClr val="accent2"/>
          </a:lnRef>
          <a:fillRef idx="1">
            <a:schemeClr val="lt1"/>
          </a:fillRef>
          <a:effectRef idx="0">
            <a:schemeClr val="accent2"/>
          </a:effectRef>
          <a:fontRef idx="minor">
            <a:schemeClr val="dk1"/>
          </a:fontRef>
        </p:style>
      </p:pic>
    </p:spTree>
  </p:cSld>
  <p:clrMapOvr>
    <a:masterClrMapping/>
  </p:clrMapOvr>
  <p:transition>
    <p:wipe dir="u"/>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stage model cont…</a:t>
            </a:r>
            <a:endParaRPr lang="en-US" dirty="0"/>
          </a:p>
        </p:txBody>
      </p:sp>
      <p:sp>
        <p:nvSpPr>
          <p:cNvPr id="3" name="Content Placeholder 2"/>
          <p:cNvSpPr>
            <a:spLocks noGrp="1"/>
          </p:cNvSpPr>
          <p:nvPr>
            <p:ph idx="1"/>
          </p:nvPr>
        </p:nvSpPr>
        <p:spPr>
          <a:xfrm>
            <a:off x="457200" y="1295400"/>
            <a:ext cx="8229600" cy="4830763"/>
          </a:xfrm>
        </p:spPr>
        <p:style>
          <a:lnRef idx="2">
            <a:schemeClr val="accent2"/>
          </a:lnRef>
          <a:fillRef idx="1">
            <a:schemeClr val="lt1"/>
          </a:fillRef>
          <a:effectRef idx="0">
            <a:schemeClr val="accent2"/>
          </a:effectRef>
          <a:fontRef idx="minor">
            <a:schemeClr val="dk1"/>
          </a:fontRef>
        </p:style>
        <p:txBody>
          <a:bodyPr/>
          <a:lstStyle/>
          <a:p>
            <a:pPr>
              <a:buNone/>
            </a:pPr>
            <a:r>
              <a:rPr lang="en-US" dirty="0" smtClean="0">
                <a:solidFill>
                  <a:srgbClr val="FF0000"/>
                </a:solidFill>
              </a:rPr>
              <a:t>Forming:- </a:t>
            </a:r>
          </a:p>
          <a:p>
            <a:pPr>
              <a:buNone/>
            </a:pPr>
            <a:r>
              <a:rPr lang="en-US" dirty="0" smtClean="0"/>
              <a:t>- The first stage, forming, is characterized by a great deal of uncertainty about the group's purpose, structure, and leadership.</a:t>
            </a:r>
          </a:p>
          <a:p>
            <a:pPr>
              <a:buNone/>
            </a:pPr>
            <a:r>
              <a:rPr lang="en-US" dirty="0" smtClean="0"/>
              <a:t>-This stage is complete when members have begun to think of themselves as part of a group.</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54</a:t>
            </a:fld>
            <a:endParaRPr lang="en-US"/>
          </a:p>
        </p:txBody>
      </p:sp>
    </p:spTree>
  </p:cSld>
  <p:clrMapOvr>
    <a:masterClrMapping/>
  </p:clrMapOvr>
  <p:transition>
    <p:wipe dir="u"/>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stage model cont…</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a:buNone/>
            </a:pPr>
            <a:r>
              <a:rPr lang="en-US" dirty="0" smtClean="0">
                <a:solidFill>
                  <a:srgbClr val="FF0000"/>
                </a:solidFill>
              </a:rPr>
              <a:t>Storming:-</a:t>
            </a:r>
          </a:p>
          <a:p>
            <a:pPr>
              <a:buNone/>
            </a:pPr>
            <a:r>
              <a:rPr lang="en-US" dirty="0" smtClean="0"/>
              <a:t>-The storming stage is one of intra-group conflict. </a:t>
            </a:r>
          </a:p>
          <a:p>
            <a:pPr>
              <a:buFontTx/>
              <a:buChar char="-"/>
            </a:pPr>
            <a:r>
              <a:rPr lang="en-US" dirty="0" smtClean="0"/>
              <a:t>Members accept the existence of the group, but resist the constraints the group imposes on individuality. </a:t>
            </a:r>
          </a:p>
          <a:p>
            <a:pPr>
              <a:buFontTx/>
              <a:buChar char="-"/>
            </a:pPr>
            <a:r>
              <a:rPr lang="en-US" dirty="0" smtClean="0"/>
              <a:t>Further, there is conflict over who will control the group. </a:t>
            </a:r>
          </a:p>
          <a:p>
            <a:pPr>
              <a:buFontTx/>
              <a:buChar char="-"/>
            </a:pPr>
            <a:r>
              <a:rPr lang="en-US" dirty="0" smtClean="0"/>
              <a:t>When this stage is complete, a relatively clear hierarchy of leadership exists within the group.</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55</a:t>
            </a:fld>
            <a:endParaRPr lang="en-US"/>
          </a:p>
        </p:txBody>
      </p:sp>
    </p:spTree>
  </p:cSld>
  <p:clrMapOvr>
    <a:masterClrMapping/>
  </p:clrMapOvr>
  <p:transition>
    <p:wipe dir="u"/>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stage model cont…</a:t>
            </a:r>
            <a:endParaRPr lang="en-US" dirty="0"/>
          </a:p>
        </p:txBody>
      </p:sp>
      <p:sp>
        <p:nvSpPr>
          <p:cNvPr id="3" name="Content Placeholder 2"/>
          <p:cNvSpPr>
            <a:spLocks noGrp="1"/>
          </p:cNvSpPr>
          <p:nvPr>
            <p:ph idx="1"/>
          </p:nvPr>
        </p:nvSpPr>
        <p:spPr>
          <a:xfrm>
            <a:off x="838200" y="1371600"/>
            <a:ext cx="7696200" cy="4754563"/>
          </a:xfrm>
        </p:spPr>
        <p:style>
          <a:lnRef idx="2">
            <a:schemeClr val="accent2"/>
          </a:lnRef>
          <a:fillRef idx="1">
            <a:schemeClr val="lt1"/>
          </a:fillRef>
          <a:effectRef idx="0">
            <a:schemeClr val="accent2"/>
          </a:effectRef>
          <a:fontRef idx="minor">
            <a:schemeClr val="dk1"/>
          </a:fontRef>
        </p:style>
        <p:txBody>
          <a:bodyPr/>
          <a:lstStyle/>
          <a:p>
            <a:pPr>
              <a:buNone/>
            </a:pPr>
            <a:r>
              <a:rPr lang="en-US" dirty="0" err="1" smtClean="0">
                <a:solidFill>
                  <a:srgbClr val="FF0000"/>
                </a:solidFill>
              </a:rPr>
              <a:t>Norming</a:t>
            </a:r>
            <a:r>
              <a:rPr lang="en-US" dirty="0" smtClean="0">
                <a:solidFill>
                  <a:srgbClr val="FF0000"/>
                </a:solidFill>
              </a:rPr>
              <a:t>:-</a:t>
            </a:r>
          </a:p>
          <a:p>
            <a:pPr>
              <a:buNone/>
            </a:pPr>
            <a:r>
              <a:rPr lang="en-US" dirty="0" smtClean="0"/>
              <a:t>-The third stage is one in which close relationships develop and the group demonstrates cohesiveness. </a:t>
            </a:r>
          </a:p>
          <a:p>
            <a:pPr>
              <a:buNone/>
            </a:pPr>
            <a:r>
              <a:rPr lang="en-US" dirty="0" smtClean="0"/>
              <a:t>-There is now a strong sense of group identity and camaraderie.</a:t>
            </a:r>
          </a:p>
          <a:p>
            <a:pPr>
              <a:buNone/>
            </a:pPr>
            <a:r>
              <a:rPr lang="en-US" dirty="0" smtClean="0"/>
              <a:t>- this stage is complete when correct member behavior is established.</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56</a:t>
            </a:fld>
            <a:endParaRPr lang="en-US"/>
          </a:p>
        </p:txBody>
      </p:sp>
    </p:spTree>
  </p:cSld>
  <p:clrMapOvr>
    <a:masterClrMapping/>
  </p:clrMapOvr>
  <p:transition>
    <p:wipe dir="u"/>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stage model cont…</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a:buNone/>
            </a:pPr>
            <a:r>
              <a:rPr lang="en-US" dirty="0" smtClean="0">
                <a:solidFill>
                  <a:srgbClr val="FF0000"/>
                </a:solidFill>
              </a:rPr>
              <a:t>Performing:-</a:t>
            </a:r>
          </a:p>
          <a:p>
            <a:pPr>
              <a:buNone/>
            </a:pPr>
            <a:r>
              <a:rPr lang="en-US" dirty="0" smtClean="0"/>
              <a:t>-The fourth stage is performing. The structure at this point is fully functional and accepted.</a:t>
            </a:r>
          </a:p>
          <a:p>
            <a:pPr>
              <a:buFontTx/>
              <a:buChar char="-"/>
            </a:pPr>
            <a:r>
              <a:rPr lang="en-US" dirty="0" smtClean="0"/>
              <a:t>The group performs its duties.</a:t>
            </a:r>
          </a:p>
          <a:p>
            <a:pPr>
              <a:buFontTx/>
              <a:buChar char="-"/>
            </a:pPr>
            <a:r>
              <a:rPr lang="en-US" dirty="0" smtClean="0"/>
              <a:t>For permanent work groups, performing is the last stage in their development.</a:t>
            </a:r>
          </a:p>
          <a:p>
            <a:pPr>
              <a:buNone/>
            </a:pP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57</a:t>
            </a:fld>
            <a:endParaRPr lang="en-US"/>
          </a:p>
        </p:txBody>
      </p:sp>
    </p:spTree>
  </p:cSld>
  <p:clrMapOvr>
    <a:masterClrMapping/>
  </p:clrMapOvr>
  <p:transition>
    <p:wipe dir="u"/>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stage model cont… </a:t>
            </a:r>
            <a:endParaRPr lang="en-US" dirty="0"/>
          </a:p>
        </p:txBody>
      </p:sp>
      <p:sp>
        <p:nvSpPr>
          <p:cNvPr id="3" name="Content Placeholder 2"/>
          <p:cNvSpPr>
            <a:spLocks noGrp="1"/>
          </p:cNvSpPr>
          <p:nvPr>
            <p:ph idx="1"/>
          </p:nvPr>
        </p:nvSpPr>
        <p:spPr>
          <a:xfrm>
            <a:off x="457200" y="1371600"/>
            <a:ext cx="8229600" cy="4754563"/>
          </a:xfrm>
        </p:spPr>
        <p:style>
          <a:lnRef idx="2">
            <a:schemeClr val="accent2"/>
          </a:lnRef>
          <a:fillRef idx="1">
            <a:schemeClr val="lt1"/>
          </a:fillRef>
          <a:effectRef idx="0">
            <a:schemeClr val="accent2"/>
          </a:effectRef>
          <a:fontRef idx="minor">
            <a:schemeClr val="dk1"/>
          </a:fontRef>
        </p:style>
        <p:txBody>
          <a:bodyPr/>
          <a:lstStyle/>
          <a:p>
            <a:pPr>
              <a:buNone/>
            </a:pPr>
            <a:r>
              <a:rPr lang="en-US" dirty="0" smtClean="0">
                <a:solidFill>
                  <a:srgbClr val="FF0000"/>
                </a:solidFill>
              </a:rPr>
              <a:t>Adjourning stage:-</a:t>
            </a:r>
          </a:p>
          <a:p>
            <a:pPr>
              <a:buFontTx/>
              <a:buChar char="-"/>
            </a:pPr>
            <a:r>
              <a:rPr lang="en-US" dirty="0" smtClean="0"/>
              <a:t>In this stage, the group prepares for its disbandment.</a:t>
            </a:r>
          </a:p>
          <a:p>
            <a:pPr>
              <a:buFontTx/>
              <a:buChar char="-"/>
            </a:pPr>
            <a:r>
              <a:rPr lang="en-US" dirty="0" smtClean="0"/>
              <a:t>for temporary committees, teams, task forces, and similar groups that have a limited task to perform, there is an adjourning stage, which is the last stage.</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58</a:t>
            </a:fld>
            <a:endParaRPr lang="en-US"/>
          </a:p>
        </p:txBody>
      </p:sp>
    </p:spTree>
  </p:cSld>
  <p:clrMapOvr>
    <a:masterClrMapping/>
  </p:clrMapOvr>
  <p:transition>
    <p:wipe dir="u"/>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4983163"/>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buNone/>
            </a:pPr>
            <a:r>
              <a:rPr lang="en-US" b="1" u="sng" dirty="0" smtClean="0"/>
              <a:t>Obstacles to team/group productivity</a:t>
            </a:r>
          </a:p>
          <a:p>
            <a:pPr>
              <a:buNone/>
            </a:pPr>
            <a:r>
              <a:rPr lang="en-US" sz="2600" b="1" dirty="0" smtClean="0"/>
              <a:t>a. Free riders-</a:t>
            </a:r>
            <a:r>
              <a:rPr lang="en-US" sz="2600" dirty="0" smtClean="0"/>
              <a:t> free riders don’t participate in team efforts, but they expect to take credit for team success and receive a full share of team rewards.</a:t>
            </a:r>
          </a:p>
          <a:p>
            <a:pPr>
              <a:buNone/>
            </a:pPr>
            <a:r>
              <a:rPr lang="en-US" sz="2600" b="1" dirty="0" smtClean="0"/>
              <a:t>b. dysfunctional team conflict- </a:t>
            </a:r>
            <a:r>
              <a:rPr lang="en-US" sz="2600" dirty="0" smtClean="0"/>
              <a:t>team can become dysfunctional if some take a personal dislike to others or engage in some other activity.</a:t>
            </a:r>
          </a:p>
          <a:p>
            <a:pPr>
              <a:buNone/>
            </a:pPr>
            <a:r>
              <a:rPr lang="en-US" sz="2600" b="1" dirty="0" smtClean="0"/>
              <a:t>c. groupthink-</a:t>
            </a:r>
            <a:r>
              <a:rPr lang="en-US" sz="2600" dirty="0" smtClean="0"/>
              <a:t> it is a malady that happens when the team is intolerant of a healthy diversity of opinions.</a:t>
            </a:r>
          </a:p>
          <a:p>
            <a:pPr>
              <a:buNone/>
            </a:pPr>
            <a:r>
              <a:rPr lang="en-US" sz="2600" b="1" dirty="0" smtClean="0"/>
              <a:t>d. insecure supervisors -</a:t>
            </a:r>
            <a:r>
              <a:rPr lang="en-US" sz="2600" dirty="0" smtClean="0"/>
              <a:t> many team initiatives are derailed by supervisors and managers who feel threatened by any proposed change.</a:t>
            </a:r>
          </a:p>
          <a:p>
            <a:pPr>
              <a:buNone/>
            </a:pPr>
            <a:r>
              <a:rPr lang="en-US" sz="2600" b="1" dirty="0" smtClean="0"/>
              <a:t>e. disruptive high performers – </a:t>
            </a:r>
            <a:r>
              <a:rPr lang="en-US" sz="2600" dirty="0" smtClean="0"/>
              <a:t>disruptive high performers often cost the team more in terms of cohesiveness and total outcome than their special talents warrant, etc.</a:t>
            </a:r>
          </a:p>
          <a:p>
            <a:endParaRPr lang="en-US" sz="2600"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59</a:t>
            </a:fld>
            <a:endParaRPr lang="en-US"/>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dirty="0" smtClean="0"/>
              <a:t/>
            </a:r>
            <a:br>
              <a:rPr lang="en-US" dirty="0" smtClean="0"/>
            </a:br>
            <a:r>
              <a:rPr lang="en-US" dirty="0" smtClean="0"/>
              <a:t/>
            </a:r>
            <a:br>
              <a:rPr lang="en-US" dirty="0" smtClean="0"/>
            </a:br>
            <a:r>
              <a:rPr lang="en-US" dirty="0" smtClean="0"/>
              <a:t>Replacing Intuition with systematic Study</a:t>
            </a:r>
            <a:br>
              <a:rPr lang="en-US" dirty="0" smtClean="0"/>
            </a:br>
            <a:endParaRPr lang="en-US" dirty="0"/>
          </a:p>
        </p:txBody>
      </p:sp>
      <p:sp>
        <p:nvSpPr>
          <p:cNvPr id="3" name="Content Placeholder 2"/>
          <p:cNvSpPr>
            <a:spLocks noGrp="1"/>
          </p:cNvSpPr>
          <p:nvPr>
            <p:ph idx="1"/>
          </p:nvPr>
        </p:nvSpPr>
        <p:spPr>
          <a:xfrm>
            <a:off x="457200" y="2057400"/>
            <a:ext cx="8229600" cy="4068763"/>
          </a:xfrm>
        </p:spPr>
        <p:style>
          <a:lnRef idx="2">
            <a:schemeClr val="accent2"/>
          </a:lnRef>
          <a:fillRef idx="1">
            <a:schemeClr val="lt1"/>
          </a:fillRef>
          <a:effectRef idx="0">
            <a:schemeClr val="accent2"/>
          </a:effectRef>
          <a:fontRef idx="minor">
            <a:schemeClr val="dk1"/>
          </a:fontRef>
        </p:style>
        <p:txBody>
          <a:bodyPr/>
          <a:lstStyle/>
          <a:p>
            <a:pPr>
              <a:buFont typeface="Wingdings" pitchFamily="2" charset="2"/>
              <a:buChar char="Ø"/>
            </a:pPr>
            <a:r>
              <a:rPr lang="en-US" dirty="0" smtClean="0"/>
              <a:t>Many of the views you hold concerning human behavior are based on intuition rather than fact.</a:t>
            </a:r>
          </a:p>
          <a:p>
            <a:pPr>
              <a:buFont typeface="Wingdings" pitchFamily="2" charset="2"/>
              <a:buChar char="Ø"/>
            </a:pPr>
            <a:r>
              <a:rPr lang="en-US" dirty="0" smtClean="0"/>
              <a:t> As a result, a systematic approach to the study of behavior can improve your explanatory and predictive abilities.</a:t>
            </a:r>
          </a:p>
          <a:p>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6</a:t>
            </a:fld>
            <a:endParaRPr lang="en-US"/>
          </a:p>
        </p:txBody>
      </p:sp>
      <p:sp>
        <p:nvSpPr>
          <p:cNvPr id="5" name="Date Placeholder 4"/>
          <p:cNvSpPr>
            <a:spLocks noGrp="1"/>
          </p:cNvSpPr>
          <p:nvPr>
            <p:ph type="dt" sz="half" idx="10"/>
          </p:nvPr>
        </p:nvSpPr>
        <p:spPr/>
        <p:txBody>
          <a:bodyPr/>
          <a:lstStyle/>
          <a:p>
            <a:fld id="{41D65562-76D4-45CE-93EB-1669C6F432CF}"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135563"/>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buNone/>
            </a:pPr>
            <a:r>
              <a:rPr lang="en-US" b="1" dirty="0" smtClean="0"/>
              <a:t>Group Norms:- </a:t>
            </a:r>
            <a:r>
              <a:rPr lang="en-US" dirty="0" smtClean="0"/>
              <a:t>the shared beliefs that regulate the behavior of team members are its team norms. </a:t>
            </a:r>
          </a:p>
          <a:p>
            <a:pPr>
              <a:buFontTx/>
              <a:buChar char="-"/>
            </a:pPr>
            <a:r>
              <a:rPr lang="en-US" dirty="0" smtClean="0"/>
              <a:t>They represent the values and aspirations of the members. </a:t>
            </a:r>
          </a:p>
          <a:p>
            <a:pPr>
              <a:buFontTx/>
              <a:buChar char="-"/>
            </a:pPr>
            <a:r>
              <a:rPr lang="en-US" dirty="0" smtClean="0"/>
              <a:t>Teams enforce norms with rewards and sanctions.</a:t>
            </a:r>
          </a:p>
          <a:p>
            <a:pPr lvl="1"/>
            <a:r>
              <a:rPr lang="en-US" dirty="0" smtClean="0"/>
              <a:t>Shared guidelines or rules for behavior that most group members follow</a:t>
            </a:r>
          </a:p>
          <a:p>
            <a:pPr lvl="1"/>
            <a:r>
              <a:rPr lang="en-US" dirty="0" smtClean="0"/>
              <a:t>Managers should encourage members to develop norms that contribute to group performance and the attainment of group goals</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60</a:t>
            </a:fld>
            <a:endParaRPr lang="en-US"/>
          </a:p>
        </p:txBody>
      </p:sp>
    </p:spTree>
  </p:cSld>
  <p:clrMapOvr>
    <a:masterClrMapping/>
  </p:clrMapOvr>
  <p:transition>
    <p:wipe dir="u"/>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Conformity to group norms and Deviance from group norms</a:t>
            </a: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61</a:t>
            </a:fld>
            <a:endParaRPr lang="en-US"/>
          </a:p>
        </p:txBody>
      </p:sp>
      <p:pic>
        <p:nvPicPr>
          <p:cNvPr id="7" name="Content Placeholder 6" descr="jon69447_1405"/>
          <p:cNvPicPr>
            <a:picLocks noGrp="1"/>
          </p:cNvPicPr>
          <p:nvPr>
            <p:ph idx="1"/>
          </p:nvPr>
        </p:nvPicPr>
        <p:blipFill>
          <a:blip r:embed="rId2"/>
          <a:srcRect/>
          <a:stretch>
            <a:fillRect/>
          </a:stretch>
        </p:blipFill>
        <p:spPr bwMode="auto">
          <a:xfrm>
            <a:off x="914400" y="1600200"/>
            <a:ext cx="7543800" cy="4267201"/>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lstStyle/>
          <a:p>
            <a:r>
              <a:rPr lang="en-US" dirty="0" smtClean="0"/>
              <a:t>Conformity and deviance cont…</a:t>
            </a:r>
            <a:endParaRPr lang="en-US" dirty="0"/>
          </a:p>
        </p:txBody>
      </p:sp>
      <p:sp>
        <p:nvSpPr>
          <p:cNvPr id="3" name="Content Placeholder 2"/>
          <p:cNvSpPr>
            <a:spLocks noGrp="1"/>
          </p:cNvSpPr>
          <p:nvPr>
            <p:ph idx="1"/>
          </p:nvPr>
        </p:nvSpPr>
        <p:spPr>
          <a:xfrm>
            <a:off x="457200" y="1981200"/>
            <a:ext cx="8229600" cy="4144963"/>
          </a:xfrm>
        </p:spPr>
        <p:style>
          <a:lnRef idx="2">
            <a:schemeClr val="accent1"/>
          </a:lnRef>
          <a:fillRef idx="1">
            <a:schemeClr val="lt1"/>
          </a:fillRef>
          <a:effectRef idx="0">
            <a:schemeClr val="accent1"/>
          </a:effectRef>
          <a:fontRef idx="minor">
            <a:schemeClr val="dk1"/>
          </a:fontRef>
        </p:style>
        <p:txBody>
          <a:bodyPr/>
          <a:lstStyle/>
          <a:p>
            <a:pPr lvl="1"/>
            <a:r>
              <a:rPr lang="en-US" sz="3200" dirty="0" smtClean="0"/>
              <a:t>Conformity and deviance must be balanced for high performance from the group.</a:t>
            </a:r>
          </a:p>
          <a:p>
            <a:pPr lvl="1"/>
            <a:r>
              <a:rPr lang="en-US" sz="3200" dirty="0" smtClean="0"/>
              <a:t>Deviance allows for new ideas in the group.</a:t>
            </a:r>
          </a:p>
          <a:p>
            <a:pPr lvl="1"/>
            <a:r>
              <a:rPr lang="en-US" sz="3200" dirty="0" smtClean="0"/>
              <a:t>Both extremes affect group performance</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62</a:t>
            </a:fld>
            <a:endParaRPr lang="en-US"/>
          </a:p>
        </p:txBody>
      </p:sp>
    </p:spTree>
  </p:cSld>
  <p:clrMapOvr>
    <a:masterClrMapping/>
  </p:clrMapOvr>
  <p:transition>
    <p:wipe dir="u"/>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4906963"/>
          </a:xfrm>
        </p:spPr>
        <p:style>
          <a:lnRef idx="2">
            <a:schemeClr val="accent2"/>
          </a:lnRef>
          <a:fillRef idx="1">
            <a:schemeClr val="lt1"/>
          </a:fillRef>
          <a:effectRef idx="0">
            <a:schemeClr val="accent2"/>
          </a:effectRef>
          <a:fontRef idx="minor">
            <a:schemeClr val="dk1"/>
          </a:fontRef>
        </p:style>
        <p:txBody>
          <a:bodyPr>
            <a:normAutofit/>
          </a:bodyPr>
          <a:lstStyle/>
          <a:p>
            <a:r>
              <a:rPr lang="en-US" b="1" dirty="0" smtClean="0"/>
              <a:t>Group Cohesiveness: - </a:t>
            </a:r>
            <a:r>
              <a:rPr lang="en-US" dirty="0" smtClean="0"/>
              <a:t>the degree to which members are attracted to their group.</a:t>
            </a:r>
          </a:p>
          <a:p>
            <a:pPr>
              <a:buNone/>
            </a:pPr>
            <a:r>
              <a:rPr lang="en-US" dirty="0" smtClean="0"/>
              <a:t>- The extent to which members feel a high degree of camaraderie, team spirit, and sense of unity is the degree of team cohesiveness.</a:t>
            </a:r>
          </a:p>
          <a:p>
            <a:pPr lvl="0"/>
            <a:r>
              <a:rPr lang="en-US" dirty="0" smtClean="0"/>
              <a:t>Three major consequences</a:t>
            </a:r>
          </a:p>
          <a:p>
            <a:pPr lvl="1"/>
            <a:r>
              <a:rPr lang="en-US" dirty="0" smtClean="0"/>
              <a:t>Level of participation</a:t>
            </a:r>
          </a:p>
          <a:p>
            <a:pPr lvl="1"/>
            <a:r>
              <a:rPr lang="en-US" dirty="0" smtClean="0"/>
              <a:t>Level of conformity to group norms</a:t>
            </a:r>
          </a:p>
          <a:p>
            <a:pPr lvl="1"/>
            <a:r>
              <a:rPr lang="en-US" dirty="0" smtClean="0"/>
              <a:t>Emphasis on group goal accomplishment</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63</a:t>
            </a:fld>
            <a:endParaRPr lang="en-US"/>
          </a:p>
        </p:txBody>
      </p:sp>
    </p:spTree>
  </p:cSld>
  <p:clrMapOvr>
    <a:masterClrMapping/>
  </p:clrMapOvr>
  <p:transition>
    <p:wipe dir="u"/>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
            </a:r>
            <a:br>
              <a:rPr lang="en-US" b="1" u="sng" dirty="0" smtClean="0"/>
            </a:br>
            <a:r>
              <a:rPr lang="en-US" b="1" u="sng" dirty="0" smtClean="0"/>
              <a:t>Sources and Consequences of Group Cohesiveness</a:t>
            </a: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64</a:t>
            </a:fld>
            <a:endParaRPr lang="en-US"/>
          </a:p>
        </p:txBody>
      </p:sp>
      <p:pic>
        <p:nvPicPr>
          <p:cNvPr id="7" name="Content Placeholder 3"/>
          <p:cNvPicPr>
            <a:picLocks noGrp="1"/>
          </p:cNvPicPr>
          <p:nvPr>
            <p:ph idx="1"/>
          </p:nvPr>
        </p:nvPicPr>
        <p:blipFill>
          <a:blip r:embed="rId2"/>
          <a:stretch>
            <a:fillRect/>
          </a:stretch>
        </p:blipFill>
        <p:spPr bwMode="auto">
          <a:xfrm>
            <a:off x="1219200" y="1600200"/>
            <a:ext cx="6477000" cy="388245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059363"/>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en-US" b="1" u="sng" dirty="0" smtClean="0"/>
              <a:t>Factors That Affect Group Cohesiveness</a:t>
            </a:r>
            <a:endParaRPr lang="en-US" dirty="0" smtClean="0"/>
          </a:p>
          <a:p>
            <a:pPr lvl="0"/>
            <a:r>
              <a:rPr lang="en-US" dirty="0" smtClean="0"/>
              <a:t>Agreement on group goals </a:t>
            </a:r>
          </a:p>
          <a:p>
            <a:pPr lvl="0"/>
            <a:r>
              <a:rPr lang="en-US" dirty="0" smtClean="0"/>
              <a:t>Frequency of interaction </a:t>
            </a:r>
          </a:p>
          <a:p>
            <a:pPr lvl="0"/>
            <a:r>
              <a:rPr lang="en-US" dirty="0" smtClean="0"/>
              <a:t> group size</a:t>
            </a:r>
          </a:p>
          <a:p>
            <a:pPr lvl="0"/>
            <a:r>
              <a:rPr lang="en-US" dirty="0" smtClean="0"/>
              <a:t>Unpleasant experiences</a:t>
            </a:r>
          </a:p>
          <a:p>
            <a:pPr lvl="0"/>
            <a:r>
              <a:rPr lang="en-US" dirty="0" smtClean="0"/>
              <a:t>Intergroup competition </a:t>
            </a:r>
          </a:p>
          <a:p>
            <a:pPr lvl="0"/>
            <a:r>
              <a:rPr lang="en-US" dirty="0" smtClean="0"/>
              <a:t>Favorable evaluation </a:t>
            </a:r>
          </a:p>
          <a:p>
            <a:pPr lvl="0"/>
            <a:r>
              <a:rPr lang="en-US" dirty="0" smtClean="0"/>
              <a:t>Domination by one or more members, etc</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65</a:t>
            </a:fld>
            <a:endParaRPr lang="en-US"/>
          </a:p>
        </p:txBody>
      </p:sp>
    </p:spTree>
  </p:cSld>
  <p:clrMapOvr>
    <a:masterClrMapping/>
  </p:clrMapOvr>
  <p:transition>
    <p:wipe dir="u"/>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GROUP BEHAVIOR</a:t>
            </a:r>
            <a:br>
              <a:rPr lang="en-US" dirty="0" smtClean="0"/>
            </a:br>
            <a:endParaRPr lang="en-US" dirty="0"/>
          </a:p>
        </p:txBody>
      </p:sp>
      <p:sp>
        <p:nvSpPr>
          <p:cNvPr id="3" name="Content Placeholder 2"/>
          <p:cNvSpPr>
            <a:spLocks noGrp="1"/>
          </p:cNvSpPr>
          <p:nvPr>
            <p:ph idx="1"/>
          </p:nvPr>
        </p:nvSpPr>
        <p:spPr>
          <a:xfrm>
            <a:off x="457200" y="1295400"/>
            <a:ext cx="8229600" cy="5029200"/>
          </a:xfrm>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pPr>
              <a:buNone/>
            </a:pPr>
            <a:r>
              <a:rPr lang="en-US" dirty="0" smtClean="0"/>
              <a:t>- The group is individual’s creation and exists for the individual.</a:t>
            </a:r>
          </a:p>
          <a:p>
            <a:pPr>
              <a:buNone/>
            </a:pPr>
            <a:r>
              <a:rPr lang="en-US" dirty="0" smtClean="0"/>
              <a:t> - An individual with other individuals comprise the bricks that make up the building which we call a group.</a:t>
            </a:r>
          </a:p>
          <a:p>
            <a:pPr>
              <a:buNone/>
            </a:pPr>
            <a:r>
              <a:rPr lang="en-US" dirty="0" smtClean="0"/>
              <a:t>- A group behavior is not the sum total of the behaviors making the group but it is a unit rather than the components of the group. </a:t>
            </a:r>
          </a:p>
          <a:p>
            <a:pPr>
              <a:buFontTx/>
              <a:buChar char="-"/>
            </a:pPr>
            <a:r>
              <a:rPr lang="en-US" dirty="0" smtClean="0"/>
              <a:t>An individual loses some of his individual personality traits and characteristics in the process of integration of effects of various individuals for efficient working. After transition has occurred, the individual’s personal bonds are changed and become mainly thoughts of the group.</a:t>
            </a:r>
          </a:p>
          <a:p>
            <a:pPr>
              <a:buFontTx/>
              <a:buChar char="-"/>
            </a:pPr>
            <a:r>
              <a:rPr lang="en-US" dirty="0" smtClean="0"/>
              <a:t> Each individual is member of numerous groups</a:t>
            </a:r>
            <a:r>
              <a:rPr lang="en-US" dirty="0" smtClean="0">
                <a:solidFill>
                  <a:srgbClr val="FF0000"/>
                </a:solidFill>
              </a:rPr>
              <a:t>. The groups like individuals have structural and integrative characteristics and operate in social environments.</a:t>
            </a:r>
          </a:p>
          <a:p>
            <a:pPr>
              <a:buFontTx/>
              <a:buChar char="-"/>
            </a:pPr>
            <a:r>
              <a:rPr lang="en-US" dirty="0" smtClean="0"/>
              <a:t> </a:t>
            </a:r>
            <a:r>
              <a:rPr lang="en-US" dirty="0" smtClean="0">
                <a:solidFill>
                  <a:srgbClr val="FF0000"/>
                </a:solidFill>
              </a:rPr>
              <a:t>The groups have power roles, leadership roles, communication and social structures. Groups have norms, ideologies, system, cohesiveness and morale. Individuals are greatly influenced by the powerful force of his group. </a:t>
            </a:r>
            <a:r>
              <a:rPr lang="en-US" dirty="0" smtClean="0"/>
              <a:t>The features or behavioral characteristics of effective teams are: cohesive with each other, select high performance norms, cooperative, exhibit interdependence, and trust one another. </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66</a:t>
            </a:fld>
            <a:endParaRPr lang="en-US"/>
          </a:p>
        </p:txBody>
      </p:sp>
    </p:spTree>
  </p:cSld>
  <p:clrMapOvr>
    <a:masterClrMapping/>
  </p:clrMapOvr>
  <p:transition>
    <p:wipe dir="u"/>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b="1" dirty="0" smtClean="0"/>
              <a:t/>
            </a:r>
            <a:br>
              <a:rPr lang="en-US" b="1" dirty="0" smtClean="0"/>
            </a:br>
            <a:r>
              <a:rPr lang="en-US" sz="3600" b="1" dirty="0" smtClean="0">
                <a:latin typeface="Times New Roman" pitchFamily="18" charset="0"/>
                <a:cs typeface="Times New Roman" pitchFamily="18" charset="0"/>
              </a:rPr>
              <a:t>CHAPTER  4</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MOTIVATION CONCEPTS AND THEIR APPLICATIONS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221163"/>
          </a:xfrm>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a:buNone/>
            </a:pPr>
            <a:r>
              <a:rPr lang="en-US" b="1" dirty="0" smtClean="0"/>
              <a:t>What is Motivation?</a:t>
            </a:r>
            <a:endParaRPr lang="en-US" dirty="0" smtClean="0"/>
          </a:p>
          <a:p>
            <a:pPr>
              <a:buFont typeface="Wingdings" pitchFamily="2" charset="2"/>
              <a:buChar char="Ø"/>
            </a:pPr>
            <a:r>
              <a:rPr lang="en-US" dirty="0" smtClean="0"/>
              <a:t>Motivation is the willingness to exert high levels of effort toward organizational goals, conditioned by the efforts and ability to satisfy some individual need.</a:t>
            </a:r>
          </a:p>
          <a:p>
            <a:pPr>
              <a:buFont typeface="Wingdings" pitchFamily="2" charset="2"/>
              <a:buChar char="Ø"/>
            </a:pPr>
            <a:r>
              <a:rPr lang="en-US" dirty="0" smtClean="0"/>
              <a:t> Motivation is concerned with effort toward </a:t>
            </a:r>
            <a:r>
              <a:rPr lang="en-US" i="1" dirty="0" smtClean="0"/>
              <a:t>any</a:t>
            </a:r>
            <a:r>
              <a:rPr lang="en-US" dirty="0" smtClean="0"/>
              <a:t> goal, we narrow the focus to </a:t>
            </a:r>
            <a:r>
              <a:rPr lang="en-US" i="1" dirty="0" smtClean="0"/>
              <a:t>organizational </a:t>
            </a:r>
            <a:r>
              <a:rPr lang="en-US" dirty="0" smtClean="0"/>
              <a:t>goals in order to reflect our singular interest in work-related behavior.</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67</a:t>
            </a:fld>
            <a:endParaRPr lang="en-US"/>
          </a:p>
        </p:txBody>
      </p:sp>
    </p:spTree>
  </p:cSld>
  <p:clrMapOvr>
    <a:masterClrMapping/>
  </p:clrMapOvr>
  <p:transition>
    <p:wipe dir="u"/>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135563"/>
          </a:xfrm>
        </p:spPr>
        <p:style>
          <a:lnRef idx="2">
            <a:schemeClr val="accent4"/>
          </a:lnRef>
          <a:fillRef idx="1">
            <a:schemeClr val="lt1"/>
          </a:fillRef>
          <a:effectRef idx="0">
            <a:schemeClr val="accent4"/>
          </a:effectRef>
          <a:fontRef idx="minor">
            <a:schemeClr val="dk1"/>
          </a:fontRef>
        </p:style>
        <p:txBody>
          <a:bodyPr/>
          <a:lstStyle/>
          <a:p>
            <a:pPr lvl="0">
              <a:buNone/>
            </a:pPr>
            <a:r>
              <a:rPr lang="en-US" dirty="0" smtClean="0"/>
              <a:t>- Motivation refers to forces within an individual that account for the </a:t>
            </a:r>
            <a:r>
              <a:rPr lang="en-US" dirty="0" smtClean="0">
                <a:solidFill>
                  <a:srgbClr val="FF0000"/>
                </a:solidFill>
              </a:rPr>
              <a:t>level</a:t>
            </a:r>
            <a:r>
              <a:rPr lang="en-US" dirty="0" smtClean="0"/>
              <a:t>, </a:t>
            </a:r>
            <a:r>
              <a:rPr lang="en-US" dirty="0" smtClean="0">
                <a:solidFill>
                  <a:srgbClr val="FF0000"/>
                </a:solidFill>
              </a:rPr>
              <a:t>direction</a:t>
            </a:r>
            <a:r>
              <a:rPr lang="en-US" dirty="0" smtClean="0"/>
              <a:t>, and </a:t>
            </a:r>
            <a:r>
              <a:rPr lang="en-US" dirty="0" smtClean="0">
                <a:solidFill>
                  <a:srgbClr val="FF0000"/>
                </a:solidFill>
              </a:rPr>
              <a:t>persistence </a:t>
            </a:r>
            <a:r>
              <a:rPr lang="en-US" dirty="0" smtClean="0"/>
              <a:t>of effort expended at work.</a:t>
            </a:r>
          </a:p>
          <a:p>
            <a:pPr lvl="1"/>
            <a:r>
              <a:rPr lang="en-US" dirty="0" smtClean="0"/>
              <a:t>Direction — an individual’s choice when presented with a number of possible alternatives.</a:t>
            </a:r>
          </a:p>
          <a:p>
            <a:pPr lvl="1"/>
            <a:r>
              <a:rPr lang="en-US" dirty="0" smtClean="0"/>
              <a:t>Level — the amount of effort a person puts forth.</a:t>
            </a:r>
          </a:p>
          <a:p>
            <a:pPr lvl="1"/>
            <a:r>
              <a:rPr lang="en-US" dirty="0" smtClean="0"/>
              <a:t>Persistence — the length of time a person stays with a given action.</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68</a:t>
            </a:fld>
            <a:endParaRPr lang="en-US"/>
          </a:p>
        </p:txBody>
      </p:sp>
    </p:spTree>
  </p:cSld>
  <p:clrMapOvr>
    <a:masterClrMapping/>
  </p:clrMapOvr>
  <p:transition>
    <p:wipe dir="u"/>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endParaRPr lang="en-US" dirty="0"/>
          </a:p>
        </p:txBody>
      </p:sp>
      <p:sp>
        <p:nvSpPr>
          <p:cNvPr id="3" name="Content Placeholder 2"/>
          <p:cNvSpPr>
            <a:spLocks noGrp="1"/>
          </p:cNvSpPr>
          <p:nvPr>
            <p:ph idx="1"/>
          </p:nvPr>
        </p:nvSpPr>
        <p:spPr>
          <a:xfrm>
            <a:off x="457200" y="1905000"/>
            <a:ext cx="8229600" cy="4221163"/>
          </a:xfrm>
        </p:spPr>
        <p:style>
          <a:lnRef idx="2">
            <a:schemeClr val="accent4"/>
          </a:lnRef>
          <a:fillRef idx="1">
            <a:schemeClr val="lt1"/>
          </a:fillRef>
          <a:effectRef idx="0">
            <a:schemeClr val="accent4"/>
          </a:effectRef>
          <a:fontRef idx="minor">
            <a:schemeClr val="dk1"/>
          </a:fontRef>
        </p:style>
        <p:txBody>
          <a:bodyPr/>
          <a:lstStyle/>
          <a:p>
            <a:pPr>
              <a:buFontTx/>
              <a:buChar char="-"/>
            </a:pPr>
            <a:r>
              <a:rPr lang="en-US" b="1" dirty="0" smtClean="0"/>
              <a:t>Performance  is the function of Ability, Motivation, Opportunity, Etc. </a:t>
            </a:r>
          </a:p>
          <a:p>
            <a:pPr>
              <a:buFontTx/>
              <a:buChar char="-"/>
            </a:pPr>
            <a:r>
              <a:rPr lang="en-US" b="1" dirty="0" smtClean="0"/>
              <a:t>So motivation is important for performance.</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69</a:t>
            </a:fld>
            <a:endParaRPr lang="en-US"/>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b="1" dirty="0" smtClean="0"/>
              <a:t/>
            </a:r>
            <a:br>
              <a:rPr lang="en-US" b="1" dirty="0" smtClean="0"/>
            </a:br>
            <a:r>
              <a:rPr lang="en-US" b="1" dirty="0" smtClean="0"/>
              <a:t>Characteristics of Organizational Behavior</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525963"/>
          </a:xfrm>
        </p:spPr>
        <p:style>
          <a:lnRef idx="2">
            <a:schemeClr val="accent1"/>
          </a:lnRef>
          <a:fillRef idx="1">
            <a:schemeClr val="lt1"/>
          </a:fillRef>
          <a:effectRef idx="0">
            <a:schemeClr val="accent1"/>
          </a:effectRef>
          <a:fontRef idx="minor">
            <a:schemeClr val="dk1"/>
          </a:fontRef>
        </p:style>
        <p:txBody>
          <a:bodyPr>
            <a:normAutofit lnSpcReduction="10000"/>
          </a:bodyPr>
          <a:lstStyle/>
          <a:p>
            <a:pPr>
              <a:buFont typeface="Wingdings" pitchFamily="2" charset="2"/>
              <a:buChar char="Ø"/>
            </a:pPr>
            <a:r>
              <a:rPr lang="en-US" dirty="0" smtClean="0"/>
              <a:t> Its interdisciplinary nature.</a:t>
            </a:r>
          </a:p>
          <a:p>
            <a:pPr>
              <a:buFont typeface="Wingdings" pitchFamily="2" charset="2"/>
              <a:buChar char="Ø"/>
            </a:pPr>
            <a:r>
              <a:rPr lang="en-US" dirty="0" smtClean="0"/>
              <a:t>  uses scientific methods to develop and empirically test generalizations about behavior in the organizations. </a:t>
            </a:r>
          </a:p>
          <a:p>
            <a:pPr>
              <a:buFont typeface="Wingdings" pitchFamily="2" charset="2"/>
              <a:buChar char="Ø"/>
            </a:pPr>
            <a:r>
              <a:rPr lang="en-US" dirty="0" smtClean="0"/>
              <a:t>focuses on applications and seeks relevancy in answering practical questions relating to human behavior in organization.</a:t>
            </a:r>
          </a:p>
          <a:p>
            <a:pPr>
              <a:buFont typeface="Wingdings" pitchFamily="2" charset="2"/>
              <a:buChar char="Ø"/>
            </a:pPr>
            <a:r>
              <a:rPr lang="en-US" dirty="0" smtClean="0"/>
              <a:t>uses contingency thinking in its search for ways to improve up on these outcomes. </a:t>
            </a:r>
          </a:p>
          <a:p>
            <a:pPr>
              <a:buFont typeface="Wingdings" pitchFamily="2" charset="2"/>
              <a:buChar char="Ø"/>
            </a:pPr>
            <a:endParaRPr lang="en-US" dirty="0" smtClean="0"/>
          </a:p>
          <a:p>
            <a:pPr>
              <a:buFont typeface="Wingdings" pitchFamily="2" charset="2"/>
              <a:buChar char="Ø"/>
            </a:pP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7</a:t>
            </a:fld>
            <a:endParaRPr lang="en-US"/>
          </a:p>
        </p:txBody>
      </p:sp>
      <p:sp>
        <p:nvSpPr>
          <p:cNvPr id="5" name="Date Placeholder 4"/>
          <p:cNvSpPr>
            <a:spLocks noGrp="1"/>
          </p:cNvSpPr>
          <p:nvPr>
            <p:ph type="dt" sz="half" idx="10"/>
          </p:nvPr>
        </p:nvSpPr>
        <p:spPr/>
        <p:txBody>
          <a:bodyPr/>
          <a:lstStyle/>
          <a:p>
            <a:fld id="{5C799A88-1BC4-4C5E-A9B9-302053BADF74}"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b="1" u="sng" dirty="0" smtClean="0"/>
              <a:t>Categories of Motivation Theories</a:t>
            </a:r>
            <a:r>
              <a:rPr lang="en-US" dirty="0" smtClean="0"/>
              <a:t/>
            </a:r>
            <a:br>
              <a:rPr lang="en-US" dirty="0" smtClean="0"/>
            </a:br>
            <a:endParaRPr lang="en-US" dirty="0"/>
          </a:p>
        </p:txBody>
      </p:sp>
      <p:sp>
        <p:nvSpPr>
          <p:cNvPr id="3" name="Content Placeholder 2"/>
          <p:cNvSpPr>
            <a:spLocks noGrp="1"/>
          </p:cNvSpPr>
          <p:nvPr>
            <p:ph idx="1"/>
          </p:nvPr>
        </p:nvSpPr>
        <p:spPr>
          <a:xfrm>
            <a:off x="457200" y="1752600"/>
            <a:ext cx="8229600" cy="4373563"/>
          </a:xfrm>
        </p:spPr>
        <p:style>
          <a:lnRef idx="2">
            <a:schemeClr val="accent4"/>
          </a:lnRef>
          <a:fillRef idx="1">
            <a:schemeClr val="lt1"/>
          </a:fillRef>
          <a:effectRef idx="0">
            <a:schemeClr val="accent4"/>
          </a:effectRef>
          <a:fontRef idx="minor">
            <a:schemeClr val="dk1"/>
          </a:fontRef>
        </p:style>
        <p:txBody>
          <a:bodyPr/>
          <a:lstStyle/>
          <a:p>
            <a:pPr lvl="1">
              <a:buNone/>
            </a:pPr>
            <a:r>
              <a:rPr lang="en-US" b="1" dirty="0" smtClean="0"/>
              <a:t>1. Content theories.</a:t>
            </a:r>
            <a:endParaRPr lang="en-US" dirty="0" smtClean="0"/>
          </a:p>
          <a:p>
            <a:pPr lvl="2"/>
            <a:r>
              <a:rPr lang="en-US" dirty="0" smtClean="0"/>
              <a:t>Focus on profiling the needs that people seek to fulfill.</a:t>
            </a:r>
          </a:p>
          <a:p>
            <a:pPr lvl="1">
              <a:buNone/>
            </a:pPr>
            <a:r>
              <a:rPr lang="en-US" b="1" dirty="0" smtClean="0"/>
              <a:t>2. Process theories.</a:t>
            </a:r>
            <a:endParaRPr lang="en-US" dirty="0" smtClean="0"/>
          </a:p>
          <a:p>
            <a:pPr lvl="2"/>
            <a:r>
              <a:rPr lang="en-US" dirty="0" smtClean="0"/>
              <a:t>Focus on people’s thought or cognitive processes.</a:t>
            </a:r>
          </a:p>
          <a:p>
            <a:pPr lvl="1">
              <a:buNone/>
            </a:pPr>
            <a:r>
              <a:rPr lang="en-US" b="1" dirty="0" smtClean="0"/>
              <a:t>3. Reinforcement theories.</a:t>
            </a:r>
          </a:p>
          <a:p>
            <a:pPr lvl="1">
              <a:buFont typeface="Arial" pitchFamily="34" charset="0"/>
              <a:buChar char="•"/>
            </a:pPr>
            <a:r>
              <a:rPr lang="en-US" dirty="0" smtClean="0"/>
              <a:t> Emphasize controlling behavior by manipulating its consequences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70</a:t>
            </a:fld>
            <a:endParaRPr lang="en-US"/>
          </a:p>
        </p:txBody>
      </p:sp>
    </p:spTree>
  </p:cSld>
  <p:clrMapOvr>
    <a:masterClrMapping/>
  </p:clrMapOvr>
  <p:transition>
    <p:wipe dir="u"/>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1. Content Motivation Theories</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lnSpcReduction="10000"/>
          </a:bodyPr>
          <a:lstStyle/>
          <a:p>
            <a:pPr lvl="0">
              <a:buFont typeface="Wingdings" pitchFamily="2" charset="2"/>
              <a:buChar char="q"/>
            </a:pPr>
            <a:r>
              <a:rPr lang="en-US" dirty="0" smtClean="0"/>
              <a:t> Content theories assumes motivation results from the individual’s attempts to satisfy needs.</a:t>
            </a:r>
          </a:p>
          <a:p>
            <a:pPr lvl="0"/>
            <a:r>
              <a:rPr lang="en-US" dirty="0" smtClean="0"/>
              <a:t>Major content theories of motivation are:</a:t>
            </a:r>
          </a:p>
          <a:p>
            <a:pPr lvl="1"/>
            <a:r>
              <a:rPr lang="en-US" dirty="0" smtClean="0"/>
              <a:t>Hierarchy of needs theory.</a:t>
            </a:r>
          </a:p>
          <a:p>
            <a:pPr lvl="1"/>
            <a:r>
              <a:rPr lang="en-US" dirty="0" smtClean="0"/>
              <a:t>ERG theory</a:t>
            </a:r>
          </a:p>
          <a:p>
            <a:pPr lvl="1"/>
            <a:r>
              <a:rPr lang="en-US" dirty="0" smtClean="0"/>
              <a:t>Acquired needs theory</a:t>
            </a:r>
          </a:p>
          <a:p>
            <a:pPr lvl="1"/>
            <a:r>
              <a:rPr lang="en-US" dirty="0" smtClean="0"/>
              <a:t>Two-factor theory </a:t>
            </a:r>
          </a:p>
          <a:p>
            <a:pPr lvl="1"/>
            <a:r>
              <a:rPr lang="en-US" dirty="0" smtClean="0"/>
              <a:t>Theory X and Theory Y</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71</a:t>
            </a:fld>
            <a:endParaRPr lang="en-US"/>
          </a:p>
        </p:txBody>
      </p:sp>
    </p:spTree>
  </p:cSld>
  <p:clrMapOvr>
    <a:masterClrMapping/>
  </p:clrMapOvr>
  <p:transition>
    <p:wipe dir="u"/>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4983163"/>
          </a:xfrm>
        </p:spPr>
        <p:style>
          <a:lnRef idx="2">
            <a:schemeClr val="accent4"/>
          </a:lnRef>
          <a:fillRef idx="1">
            <a:schemeClr val="lt1"/>
          </a:fillRef>
          <a:effectRef idx="0">
            <a:schemeClr val="accent4"/>
          </a:effectRef>
          <a:fontRef idx="minor">
            <a:schemeClr val="dk1"/>
          </a:fontRef>
        </p:style>
        <p:txBody>
          <a:bodyPr>
            <a:normAutofit/>
          </a:bodyPr>
          <a:lstStyle/>
          <a:p>
            <a:pPr>
              <a:buFont typeface="Wingdings" pitchFamily="2" charset="2"/>
              <a:buChar char="Ø"/>
            </a:pPr>
            <a:r>
              <a:rPr lang="en-US" dirty="0" smtClean="0"/>
              <a:t>There are two categories of content theories of motivation:</a:t>
            </a:r>
          </a:p>
          <a:p>
            <a:pPr marL="514350" lvl="0" indent="-514350">
              <a:buNone/>
            </a:pPr>
            <a:r>
              <a:rPr lang="en-US" dirty="0" smtClean="0"/>
              <a:t>I.</a:t>
            </a:r>
            <a:r>
              <a:rPr lang="en-US" b="1" dirty="0" smtClean="0"/>
              <a:t> </a:t>
            </a:r>
            <a:r>
              <a:rPr lang="en-US" sz="2800" dirty="0" smtClean="0"/>
              <a:t>Early Content Motivation Theories</a:t>
            </a:r>
          </a:p>
          <a:p>
            <a:pPr marL="514350" indent="-514350">
              <a:buNone/>
            </a:pPr>
            <a:r>
              <a:rPr lang="en-US" sz="2800" dirty="0" smtClean="0"/>
              <a:t> - Hierarchy of Needs Theory</a:t>
            </a:r>
          </a:p>
          <a:p>
            <a:pPr marL="514350" indent="-514350">
              <a:buFontTx/>
              <a:buChar char="-"/>
            </a:pPr>
            <a:r>
              <a:rPr lang="en-US" sz="2800" dirty="0" smtClean="0"/>
              <a:t>Theory X and Theory Y</a:t>
            </a:r>
          </a:p>
          <a:p>
            <a:pPr marL="514350" indent="-514350">
              <a:buFontTx/>
              <a:buChar char="-"/>
            </a:pPr>
            <a:r>
              <a:rPr lang="en-US" sz="2800" dirty="0" smtClean="0"/>
              <a:t> Motivation-Hygiene Theory/Two-factor theory</a:t>
            </a:r>
          </a:p>
          <a:p>
            <a:pPr marL="514350" lvl="4" indent="-514350">
              <a:buNone/>
            </a:pPr>
            <a:r>
              <a:rPr lang="en-US" sz="2800" dirty="0" smtClean="0"/>
              <a:t>II. Contemporary Content theories of Motivation</a:t>
            </a:r>
          </a:p>
          <a:p>
            <a:pPr marL="514350" lvl="4" indent="-514350">
              <a:buFontTx/>
              <a:buChar char="-"/>
            </a:pPr>
            <a:r>
              <a:rPr lang="en-US" sz="2800" dirty="0" smtClean="0"/>
              <a:t>ERG Theory</a:t>
            </a:r>
          </a:p>
          <a:p>
            <a:pPr marL="514350" lvl="4" indent="-514350">
              <a:buFontTx/>
              <a:buChar char="-"/>
            </a:pPr>
            <a:r>
              <a:rPr lang="en-US" sz="2800" dirty="0" smtClean="0"/>
              <a:t>Acquired needs theory</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72</a:t>
            </a:fld>
            <a:endParaRPr lang="en-US"/>
          </a:p>
        </p:txBody>
      </p:sp>
    </p:spTree>
  </p:cSld>
  <p:clrMapOvr>
    <a:masterClrMapping/>
  </p:clrMapOvr>
  <p:transition>
    <p:wipe dir="u"/>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dirty="0" smtClean="0"/>
              <a:t>I.</a:t>
            </a:r>
            <a:r>
              <a:rPr lang="en-US" b="1" dirty="0" smtClean="0"/>
              <a:t> Early Content Motivation Theories</a:t>
            </a:r>
            <a:r>
              <a:rPr lang="en-US" dirty="0" smtClean="0"/>
              <a:t/>
            </a:r>
            <a:br>
              <a:rPr lang="en-US" dirty="0" smtClean="0"/>
            </a:br>
            <a:r>
              <a:rPr lang="en-US" dirty="0" smtClean="0"/>
              <a:t>A. Hierarchy of Needs Theory</a:t>
            </a:r>
            <a:endParaRPr lang="en-US" dirty="0"/>
          </a:p>
        </p:txBody>
      </p:sp>
      <p:sp>
        <p:nvSpPr>
          <p:cNvPr id="3" name="Content Placeholder 2"/>
          <p:cNvSpPr>
            <a:spLocks noGrp="1"/>
          </p:cNvSpPr>
          <p:nvPr>
            <p:ph idx="1"/>
          </p:nvPr>
        </p:nvSpPr>
        <p:spPr>
          <a:xfrm>
            <a:off x="457200" y="1600200"/>
            <a:ext cx="8229600" cy="4525963"/>
          </a:xfrm>
        </p:spPr>
        <p:style>
          <a:lnRef idx="2">
            <a:schemeClr val="accent4"/>
          </a:lnRef>
          <a:fillRef idx="1">
            <a:schemeClr val="lt1"/>
          </a:fillRef>
          <a:effectRef idx="0">
            <a:schemeClr val="accent4"/>
          </a:effectRef>
          <a:fontRef idx="minor">
            <a:schemeClr val="dk1"/>
          </a:fontRef>
        </p:style>
        <p:txBody>
          <a:bodyPr>
            <a:normAutofit fontScale="70000" lnSpcReduction="20000"/>
          </a:bodyPr>
          <a:lstStyle/>
          <a:p>
            <a:r>
              <a:rPr lang="en-US" dirty="0" smtClean="0"/>
              <a:t>It's probably safe to say that the most well-known theory of motivation is Abraham Maslow's hierarchy of needs.</a:t>
            </a:r>
          </a:p>
          <a:p>
            <a:r>
              <a:rPr lang="en-US" dirty="0" smtClean="0"/>
              <a:t> He hypothesized that within every human being there exists a hierarchy of the following five needs: </a:t>
            </a:r>
          </a:p>
          <a:p>
            <a:pPr>
              <a:buNone/>
            </a:pPr>
            <a:r>
              <a:rPr lang="en-US" i="1" dirty="0" smtClean="0"/>
              <a:t>1. Physiological: </a:t>
            </a:r>
            <a:r>
              <a:rPr lang="en-US" dirty="0" smtClean="0"/>
              <a:t>Includes hunger, thirst, shelter, sex, and other bodily needs</a:t>
            </a:r>
          </a:p>
          <a:p>
            <a:pPr>
              <a:buNone/>
            </a:pPr>
            <a:r>
              <a:rPr lang="en-US" i="1" dirty="0" smtClean="0"/>
              <a:t>2. Safety: </a:t>
            </a:r>
            <a:r>
              <a:rPr lang="en-US" dirty="0" smtClean="0"/>
              <a:t>Includes security and protection from physical and emotional harm</a:t>
            </a:r>
          </a:p>
          <a:p>
            <a:pPr>
              <a:buNone/>
            </a:pPr>
            <a:r>
              <a:rPr lang="en-US" i="1" dirty="0" smtClean="0"/>
              <a:t>3. Social: </a:t>
            </a:r>
            <a:r>
              <a:rPr lang="en-US" dirty="0" smtClean="0"/>
              <a:t>Includes affection, belongingness, acceptance, and friendship</a:t>
            </a:r>
          </a:p>
          <a:p>
            <a:pPr>
              <a:buNone/>
            </a:pPr>
            <a:r>
              <a:rPr lang="en-US" i="1" dirty="0" smtClean="0"/>
              <a:t>4. Esteem: </a:t>
            </a:r>
            <a:r>
              <a:rPr lang="en-US" dirty="0" smtClean="0"/>
              <a:t>Includes internal esteem factors such as self-respect, autonomy, and achievement; and external esteem factors such as status, recognition, and attention.</a:t>
            </a:r>
          </a:p>
          <a:p>
            <a:pPr>
              <a:buNone/>
            </a:pPr>
            <a:r>
              <a:rPr lang="en-US" dirty="0" smtClean="0"/>
              <a:t>5. Self-actualization:-The drive to become what one is capable of becoming; includes growth, achieving one's potential, and self-fulfillment.</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73</a:t>
            </a:fld>
            <a:endParaRPr lang="en-US"/>
          </a:p>
        </p:txBody>
      </p:sp>
    </p:spTree>
  </p:cSld>
  <p:clrMapOvr>
    <a:masterClrMapping/>
  </p:clrMapOvr>
  <p:transition>
    <p:wipe dir="u"/>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74</a:t>
            </a:fld>
            <a:endParaRPr lang="en-US"/>
          </a:p>
        </p:txBody>
      </p:sp>
      <p:graphicFrame>
        <p:nvGraphicFramePr>
          <p:cNvPr id="7" name="Content Placeholder 4"/>
          <p:cNvGraphicFramePr>
            <a:graphicFrameLocks noGrp="1"/>
          </p:cNvGraphicFramePr>
          <p:nvPr>
            <p:ph idx="1"/>
          </p:nvPr>
        </p:nvGraphicFramePr>
        <p:xfrm>
          <a:off x="457200" y="1066801"/>
          <a:ext cx="8229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u"/>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75</a:t>
            </a:fld>
            <a:endParaRPr lang="en-US"/>
          </a:p>
        </p:txBody>
      </p:sp>
      <p:pic>
        <p:nvPicPr>
          <p:cNvPr id="7" name="Object 1028"/>
          <p:cNvPicPr>
            <a:picLocks noGrp="1"/>
          </p:cNvPicPr>
          <p:nvPr>
            <p:ph idx="1"/>
          </p:nvPr>
        </p:nvPicPr>
        <p:blipFill>
          <a:blip r:embed="rId2"/>
          <a:stretch>
            <a:fillRect/>
          </a:stretch>
        </p:blipFill>
        <p:spPr bwMode="auto">
          <a:xfrm>
            <a:off x="990600" y="1066800"/>
            <a:ext cx="6705600" cy="5059363"/>
          </a:xfrm>
          <a:prstGeom prst="rect">
            <a:avLst/>
          </a:prstGeom>
          <a:ln>
            <a:headEnd type="none" w="sm" len="sm"/>
            <a:tailEnd type="none" w="sm" len="sm"/>
          </a:ln>
        </p:spPr>
        <p:style>
          <a:lnRef idx="2">
            <a:schemeClr val="accent5"/>
          </a:lnRef>
          <a:fillRef idx="1">
            <a:schemeClr val="lt1"/>
          </a:fillRef>
          <a:effectRef idx="0">
            <a:schemeClr val="accent5"/>
          </a:effectRef>
          <a:fontRef idx="minor">
            <a:schemeClr val="dk1"/>
          </a:fontRef>
        </p:style>
      </p:pic>
    </p:spTree>
  </p:cSld>
  <p:clrMapOvr>
    <a:masterClrMapping/>
  </p:clrMapOvr>
  <p:transition>
    <p:wipe dir="u"/>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 Theory X and Theory Y</a:t>
            </a:r>
            <a:r>
              <a:rPr lang="en-US" dirty="0" smtClean="0"/>
              <a:t> </a:t>
            </a:r>
            <a:br>
              <a:rPr lang="en-US" dirty="0" smtClean="0"/>
            </a:br>
            <a:endParaRPr lang="en-US" dirty="0"/>
          </a:p>
        </p:txBody>
      </p:sp>
      <p:sp>
        <p:nvSpPr>
          <p:cNvPr id="3" name="Content Placeholder 2"/>
          <p:cNvSpPr>
            <a:spLocks noGrp="1"/>
          </p:cNvSpPr>
          <p:nvPr>
            <p:ph idx="1"/>
          </p:nvPr>
        </p:nvSpPr>
        <p:spPr>
          <a:xfrm>
            <a:off x="457200" y="1219200"/>
            <a:ext cx="8229600" cy="4906963"/>
          </a:xfrm>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r>
              <a:rPr lang="en-US" dirty="0" smtClean="0"/>
              <a:t>Douglas McGregor proposed two distinct views of human beings: one basically negative, labeled Theory X, and the other basically positive, labeled Theory Y. </a:t>
            </a:r>
          </a:p>
          <a:p>
            <a:r>
              <a:rPr lang="en-US" dirty="0" smtClean="0"/>
              <a:t>After viewing the way in which managers dealt with employees, McGregor concluded that a manager's view of the nature of human beings is based on a certain grouping of assumptions and that he or she tends to mold his or her behavior toward subordinates according to these assumptions.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76</a:t>
            </a:fld>
            <a:endParaRPr lang="en-US"/>
          </a:p>
        </p:txBody>
      </p:sp>
    </p:spTree>
  </p:cSld>
  <p:clrMapOvr>
    <a:masterClrMapping/>
  </p:clrMapOvr>
  <p:transition>
    <p:wipe dir="u"/>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 Motivation-Hygiene Theory/Two-factor theory</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r>
              <a:rPr lang="en-US" dirty="0" smtClean="0"/>
              <a:t>Motivation-hygiene theory - intrinsic factors are related to job satisfaction, while extrinsic factors are associated with job dissatisfaction.</a:t>
            </a:r>
          </a:p>
          <a:p>
            <a:r>
              <a:rPr lang="en-US" dirty="0" smtClean="0"/>
              <a:t>The motivation-hygiene theory was proposed by psychologist Frederick Herzberg. </a:t>
            </a:r>
          </a:p>
          <a:p>
            <a:r>
              <a:rPr lang="en-US" dirty="0" smtClean="0"/>
              <a:t>He  believes that an individual's relation to his or her work is a basic one and that his or her attitude toward this work can very well determine the individual's success or failure.</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77</a:t>
            </a:fld>
            <a:endParaRPr lang="en-US"/>
          </a:p>
        </p:txBody>
      </p:sp>
    </p:spTree>
  </p:cSld>
  <p:clrMapOvr>
    <a:masterClrMapping/>
  </p:clrMapOvr>
  <p:transition>
    <p:wipe dir="u"/>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78</a:t>
            </a:fld>
            <a:endParaRPr lang="en-US"/>
          </a:p>
        </p:txBody>
      </p:sp>
      <p:pic>
        <p:nvPicPr>
          <p:cNvPr id="7" name="Object 4100"/>
          <p:cNvPicPr>
            <a:picLocks noGrp="1"/>
          </p:cNvPicPr>
          <p:nvPr>
            <p:ph idx="1"/>
          </p:nvPr>
        </p:nvPicPr>
        <p:blipFill>
          <a:blip r:embed="rId2"/>
          <a:srcRect/>
          <a:stretch>
            <a:fillRect/>
          </a:stretch>
        </p:blipFill>
        <p:spPr bwMode="auto">
          <a:xfrm>
            <a:off x="914400" y="1066801"/>
            <a:ext cx="7162800" cy="4572572"/>
          </a:xfrm>
          <a:prstGeom prst="rect">
            <a:avLst/>
          </a:prstGeom>
          <a:noFill/>
          <a:ln w="12700" cap="sq">
            <a:noFill/>
            <a:miter lim="800000"/>
            <a:headEnd type="none" w="sm" len="sm"/>
            <a:tailEnd type="none" w="sm" len="sm"/>
          </a:ln>
          <a:effectLst/>
        </p:spPr>
      </p:pic>
    </p:spTree>
  </p:cSld>
  <p:clrMapOvr>
    <a:masterClrMapping/>
  </p:clrMapOvr>
  <p:transition>
    <p:wipe dir="u"/>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b="1" dirty="0" smtClean="0"/>
              <a:t>II. Contemporary Content theories of Motivation</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a:buNone/>
            </a:pPr>
            <a:r>
              <a:rPr lang="en-US" dirty="0" smtClean="0"/>
              <a:t>A. ERG Theory</a:t>
            </a:r>
          </a:p>
          <a:p>
            <a:r>
              <a:rPr lang="en-US" dirty="0" smtClean="0"/>
              <a:t>Clayton </a:t>
            </a:r>
            <a:r>
              <a:rPr lang="en-US" dirty="0" err="1" smtClean="0"/>
              <a:t>Alderfer</a:t>
            </a:r>
            <a:r>
              <a:rPr lang="en-US" dirty="0" smtClean="0"/>
              <a:t> has reworked Maslow's need hierarchy to align it more closely with the empirical research. </a:t>
            </a:r>
          </a:p>
          <a:p>
            <a:r>
              <a:rPr lang="en-US" dirty="0" smtClean="0"/>
              <a:t>His revised need hierarchy is labeled ERG theory. </a:t>
            </a:r>
          </a:p>
          <a:p>
            <a:r>
              <a:rPr lang="en-US" dirty="0" smtClean="0"/>
              <a:t> </a:t>
            </a:r>
            <a:r>
              <a:rPr lang="en-US" dirty="0" err="1" smtClean="0"/>
              <a:t>Alderfer</a:t>
            </a:r>
            <a:r>
              <a:rPr lang="en-US" dirty="0" smtClean="0"/>
              <a:t> argues that there are three groups of core needs-existence ( physiological and safety needs), relatedness ( social needs &amp; external/extrinsic components of esteem needs), and growth (intrinsic components of esteem needs &amp; self-actualization needs)-hence the label ERG theory. </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79</a:t>
            </a:fld>
            <a:endParaRPr lang="en-US"/>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dirty="0" smtClean="0"/>
              <a:t>Contributing Disciplines to Organizational Behavior (OB)</a:t>
            </a:r>
            <a:endParaRPr lang="en-US" dirty="0"/>
          </a:p>
        </p:txBody>
      </p:sp>
      <p:sp>
        <p:nvSpPr>
          <p:cNvPr id="3" name="Content Placeholder 2"/>
          <p:cNvSpPr>
            <a:spLocks noGrp="1"/>
          </p:cNvSpPr>
          <p:nvPr>
            <p:ph idx="1"/>
          </p:nvPr>
        </p:nvSpPr>
        <p:spPr>
          <a:xfrm>
            <a:off x="457200" y="2057400"/>
            <a:ext cx="8229600" cy="4068763"/>
          </a:xfrm>
        </p:spPr>
        <p:style>
          <a:lnRef idx="2">
            <a:schemeClr val="accent2"/>
          </a:lnRef>
          <a:fillRef idx="1">
            <a:schemeClr val="lt1"/>
          </a:fillRef>
          <a:effectRef idx="0">
            <a:schemeClr val="accent2"/>
          </a:effectRef>
          <a:fontRef idx="minor">
            <a:schemeClr val="dk1"/>
          </a:fontRef>
        </p:style>
        <p:txBody>
          <a:bodyPr/>
          <a:lstStyle/>
          <a:p>
            <a:pPr>
              <a:buFont typeface="Wingdings" pitchFamily="2" charset="2"/>
              <a:buChar char="Ø"/>
            </a:pPr>
            <a:r>
              <a:rPr lang="en-US" dirty="0" smtClean="0"/>
              <a:t>Following are some of the major contributing disciplines to the study of organizational behavior:</a:t>
            </a:r>
          </a:p>
          <a:p>
            <a:r>
              <a:rPr lang="en-US" dirty="0" smtClean="0"/>
              <a:t>Psychology</a:t>
            </a:r>
          </a:p>
          <a:p>
            <a:r>
              <a:rPr lang="en-US" dirty="0" smtClean="0"/>
              <a:t>Sociology</a:t>
            </a:r>
          </a:p>
          <a:p>
            <a:r>
              <a:rPr lang="en-US" dirty="0" smtClean="0"/>
              <a:t>Social Psychology</a:t>
            </a:r>
          </a:p>
          <a:p>
            <a:r>
              <a:rPr lang="en-US" dirty="0" smtClean="0"/>
              <a:t>Anthropology</a:t>
            </a:r>
          </a:p>
          <a:p>
            <a:pPr>
              <a:buNone/>
            </a:pPr>
            <a:endParaRPr lang="en-US" dirty="0"/>
          </a:p>
        </p:txBody>
      </p:sp>
      <p:sp>
        <p:nvSpPr>
          <p:cNvPr id="4" name="Slide Number Placeholder 3"/>
          <p:cNvSpPr>
            <a:spLocks noGrp="1"/>
          </p:cNvSpPr>
          <p:nvPr>
            <p:ph type="sldNum" sz="quarter" idx="12"/>
          </p:nvPr>
        </p:nvSpPr>
        <p:spPr/>
        <p:txBody>
          <a:bodyPr/>
          <a:lstStyle/>
          <a:p>
            <a:fld id="{14A9E717-1DB2-46E1-9956-FD02CAE5A889}" type="slidenum">
              <a:rPr lang="en-US" smtClean="0"/>
              <a:pPr/>
              <a:t>8</a:t>
            </a:fld>
            <a:endParaRPr lang="en-US"/>
          </a:p>
        </p:txBody>
      </p:sp>
      <p:sp>
        <p:nvSpPr>
          <p:cNvPr id="5" name="Date Placeholder 4"/>
          <p:cNvSpPr>
            <a:spLocks noGrp="1"/>
          </p:cNvSpPr>
          <p:nvPr>
            <p:ph type="dt" sz="half" idx="10"/>
          </p:nvPr>
        </p:nvSpPr>
        <p:spPr/>
        <p:txBody>
          <a:bodyPr/>
          <a:lstStyle/>
          <a:p>
            <a:fld id="{B07D8E9C-E946-4F65-BBF4-F0D98DEA8843}"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 Acquired needs theory</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4906963"/>
          </a:xfrm>
        </p:spPr>
        <p:style>
          <a:lnRef idx="2">
            <a:schemeClr val="accent2"/>
          </a:lnRef>
          <a:fillRef idx="1">
            <a:schemeClr val="lt1"/>
          </a:fillRef>
          <a:effectRef idx="0">
            <a:schemeClr val="accent2"/>
          </a:effectRef>
          <a:fontRef idx="minor">
            <a:schemeClr val="dk1"/>
          </a:fontRef>
        </p:style>
        <p:txBody>
          <a:bodyPr/>
          <a:lstStyle/>
          <a:p>
            <a:r>
              <a:rPr lang="en-US" dirty="0" smtClean="0"/>
              <a:t>This theory is proposed by David McClelland and his associates as being important in organizational settings for understanding motivation. </a:t>
            </a:r>
          </a:p>
          <a:p>
            <a:r>
              <a:rPr lang="en-US" dirty="0" smtClean="0"/>
              <a:t>McClelland's theory of needs focuses on three needs: achievement, power, and affiliation</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80</a:t>
            </a:fld>
            <a:endParaRPr lang="en-US"/>
          </a:p>
        </p:txBody>
      </p:sp>
    </p:spTree>
  </p:cSld>
  <p:clrMapOvr>
    <a:masterClrMapping/>
  </p:clrMapOvr>
  <p:transition>
    <p:wipe dir="u"/>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Process Theories of Motivation</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normAutofit lnSpcReduction="10000"/>
          </a:bodyPr>
          <a:lstStyle/>
          <a:p>
            <a:pPr marL="514350" indent="-514350">
              <a:buAutoNum type="alphaUcPeriod"/>
            </a:pPr>
            <a:r>
              <a:rPr lang="en-US" dirty="0" smtClean="0"/>
              <a:t>Equity theory:- According to this theory people gauge the fairness of their work outcomes in relation to others.</a:t>
            </a:r>
          </a:p>
          <a:p>
            <a:pPr marL="514350" indent="-514350">
              <a:buFontTx/>
              <a:buChar char="-"/>
            </a:pPr>
            <a:r>
              <a:rPr lang="en-US" dirty="0" smtClean="0"/>
              <a:t>Individuals felt negative inequality when they feel that they have received relatively less than others in proportion to work inputs.</a:t>
            </a:r>
          </a:p>
          <a:p>
            <a:pPr marL="514350" indent="-514350">
              <a:buNone/>
            </a:pPr>
            <a:r>
              <a:rPr lang="en-US" dirty="0" smtClean="0"/>
              <a:t>- Developed by J. Stacy Adams. </a:t>
            </a:r>
          </a:p>
          <a:p>
            <a:pPr marL="514350" indent="-514350">
              <a:buFontTx/>
              <a:buChar char="-"/>
            </a:pPr>
            <a:r>
              <a:rPr lang="en-US" dirty="0" smtClean="0"/>
              <a:t>Individual felt positive inequality when they feel that they have received relatively more than others in proportion to work inputs.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81</a:t>
            </a:fld>
            <a:endParaRPr lang="en-US"/>
          </a:p>
        </p:txBody>
      </p:sp>
    </p:spTree>
  </p:cSld>
  <p:clrMapOvr>
    <a:masterClrMapping/>
  </p:clrMapOvr>
  <p:transition>
    <p:wipe dir="u"/>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Expectancy Theory</a:t>
            </a:r>
            <a:endParaRPr lang="en-US" dirty="0"/>
          </a:p>
        </p:txBody>
      </p:sp>
      <p:sp>
        <p:nvSpPr>
          <p:cNvPr id="3" name="Content Placeholder 2"/>
          <p:cNvSpPr>
            <a:spLocks noGrp="1"/>
          </p:cNvSpPr>
          <p:nvPr>
            <p:ph idx="1"/>
          </p:nvPr>
        </p:nvSpPr>
        <p:spPr>
          <a:xfrm>
            <a:off x="457200" y="1219200"/>
            <a:ext cx="8229600" cy="4906963"/>
          </a:xfrm>
        </p:spPr>
        <p:style>
          <a:lnRef idx="2">
            <a:schemeClr val="accent5"/>
          </a:lnRef>
          <a:fillRef idx="1">
            <a:schemeClr val="lt1"/>
          </a:fillRef>
          <a:effectRef idx="0">
            <a:schemeClr val="accent5"/>
          </a:effectRef>
          <a:fontRef idx="minor">
            <a:schemeClr val="dk1"/>
          </a:fontRef>
        </p:style>
        <p:txBody>
          <a:bodyPr>
            <a:normAutofit/>
          </a:bodyPr>
          <a:lstStyle/>
          <a:p>
            <a:r>
              <a:rPr lang="en-US" dirty="0" smtClean="0"/>
              <a:t>Currently, one of the most widely accepted explanations of motivation is Victor Vroom's expectancy theory.</a:t>
            </a:r>
          </a:p>
          <a:p>
            <a:r>
              <a:rPr lang="en-US" dirty="0" smtClean="0"/>
              <a:t> Expectancy theory argues that the strength of a tendency to act in a certain way depends on the strength of an expectation that the act will be followed by a given outcome and on the attractiveness of that outcome to the individual.</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82</a:t>
            </a:fld>
            <a:endParaRPr lang="en-US"/>
          </a:p>
        </p:txBody>
      </p:sp>
    </p:spTree>
  </p:cSld>
  <p:clrMapOvr>
    <a:masterClrMapping/>
  </p:clrMapOvr>
  <p:transition>
    <p:wipe dir="u"/>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 Cognitive Evaluation Theory</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style>
          <a:lnRef idx="2">
            <a:schemeClr val="accent5"/>
          </a:lnRef>
          <a:fillRef idx="1">
            <a:schemeClr val="lt1"/>
          </a:fillRef>
          <a:effectRef idx="0">
            <a:schemeClr val="accent5"/>
          </a:effectRef>
          <a:fontRef idx="minor">
            <a:schemeClr val="dk1"/>
          </a:fontRef>
        </p:style>
        <p:txBody>
          <a:bodyPr/>
          <a:lstStyle/>
          <a:p>
            <a:pPr>
              <a:buFontTx/>
              <a:buChar char="-"/>
            </a:pPr>
            <a:r>
              <a:rPr lang="en-US" dirty="0" smtClean="0"/>
              <a:t>Cognitive evaluation theory states that allocating extrinsic rewards for behavior that had been previously intrinsically rewarded tends to decrease the overall level of motivation. </a:t>
            </a:r>
          </a:p>
          <a:p>
            <a:pPr>
              <a:buFontTx/>
              <a:buChar char="-"/>
            </a:pPr>
            <a:r>
              <a:rPr lang="en-US" dirty="0" smtClean="0"/>
              <a:t>The major implications for this theory relates to the way in which people are paid in organizations. </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83</a:t>
            </a:fld>
            <a:endParaRPr lang="en-US"/>
          </a:p>
        </p:txBody>
      </p:sp>
    </p:spTree>
  </p:cSld>
  <p:clrMapOvr>
    <a:masterClrMapping/>
  </p:clrMapOvr>
  <p:transition>
    <p:wipe dir="u"/>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 Goal-Setting Theory</a:t>
            </a:r>
            <a:endParaRPr lang="en-US" dirty="0"/>
          </a:p>
        </p:txBody>
      </p:sp>
      <p:sp>
        <p:nvSpPr>
          <p:cNvPr id="3" name="Content Placeholder 2"/>
          <p:cNvSpPr>
            <a:spLocks noGrp="1"/>
          </p:cNvSpPr>
          <p:nvPr>
            <p:ph idx="1"/>
          </p:nvPr>
        </p:nvSpPr>
        <p:spPr/>
        <p:txBody>
          <a:bodyPr/>
          <a:lstStyle/>
          <a:p>
            <a:r>
              <a:rPr lang="en-US" dirty="0" smtClean="0"/>
              <a:t>Goal-setting theory states that specific, challenging/ difficult, and clear goals that lead to higher performance.</a:t>
            </a:r>
          </a:p>
          <a:p>
            <a:r>
              <a:rPr lang="en-US" dirty="0" smtClean="0"/>
              <a:t>It addresses the issues of the effect of goal specificity, challenge and feedback on performance.</a:t>
            </a:r>
          </a:p>
          <a:p>
            <a:pPr>
              <a:buNone/>
            </a:pP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84</a:t>
            </a:fld>
            <a:endParaRPr lang="en-US"/>
          </a:p>
        </p:txBody>
      </p:sp>
    </p:spTree>
  </p:cSld>
  <p:clrMapOvr>
    <a:masterClrMapping/>
  </p:clrMapOvr>
  <p:transition>
    <p:wipe dir="u"/>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Reinforcement Theory  </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lstStyle/>
          <a:p>
            <a:r>
              <a:rPr lang="en-US" dirty="0" smtClean="0"/>
              <a:t>Reinforcement deals with the administration of a consequence as a result of a behavior.</a:t>
            </a:r>
          </a:p>
          <a:p>
            <a:r>
              <a:rPr lang="en-US" dirty="0" smtClean="0"/>
              <a:t>Proper management of reinforcement can change the direction, level, and persistence of an individual’s behavior.</a:t>
            </a:r>
          </a:p>
          <a:p>
            <a:r>
              <a:rPr lang="en-US" dirty="0" smtClean="0"/>
              <a:t> Behavior is a function of its consequences.</a:t>
            </a:r>
          </a:p>
          <a:p>
            <a:pPr>
              <a:buNone/>
            </a:pP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85</a:t>
            </a:fld>
            <a:endParaRPr lang="en-US"/>
          </a:p>
        </p:txBody>
      </p:sp>
    </p:spTree>
  </p:cSld>
  <p:clrMapOvr>
    <a:masterClrMapping/>
  </p:clrMapOvr>
  <p:transition>
    <p:wipe dir="u"/>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r>
              <a:rPr lang="en-US" b="1" dirty="0" smtClean="0"/>
              <a:t>Chapter  5 </a:t>
            </a:r>
            <a:br>
              <a:rPr lang="en-US" b="1" dirty="0" smtClean="0"/>
            </a:br>
            <a:r>
              <a:rPr lang="en-US" b="1" dirty="0" smtClean="0"/>
              <a:t>Management of Organizational Conflict</a:t>
            </a:r>
            <a:endParaRPr lang="en-US" dirty="0"/>
          </a:p>
        </p:txBody>
      </p:sp>
      <p:sp>
        <p:nvSpPr>
          <p:cNvPr id="3" name="Content Placeholder 2"/>
          <p:cNvSpPr>
            <a:spLocks noGrp="1"/>
          </p:cNvSpPr>
          <p:nvPr>
            <p:ph idx="1"/>
          </p:nvPr>
        </p:nvSpPr>
        <p:spPr>
          <a:xfrm>
            <a:off x="457200" y="2133600"/>
            <a:ext cx="8229600" cy="3992563"/>
          </a:xfrm>
        </p:spPr>
        <p:style>
          <a:lnRef idx="2">
            <a:schemeClr val="accent4"/>
          </a:lnRef>
          <a:fillRef idx="1">
            <a:schemeClr val="lt1"/>
          </a:fillRef>
          <a:effectRef idx="0">
            <a:schemeClr val="accent4"/>
          </a:effectRef>
          <a:fontRef idx="minor">
            <a:schemeClr val="dk1"/>
          </a:fontRef>
        </p:style>
        <p:txBody>
          <a:bodyPr>
            <a:normAutofit fontScale="92500"/>
          </a:bodyPr>
          <a:lstStyle/>
          <a:p>
            <a:r>
              <a:rPr lang="en-US" dirty="0" smtClean="0"/>
              <a:t>Definition of Conflict</a:t>
            </a:r>
          </a:p>
          <a:p>
            <a:pPr>
              <a:buFontTx/>
              <a:buChar char="-"/>
            </a:pPr>
            <a:r>
              <a:rPr lang="en-US" dirty="0" smtClean="0"/>
              <a:t> Conflict is a process that begins when one party perceives that another party has negatively affected, or is about to negatively affect, something the first party cares about. </a:t>
            </a:r>
          </a:p>
          <a:p>
            <a:pPr>
              <a:buFontTx/>
              <a:buChar char="-"/>
            </a:pPr>
            <a:r>
              <a:rPr lang="en-US" dirty="0" smtClean="0"/>
              <a:t> Conflict is the process in which friction between two or more people occurs because of disagreement over goals, work methods, etc.</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86</a:t>
            </a:fld>
            <a:endParaRPr lang="en-US"/>
          </a:p>
        </p:txBody>
      </p:sp>
    </p:spTree>
  </p:cSld>
  <p:clrMapOvr>
    <a:masterClrMapping/>
  </p:clrMapOvr>
  <p:transition>
    <p:wipe dir="u"/>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b="1" dirty="0" smtClean="0"/>
              <a:t>Causes of conflict in an organization</a:t>
            </a:r>
            <a:r>
              <a:rPr lang="en-US" dirty="0" smtClean="0"/>
              <a:t/>
            </a:r>
            <a:br>
              <a:rPr lang="en-US" dirty="0" smtClean="0"/>
            </a:br>
            <a:endParaRPr lang="en-US" dirty="0"/>
          </a:p>
        </p:txBody>
      </p:sp>
      <p:sp>
        <p:nvSpPr>
          <p:cNvPr id="3" name="Content Placeholder 2"/>
          <p:cNvSpPr>
            <a:spLocks noGrp="1"/>
          </p:cNvSpPr>
          <p:nvPr>
            <p:ph idx="1"/>
          </p:nvPr>
        </p:nvSpPr>
        <p:spPr>
          <a:xfrm>
            <a:off x="457200" y="1905000"/>
            <a:ext cx="8229600" cy="4221163"/>
          </a:xfrm>
        </p:spPr>
        <p:style>
          <a:lnRef idx="2">
            <a:schemeClr val="accent2"/>
          </a:lnRef>
          <a:fillRef idx="1">
            <a:schemeClr val="lt1"/>
          </a:fillRef>
          <a:effectRef idx="0">
            <a:schemeClr val="accent2"/>
          </a:effectRef>
          <a:fontRef idx="minor">
            <a:schemeClr val="dk1"/>
          </a:fontRef>
        </p:style>
        <p:txBody>
          <a:bodyPr/>
          <a:lstStyle/>
          <a:p>
            <a:pPr lvl="0"/>
            <a:r>
              <a:rPr lang="en-US" b="1" dirty="0" smtClean="0"/>
              <a:t>Role conflict</a:t>
            </a:r>
            <a:endParaRPr lang="en-US" dirty="0" smtClean="0"/>
          </a:p>
          <a:p>
            <a:pPr lvl="0"/>
            <a:r>
              <a:rPr lang="en-US" b="1" dirty="0" smtClean="0"/>
              <a:t>Work-flow interdependencies</a:t>
            </a:r>
            <a:endParaRPr lang="en-US" dirty="0" smtClean="0"/>
          </a:p>
          <a:p>
            <a:pPr lvl="0"/>
            <a:r>
              <a:rPr lang="en-US" b="1" dirty="0" smtClean="0"/>
              <a:t>Domain ambiguities</a:t>
            </a:r>
            <a:r>
              <a:rPr lang="en-US" dirty="0" smtClean="0"/>
              <a:t> </a:t>
            </a:r>
          </a:p>
          <a:p>
            <a:pPr lvl="0"/>
            <a:r>
              <a:rPr lang="en-US" b="1" dirty="0" smtClean="0"/>
              <a:t>Power or value asymmetries</a:t>
            </a:r>
            <a:r>
              <a:rPr lang="en-US" dirty="0" smtClean="0"/>
              <a:t> </a:t>
            </a:r>
          </a:p>
          <a:p>
            <a:pPr lvl="0"/>
            <a:r>
              <a:rPr lang="en-US" b="1" dirty="0" smtClean="0"/>
              <a:t>Resource scarcity </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87</a:t>
            </a:fld>
            <a:endParaRPr lang="en-US"/>
          </a:p>
        </p:txBody>
      </p:sp>
    </p:spTree>
  </p:cSld>
  <p:clrMapOvr>
    <a:masterClrMapping/>
  </p:clrMapOvr>
  <p:transition>
    <p:wipe dir="u"/>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Types of conflict</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style>
          <a:lnRef idx="2">
            <a:schemeClr val="accent2"/>
          </a:lnRef>
          <a:fillRef idx="1">
            <a:schemeClr val="lt1"/>
          </a:fillRef>
          <a:effectRef idx="0">
            <a:schemeClr val="accent2"/>
          </a:effectRef>
          <a:fontRef idx="minor">
            <a:schemeClr val="dk1"/>
          </a:fontRef>
        </p:style>
        <p:txBody>
          <a:bodyPr>
            <a:normAutofit lnSpcReduction="10000"/>
          </a:bodyPr>
          <a:lstStyle/>
          <a:p>
            <a:pPr>
              <a:buNone/>
            </a:pPr>
            <a:r>
              <a:rPr lang="en-US" b="1" dirty="0" smtClean="0"/>
              <a:t>Substantive conflict:- </a:t>
            </a:r>
            <a:r>
              <a:rPr lang="en-US" dirty="0" smtClean="0"/>
              <a:t>A fundamental disagreement over ends or goals to be pursued and the means for their accomplishment. </a:t>
            </a:r>
          </a:p>
          <a:p>
            <a:pPr>
              <a:buNone/>
            </a:pPr>
            <a:r>
              <a:rPr lang="en-US" b="1" dirty="0" smtClean="0"/>
              <a:t>Emotional conflict:-</a:t>
            </a:r>
            <a:r>
              <a:rPr lang="en-US" dirty="0" smtClean="0"/>
              <a:t> Interpersonal difficulties that arise over feelings of anger, mistrust, dislike, fear, resentment, etc.</a:t>
            </a:r>
          </a:p>
          <a:p>
            <a:pPr>
              <a:buNone/>
            </a:pPr>
            <a:r>
              <a:rPr lang="en-US" dirty="0" smtClean="0"/>
              <a:t>Conflict could be functional (or constructive) conflict or Dysfunctional (or destructive) conflict.</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88</a:t>
            </a:fld>
            <a:endParaRPr lang="en-US"/>
          </a:p>
        </p:txBody>
      </p:sp>
    </p:spTree>
  </p:cSld>
  <p:clrMapOvr>
    <a:masterClrMapping/>
  </p:clrMapOvr>
  <p:transition>
    <p:wipe dir="u"/>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fontScale="90000"/>
          </a:bodyPr>
          <a:lstStyle/>
          <a:p>
            <a:r>
              <a:rPr lang="en-US" b="1" dirty="0" smtClean="0"/>
              <a:t/>
            </a:r>
            <a:br>
              <a:rPr lang="en-US" b="1" dirty="0" smtClean="0"/>
            </a:br>
            <a:r>
              <a:rPr lang="en-US" b="1" dirty="0" smtClean="0"/>
              <a:t>Functional Vs. Dysfunctional Conflict </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4906963"/>
          </a:xfrm>
        </p:spPr>
        <p:style>
          <a:lnRef idx="2">
            <a:schemeClr val="accent4"/>
          </a:lnRef>
          <a:fillRef idx="1">
            <a:schemeClr val="lt1"/>
          </a:fillRef>
          <a:effectRef idx="0">
            <a:schemeClr val="accent4"/>
          </a:effectRef>
          <a:fontRef idx="minor">
            <a:schemeClr val="dk1"/>
          </a:fontRef>
        </p:style>
        <p:txBody>
          <a:bodyPr/>
          <a:lstStyle/>
          <a:p>
            <a:pPr>
              <a:buFontTx/>
              <a:buChar char="-"/>
            </a:pPr>
            <a:r>
              <a:rPr lang="en-US" dirty="0" smtClean="0"/>
              <a:t>Functional Conflict:- some conflicts support the goals of the group and improve its performance; these are functional or constructive forms of conflict.</a:t>
            </a:r>
          </a:p>
          <a:p>
            <a:pPr>
              <a:buFontTx/>
              <a:buChar char="-"/>
            </a:pPr>
            <a:r>
              <a:rPr lang="en-US" dirty="0" smtClean="0"/>
              <a:t>Dysfunctional Conflict:- there are conflicts that hinder group performance and these are dysfunctional or destructive forms of conflict.</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89</a:t>
            </a:fld>
            <a:endParaRPr lang="en-US"/>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Ethics and Organizational Behavior</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pPr>
              <a:buFont typeface="Wingdings" pitchFamily="2" charset="2"/>
              <a:buChar char="Ø"/>
            </a:pPr>
            <a:r>
              <a:rPr lang="en-US" dirty="0" smtClean="0"/>
              <a:t>With the pattern of organizational behavior (OB), injustice, corporate dishonesty, exploitation, negligence  and others being more visible and attracting public opinion and criticism, and hence ethical violations are carefully avoided.</a:t>
            </a:r>
          </a:p>
          <a:p>
            <a:pPr>
              <a:buFont typeface="Wingdings" pitchFamily="2" charset="2"/>
              <a:buChar char="Ø"/>
            </a:pPr>
            <a:r>
              <a:rPr lang="en-US" dirty="0" smtClean="0"/>
              <a:t> So, organizational behavior is important for creating ethical organization and avoid unethical business practices.</a:t>
            </a:r>
          </a:p>
        </p:txBody>
      </p:sp>
      <p:sp>
        <p:nvSpPr>
          <p:cNvPr id="4" name="Slide Number Placeholder 3"/>
          <p:cNvSpPr>
            <a:spLocks noGrp="1"/>
          </p:cNvSpPr>
          <p:nvPr>
            <p:ph type="sldNum" sz="quarter" idx="12"/>
          </p:nvPr>
        </p:nvSpPr>
        <p:spPr/>
        <p:txBody>
          <a:bodyPr/>
          <a:lstStyle/>
          <a:p>
            <a:fld id="{14A9E717-1DB2-46E1-9956-FD02CAE5A889}" type="slidenum">
              <a:rPr lang="en-US" smtClean="0"/>
              <a:pPr/>
              <a:t>9</a:t>
            </a:fld>
            <a:endParaRPr lang="en-US"/>
          </a:p>
        </p:txBody>
      </p:sp>
      <p:sp>
        <p:nvSpPr>
          <p:cNvPr id="5" name="Date Placeholder 4"/>
          <p:cNvSpPr>
            <a:spLocks noGrp="1"/>
          </p:cNvSpPr>
          <p:nvPr>
            <p:ph type="dt" sz="half" idx="10"/>
          </p:nvPr>
        </p:nvSpPr>
        <p:spPr/>
        <p:txBody>
          <a:bodyPr/>
          <a:lstStyle/>
          <a:p>
            <a:fld id="{4ED08225-935A-44DC-8222-B205ECB35EA0}" type="datetime1">
              <a:rPr lang="en-US" smtClean="0"/>
              <a:pPr/>
              <a:t>6/1/2020</a:t>
            </a:fld>
            <a:endParaRPr lang="en-US"/>
          </a:p>
        </p:txBody>
      </p:sp>
      <p:sp>
        <p:nvSpPr>
          <p:cNvPr id="6" name="Footer Placeholder 5"/>
          <p:cNvSpPr>
            <a:spLocks noGrp="1"/>
          </p:cNvSpPr>
          <p:nvPr>
            <p:ph type="ftr" sz="quarter" idx="11"/>
          </p:nvPr>
        </p:nvSpPr>
        <p:spPr/>
        <p:txBody>
          <a:bodyPr/>
          <a:lstStyle/>
          <a:p>
            <a:r>
              <a:rPr lang="en-US" smtClean="0"/>
              <a:t>Course Instructor:  Nega E. ( MBA)</a:t>
            </a:r>
            <a:endParaRPr lang="en-US"/>
          </a:p>
        </p:txBody>
      </p:sp>
    </p:spTree>
  </p:cSld>
  <p:clrMapOvr>
    <a:masterClrMapping/>
  </p:clrMapOvr>
  <p:transition>
    <p:wipe dir="u"/>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Conflict Process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style>
          <a:lnRef idx="2">
            <a:schemeClr val="accent4"/>
          </a:lnRef>
          <a:fillRef idx="1">
            <a:schemeClr val="lt1"/>
          </a:fillRef>
          <a:effectRef idx="0">
            <a:schemeClr val="accent4"/>
          </a:effectRef>
          <a:fontRef idx="minor">
            <a:schemeClr val="dk1"/>
          </a:fontRef>
        </p:style>
        <p:txBody>
          <a:bodyPr>
            <a:normAutofit/>
          </a:bodyPr>
          <a:lstStyle/>
          <a:p>
            <a:pPr>
              <a:buFont typeface="Wingdings" pitchFamily="2" charset="2"/>
              <a:buChar char="Ø"/>
            </a:pPr>
            <a:r>
              <a:rPr lang="en-US" dirty="0" smtClean="0"/>
              <a:t>The conflict process can be seen as comprising five stages: </a:t>
            </a:r>
          </a:p>
          <a:p>
            <a:pPr>
              <a:buNone/>
            </a:pPr>
            <a:r>
              <a:rPr lang="en-US" dirty="0" smtClean="0"/>
              <a:t>I. Potential opposition or incompatibility</a:t>
            </a:r>
          </a:p>
          <a:p>
            <a:pPr>
              <a:buNone/>
            </a:pPr>
            <a:r>
              <a:rPr lang="en-US" dirty="0" smtClean="0"/>
              <a:t>II. Cognition and Personalization</a:t>
            </a:r>
          </a:p>
          <a:p>
            <a:pPr>
              <a:buNone/>
            </a:pPr>
            <a:r>
              <a:rPr lang="en-US" dirty="0" smtClean="0"/>
              <a:t>III.  Intentions</a:t>
            </a:r>
          </a:p>
          <a:p>
            <a:pPr>
              <a:buNone/>
            </a:pPr>
            <a:r>
              <a:rPr lang="en-US" dirty="0" smtClean="0"/>
              <a:t>IV.  Behavior</a:t>
            </a:r>
          </a:p>
          <a:p>
            <a:pPr>
              <a:buNone/>
            </a:pPr>
            <a:r>
              <a:rPr lang="en-US" dirty="0" smtClean="0"/>
              <a:t>V.  Outcomes. </a:t>
            </a:r>
          </a:p>
          <a:p>
            <a:pPr>
              <a:buNone/>
            </a:pP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90</a:t>
            </a:fld>
            <a:endParaRPr lang="en-US"/>
          </a:p>
        </p:txBody>
      </p:sp>
    </p:spTree>
  </p:cSld>
  <p:clrMapOvr>
    <a:masterClrMapping/>
  </p:clrMapOvr>
  <p:transition>
    <p:wipe dir="u"/>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r>
            <a:br>
              <a:rPr lang="en-US" dirty="0" smtClean="0"/>
            </a:br>
            <a:r>
              <a:rPr lang="en-US" dirty="0" smtClean="0"/>
              <a:t>The process is diagrammed as follows:</a:t>
            </a:r>
            <a:br>
              <a:rPr lang="en-US" dirty="0" smtClean="0"/>
            </a:b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91</a:t>
            </a:fld>
            <a:endParaRPr lang="en-US"/>
          </a:p>
        </p:txBody>
      </p:sp>
      <p:pic>
        <p:nvPicPr>
          <p:cNvPr id="7" name="Content Placeholder 4"/>
          <p:cNvPicPr>
            <a:picLocks noGrp="1"/>
          </p:cNvPicPr>
          <p:nvPr>
            <p:ph idx="1"/>
          </p:nvPr>
        </p:nvPicPr>
        <p:blipFill>
          <a:blip r:embed="rId2" cstate="print"/>
          <a:srcRect/>
          <a:stretch>
            <a:fillRect/>
          </a:stretch>
        </p:blipFill>
        <p:spPr bwMode="auto">
          <a:xfrm>
            <a:off x="990600" y="1447800"/>
            <a:ext cx="7239000" cy="441960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Stage I: Potential Opposition or Incompatibility</a:t>
            </a:r>
            <a:endParaRPr lang="en-US" dirty="0"/>
          </a:p>
        </p:txBody>
      </p:sp>
      <p:sp>
        <p:nvSpPr>
          <p:cNvPr id="3" name="Content Placeholder 2"/>
          <p:cNvSpPr>
            <a:spLocks noGrp="1"/>
          </p:cNvSpPr>
          <p:nvPr>
            <p:ph idx="1"/>
          </p:nvPr>
        </p:nvSpPr>
        <p:spPr>
          <a:xfrm>
            <a:off x="457200" y="1905000"/>
            <a:ext cx="8229600" cy="4221163"/>
          </a:xfrm>
        </p:spPr>
        <p:style>
          <a:lnRef idx="2">
            <a:schemeClr val="accent1"/>
          </a:lnRef>
          <a:fillRef idx="1">
            <a:schemeClr val="lt1"/>
          </a:fillRef>
          <a:effectRef idx="0">
            <a:schemeClr val="accent1"/>
          </a:effectRef>
          <a:fontRef idx="minor">
            <a:schemeClr val="dk1"/>
          </a:fontRef>
        </p:style>
        <p:txBody>
          <a:bodyPr/>
          <a:lstStyle/>
          <a:p>
            <a:pPr>
              <a:buNone/>
            </a:pPr>
            <a:r>
              <a:rPr lang="en-US" dirty="0" smtClean="0"/>
              <a:t>Antecedent conditions for conflict or causes or sources of conflict present at this stage.</a:t>
            </a:r>
          </a:p>
          <a:p>
            <a:pPr>
              <a:buFontTx/>
              <a:buChar char="-"/>
            </a:pPr>
            <a:r>
              <a:rPr lang="en-US" dirty="0" smtClean="0"/>
              <a:t>These conditions are condensed into three general categories: communication, structure, and personal variables.</a:t>
            </a:r>
          </a:p>
          <a:p>
            <a:endParaRPr lang="en-US" dirty="0" smtClean="0"/>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92</a:t>
            </a:fld>
            <a:endParaRPr lang="en-US"/>
          </a:p>
        </p:txBody>
      </p:sp>
    </p:spTree>
  </p:cSld>
  <p:clrMapOvr>
    <a:masterClrMapping/>
  </p:clrMapOvr>
  <p:transition>
    <p:wipe dir="u"/>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Stage II: Cognition and Personalization</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pPr>
              <a:buFont typeface="Wingdings" pitchFamily="2" charset="2"/>
              <a:buChar char="ü"/>
            </a:pPr>
            <a:r>
              <a:rPr lang="en-US" dirty="0" smtClean="0"/>
              <a:t>If the conditions cited in Stage I negatively affect something that one party cares about, then, the potential for opposition or incompatibility becomes actualized in the second stage. </a:t>
            </a:r>
          </a:p>
          <a:p>
            <a:pPr>
              <a:buFont typeface="Wingdings" pitchFamily="2" charset="2"/>
              <a:buChar char="ü"/>
            </a:pPr>
            <a:r>
              <a:rPr lang="en-US" dirty="0" smtClean="0"/>
              <a:t>The antecedent conditions can only lead to conflict when one or more of the parties are affected by, and aware of the conflict.</a:t>
            </a:r>
          </a:p>
          <a:p>
            <a:pPr>
              <a:buFont typeface="Wingdings" pitchFamily="2" charset="2"/>
              <a:buChar char="ü"/>
            </a:pPr>
            <a:r>
              <a:rPr lang="en-US" dirty="0" smtClean="0"/>
              <a:t>Both perceived conflict and felt conflict exist.</a:t>
            </a:r>
          </a:p>
          <a:p>
            <a:pPr>
              <a:buNone/>
            </a:pP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93</a:t>
            </a:fld>
            <a:endParaRPr lang="en-US"/>
          </a:p>
        </p:txBody>
      </p:sp>
    </p:spTree>
  </p:cSld>
  <p:clrMapOvr>
    <a:masterClrMapping/>
  </p:clrMapOvr>
  <p:transition>
    <p:wipe dir="u"/>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
            </a:r>
            <a:br>
              <a:rPr lang="en-US" b="1" dirty="0" smtClean="0"/>
            </a:br>
            <a:r>
              <a:rPr lang="en-US" b="1" dirty="0" smtClean="0"/>
              <a:t>Stage III: Intentions</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style>
          <a:lnRef idx="2">
            <a:schemeClr val="accent1"/>
          </a:lnRef>
          <a:fillRef idx="1">
            <a:schemeClr val="lt1"/>
          </a:fillRef>
          <a:effectRef idx="0">
            <a:schemeClr val="accent1"/>
          </a:effectRef>
          <a:fontRef idx="minor">
            <a:schemeClr val="dk1"/>
          </a:fontRef>
        </p:style>
        <p:txBody>
          <a:bodyPr/>
          <a:lstStyle/>
          <a:p>
            <a:pPr>
              <a:buFont typeface="Wingdings" pitchFamily="2" charset="2"/>
              <a:buChar char="v"/>
            </a:pPr>
            <a:r>
              <a:rPr lang="en-US" dirty="0" smtClean="0"/>
              <a:t>Intentions are decisions to act in a given </a:t>
            </a:r>
            <a:r>
              <a:rPr lang="en-US" i="1" dirty="0" smtClean="0"/>
              <a:t>way.</a:t>
            </a:r>
          </a:p>
          <a:p>
            <a:pPr>
              <a:buFont typeface="Wingdings" pitchFamily="2" charset="2"/>
              <a:buChar char="v"/>
            </a:pPr>
            <a:r>
              <a:rPr lang="en-US" dirty="0" smtClean="0"/>
              <a:t> There are five conflict-handling intentions based on  degree of </a:t>
            </a:r>
            <a:r>
              <a:rPr lang="en-US" i="1" dirty="0" smtClean="0"/>
              <a:t>cooperativeness </a:t>
            </a:r>
            <a:r>
              <a:rPr lang="en-US" dirty="0" smtClean="0"/>
              <a:t>(the degree to which one party attempts to satisfy</a:t>
            </a:r>
            <a:r>
              <a:rPr lang="en-US" i="1" dirty="0" smtClean="0"/>
              <a:t> </a:t>
            </a:r>
            <a:r>
              <a:rPr lang="en-US" dirty="0" smtClean="0"/>
              <a:t>the other party's concerns) and </a:t>
            </a:r>
            <a:r>
              <a:rPr lang="en-US" i="1" dirty="0" smtClean="0"/>
              <a:t>assertiveness  </a:t>
            </a:r>
            <a:r>
              <a:rPr lang="en-US" dirty="0" smtClean="0"/>
              <a:t>(the degree to which one party attempts to satisfy</a:t>
            </a:r>
            <a:r>
              <a:rPr lang="en-US" i="1" dirty="0" smtClean="0"/>
              <a:t> </a:t>
            </a:r>
            <a:r>
              <a:rPr lang="en-US" dirty="0" smtClean="0"/>
              <a:t>his or her own concerns)</a:t>
            </a:r>
            <a:r>
              <a:rPr lang="en-US" i="1" dirty="0" smtClean="0"/>
              <a:t>.</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94</a:t>
            </a:fld>
            <a:endParaRPr lang="en-US"/>
          </a:p>
        </p:txBody>
      </p:sp>
    </p:spTree>
  </p:cSld>
  <p:clrMapOvr>
    <a:masterClrMapping/>
  </p:clrMapOvr>
  <p:transition>
    <p:wipe dir="u"/>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dirty="0" smtClean="0"/>
              <a:t>The following are the five conflict handling intentions:</a:t>
            </a:r>
            <a:endParaRPr lang="en-US" dirty="0"/>
          </a:p>
        </p:txBody>
      </p:sp>
      <p:sp>
        <p:nvSpPr>
          <p:cNvPr id="3" name="Content Placeholder 2"/>
          <p:cNvSpPr>
            <a:spLocks noGrp="1"/>
          </p:cNvSpPr>
          <p:nvPr>
            <p:ph idx="1"/>
          </p:nvPr>
        </p:nvSpPr>
        <p:spPr>
          <a:xfrm>
            <a:off x="457200" y="1600200"/>
            <a:ext cx="8229600" cy="4525963"/>
          </a:xfrm>
        </p:spPr>
        <p:style>
          <a:lnRef idx="2">
            <a:schemeClr val="accent2"/>
          </a:lnRef>
          <a:fillRef idx="1">
            <a:schemeClr val="lt1"/>
          </a:fillRef>
          <a:effectRef idx="0">
            <a:schemeClr val="accent2"/>
          </a:effectRef>
          <a:fontRef idx="minor">
            <a:schemeClr val="dk1"/>
          </a:fontRef>
        </p:style>
        <p:txBody>
          <a:bodyPr/>
          <a:lstStyle/>
          <a:p>
            <a:pPr>
              <a:buFontTx/>
              <a:buChar char="-"/>
            </a:pPr>
            <a:r>
              <a:rPr lang="en-US" i="1" dirty="0" smtClean="0"/>
              <a:t>Competing </a:t>
            </a:r>
            <a:r>
              <a:rPr lang="en-US" dirty="0" smtClean="0"/>
              <a:t>(assertive and uncooperative)</a:t>
            </a:r>
          </a:p>
          <a:p>
            <a:pPr>
              <a:buFontTx/>
              <a:buChar char="-"/>
            </a:pPr>
            <a:r>
              <a:rPr lang="en-US" i="1" dirty="0" smtClean="0"/>
              <a:t>Collaborating </a:t>
            </a:r>
            <a:r>
              <a:rPr lang="en-US" dirty="0" smtClean="0"/>
              <a:t>(assertive</a:t>
            </a:r>
            <a:r>
              <a:rPr lang="en-US" i="1" dirty="0" smtClean="0"/>
              <a:t> </a:t>
            </a:r>
            <a:r>
              <a:rPr lang="en-US" dirty="0" smtClean="0"/>
              <a:t>and cooperative)</a:t>
            </a:r>
          </a:p>
          <a:p>
            <a:pPr>
              <a:buFontTx/>
              <a:buChar char="-"/>
            </a:pPr>
            <a:r>
              <a:rPr lang="en-US" i="1" dirty="0" smtClean="0"/>
              <a:t>Avoiding </a:t>
            </a:r>
            <a:r>
              <a:rPr lang="en-US" dirty="0" smtClean="0"/>
              <a:t>(unassertive</a:t>
            </a:r>
            <a:r>
              <a:rPr lang="en-US" i="1" dirty="0" smtClean="0"/>
              <a:t> </a:t>
            </a:r>
            <a:r>
              <a:rPr lang="en-US" dirty="0" smtClean="0"/>
              <a:t>and uncooperative)</a:t>
            </a:r>
          </a:p>
          <a:p>
            <a:pPr>
              <a:buFontTx/>
              <a:buChar char="-"/>
            </a:pPr>
            <a:r>
              <a:rPr lang="en-US" i="1" dirty="0" smtClean="0"/>
              <a:t>Accommodating </a:t>
            </a:r>
            <a:r>
              <a:rPr lang="en-US" dirty="0" smtClean="0"/>
              <a:t>(unassertive</a:t>
            </a:r>
            <a:r>
              <a:rPr lang="en-US" i="1" dirty="0" smtClean="0"/>
              <a:t> </a:t>
            </a:r>
            <a:r>
              <a:rPr lang="en-US" dirty="0" smtClean="0"/>
              <a:t>and cooperative) and</a:t>
            </a:r>
          </a:p>
          <a:p>
            <a:pPr>
              <a:buFontTx/>
              <a:buChar char="-"/>
            </a:pPr>
            <a:r>
              <a:rPr lang="en-US" dirty="0" smtClean="0"/>
              <a:t> </a:t>
            </a:r>
            <a:r>
              <a:rPr lang="en-US" i="1" dirty="0" smtClean="0"/>
              <a:t>Compromising </a:t>
            </a:r>
            <a:r>
              <a:rPr lang="en-US" dirty="0" smtClean="0"/>
              <a:t>(midrange</a:t>
            </a:r>
            <a:r>
              <a:rPr lang="en-US" i="1" dirty="0" smtClean="0"/>
              <a:t> </a:t>
            </a:r>
            <a:r>
              <a:rPr lang="en-US" dirty="0" smtClean="0"/>
              <a:t>on both assertiveness and cooperativeness).</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95</a:t>
            </a:fld>
            <a:endParaRPr lang="en-US"/>
          </a:p>
        </p:txBody>
      </p:sp>
    </p:spTree>
  </p:cSld>
  <p:clrMapOvr>
    <a:masterClrMapping/>
  </p:clrMapOvr>
  <p:transition>
    <p:wipe dir="u"/>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4906963"/>
          </a:xfrm>
        </p:spPr>
        <p:style>
          <a:lnRef idx="2">
            <a:schemeClr val="accent3"/>
          </a:lnRef>
          <a:fillRef idx="1">
            <a:schemeClr val="lt1"/>
          </a:fillRef>
          <a:effectRef idx="0">
            <a:schemeClr val="accent3"/>
          </a:effectRef>
          <a:fontRef idx="minor">
            <a:schemeClr val="dk1"/>
          </a:fontRef>
        </p:style>
        <p:txBody>
          <a:bodyPr/>
          <a:lstStyle/>
          <a:p>
            <a:pPr marL="514350" indent="-514350">
              <a:buAutoNum type="arabicPeriod"/>
            </a:pPr>
            <a:r>
              <a:rPr lang="en-US" dirty="0" smtClean="0"/>
              <a:t>Competing- When one person seeks to satisfy his or her own interests, regardless of the impact on the other parties to the conflict, he or she is competing.</a:t>
            </a:r>
          </a:p>
          <a:p>
            <a:pPr marL="514350" indent="-514350">
              <a:buAutoNum type="arabicPeriod"/>
            </a:pPr>
            <a:r>
              <a:rPr lang="en-US" dirty="0" smtClean="0"/>
              <a:t>In collaborating, the intention of the parties is to solve the problem by clarifying differences rather than by accommodating various points of view.</a:t>
            </a:r>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96</a:t>
            </a:fld>
            <a:endParaRPr lang="en-US"/>
          </a:p>
        </p:txBody>
      </p:sp>
    </p:spTree>
  </p:cSld>
  <p:clrMapOvr>
    <a:masterClrMapping/>
  </p:clrMapOvr>
  <p:transition>
    <p:wipe dir="u"/>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4983163"/>
          </a:xfrm>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a:buNone/>
            </a:pPr>
            <a:r>
              <a:rPr lang="en-US" dirty="0" smtClean="0"/>
              <a:t>3. Avoiding- A person may recognize that a conflict exists and want to withdraw from it or suppress it.</a:t>
            </a:r>
          </a:p>
          <a:p>
            <a:pPr>
              <a:buNone/>
            </a:pPr>
            <a:r>
              <a:rPr lang="en-US" dirty="0" smtClean="0"/>
              <a:t>4. Accommodating - When one party seeks to appease an opponent, that party may be willing to place the opponent's interests above his or her own.</a:t>
            </a:r>
          </a:p>
          <a:p>
            <a:pPr>
              <a:buNone/>
            </a:pPr>
            <a:r>
              <a:rPr lang="en-US" dirty="0" smtClean="0"/>
              <a:t>5. Compromising- When each party to the conflict seeks to give up something, sharing occurs, resulting in a compromised outcome. </a:t>
            </a:r>
          </a:p>
          <a:p>
            <a:pPr>
              <a:buNone/>
            </a:pPr>
            <a:r>
              <a:rPr lang="en-US" dirty="0" smtClean="0"/>
              <a:t> </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97</a:t>
            </a:fld>
            <a:endParaRPr lang="en-US"/>
          </a:p>
        </p:txBody>
      </p:sp>
    </p:spTree>
  </p:cSld>
  <p:clrMapOvr>
    <a:masterClrMapping/>
  </p:clrMapOvr>
  <p:transition>
    <p:wipe dir="u"/>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Stage IV: Behavior</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style>
          <a:lnRef idx="2">
            <a:schemeClr val="accent4"/>
          </a:lnRef>
          <a:fillRef idx="1">
            <a:schemeClr val="lt1"/>
          </a:fillRef>
          <a:effectRef idx="0">
            <a:schemeClr val="accent4"/>
          </a:effectRef>
          <a:fontRef idx="minor">
            <a:schemeClr val="dk1"/>
          </a:fontRef>
        </p:style>
        <p:txBody>
          <a:bodyPr/>
          <a:lstStyle/>
          <a:p>
            <a:pPr>
              <a:buFontTx/>
              <a:buChar char="-"/>
            </a:pPr>
            <a:r>
              <a:rPr lang="en-US" dirty="0" smtClean="0"/>
              <a:t>This is stage at which or  where conflicts become visible.</a:t>
            </a:r>
          </a:p>
          <a:p>
            <a:pPr>
              <a:buFontTx/>
              <a:buChar char="-"/>
            </a:pPr>
            <a:r>
              <a:rPr lang="en-US" dirty="0" smtClean="0"/>
              <a:t>The behavior stage includes the statements, actions, and reactions made by the conflicting parties.</a:t>
            </a:r>
          </a:p>
          <a:p>
            <a:pPr>
              <a:buFontTx/>
              <a:buChar char="-"/>
            </a:pPr>
            <a:r>
              <a:rPr lang="en-US" dirty="0" smtClean="0"/>
              <a:t> These conflict behaviors are usually overt attempts to implement each party's intentions.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98</a:t>
            </a:fld>
            <a:endParaRPr lang="en-US"/>
          </a:p>
        </p:txBody>
      </p:sp>
    </p:spTree>
  </p:cSld>
  <p:clrMapOvr>
    <a:masterClrMapping/>
  </p:clrMapOvr>
  <p:transition>
    <p:wipe dir="u"/>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Stage V: Outcomes</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pPr>
              <a:buFont typeface="Wingdings" pitchFamily="2" charset="2"/>
              <a:buChar char="ü"/>
            </a:pPr>
            <a:r>
              <a:rPr lang="en-US" dirty="0" smtClean="0"/>
              <a:t>As our model demonstrates, these outcomes may be </a:t>
            </a:r>
            <a:r>
              <a:rPr lang="en-US" dirty="0" smtClean="0">
                <a:solidFill>
                  <a:srgbClr val="FF0000"/>
                </a:solidFill>
              </a:rPr>
              <a:t>functional</a:t>
            </a:r>
            <a:r>
              <a:rPr lang="en-US" dirty="0" smtClean="0"/>
              <a:t>, in that the conflict results in an improvement in the group's performance, or </a:t>
            </a:r>
            <a:r>
              <a:rPr lang="en-US" dirty="0" smtClean="0">
                <a:solidFill>
                  <a:srgbClr val="FF0000"/>
                </a:solidFill>
              </a:rPr>
              <a:t>dysfunctional</a:t>
            </a:r>
            <a:r>
              <a:rPr lang="en-US" dirty="0" smtClean="0"/>
              <a:t>, in that it hinders group performance.</a:t>
            </a:r>
          </a:p>
          <a:p>
            <a:pPr>
              <a:buFont typeface="Wingdings" pitchFamily="2" charset="2"/>
              <a:buChar char="ü"/>
            </a:pPr>
            <a:r>
              <a:rPr lang="en-US" dirty="0" smtClean="0"/>
              <a:t> Conflict is constructive when it improves the quality of decisions, stimulates creativity and innovation, encourages interest and curiosity among group members, etc. These are functional outcomes.</a:t>
            </a:r>
          </a:p>
          <a:p>
            <a:endParaRPr lang="en-US" dirty="0"/>
          </a:p>
        </p:txBody>
      </p:sp>
      <p:sp>
        <p:nvSpPr>
          <p:cNvPr id="4" name="Date Placeholder 3"/>
          <p:cNvSpPr>
            <a:spLocks noGrp="1"/>
          </p:cNvSpPr>
          <p:nvPr>
            <p:ph type="dt" sz="half" idx="10"/>
          </p:nvPr>
        </p:nvSpPr>
        <p:spPr/>
        <p:txBody>
          <a:bodyPr/>
          <a:lstStyle/>
          <a:p>
            <a:fld id="{ED20C374-2381-4430-BBC4-3C7B007939A9}" type="datetime1">
              <a:rPr lang="en-US" smtClean="0"/>
              <a:pPr/>
              <a:t>6/1/2020</a:t>
            </a:fld>
            <a:endParaRPr lang="en-US"/>
          </a:p>
        </p:txBody>
      </p:sp>
      <p:sp>
        <p:nvSpPr>
          <p:cNvPr id="5" name="Footer Placeholder 4"/>
          <p:cNvSpPr>
            <a:spLocks noGrp="1"/>
          </p:cNvSpPr>
          <p:nvPr>
            <p:ph type="ftr" sz="quarter" idx="11"/>
          </p:nvPr>
        </p:nvSpPr>
        <p:spPr/>
        <p:txBody>
          <a:bodyPr/>
          <a:lstStyle/>
          <a:p>
            <a:r>
              <a:rPr lang="en-US" smtClean="0"/>
              <a:t>Course Instructor:  Nega E. ( MBA)</a:t>
            </a:r>
            <a:endParaRPr lang="en-US"/>
          </a:p>
        </p:txBody>
      </p:sp>
      <p:sp>
        <p:nvSpPr>
          <p:cNvPr id="6" name="Slide Number Placeholder 5"/>
          <p:cNvSpPr>
            <a:spLocks noGrp="1"/>
          </p:cNvSpPr>
          <p:nvPr>
            <p:ph type="sldNum" sz="quarter" idx="12"/>
          </p:nvPr>
        </p:nvSpPr>
        <p:spPr/>
        <p:txBody>
          <a:bodyPr/>
          <a:lstStyle/>
          <a:p>
            <a:fld id="{14A9E717-1DB2-46E1-9956-FD02CAE5A889}" type="slidenum">
              <a:rPr lang="en-US" smtClean="0"/>
              <a:pPr/>
              <a:t>99</a:t>
            </a:fld>
            <a:endParaRPr lang="en-US"/>
          </a:p>
        </p:txBody>
      </p:sp>
    </p:spTree>
  </p:cSld>
  <p:clrMapOvr>
    <a:masterClrMapping/>
  </p:clrMapOvr>
  <p:transition>
    <p:wipe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TotalTime>
  <Words>9290</Words>
  <Application>Microsoft Office PowerPoint</Application>
  <PresentationFormat>On-screen Show (4:3)</PresentationFormat>
  <Paragraphs>1041</Paragraphs>
  <Slides>140</Slides>
  <Notes>0</Notes>
  <HiddenSlides>0</HiddenSlides>
  <MMClips>0</MMClips>
  <ScaleCrop>false</ScaleCrop>
  <HeadingPairs>
    <vt:vector size="4" baseType="variant">
      <vt:variant>
        <vt:lpstr>Theme</vt:lpstr>
      </vt:variant>
      <vt:variant>
        <vt:i4>1</vt:i4>
      </vt:variant>
      <vt:variant>
        <vt:lpstr>Slide Titles</vt:lpstr>
      </vt:variant>
      <vt:variant>
        <vt:i4>140</vt:i4>
      </vt:variant>
    </vt:vector>
  </HeadingPairs>
  <TitlesOfParts>
    <vt:vector size="141" baseType="lpstr">
      <vt:lpstr>Office Theme</vt:lpstr>
      <vt:lpstr> </vt:lpstr>
      <vt:lpstr>  Chapter 1  An Overview of Organizational Behavior </vt:lpstr>
      <vt:lpstr>Cont’d</vt:lpstr>
      <vt:lpstr>Cont’d</vt:lpstr>
      <vt:lpstr>The three basic units of analysis in OB </vt:lpstr>
      <vt:lpstr>  Replacing Intuition with systematic Study </vt:lpstr>
      <vt:lpstr> Characteristics of Organizational Behavior </vt:lpstr>
      <vt:lpstr>Contributing Disciplines to Organizational Behavior (OB)</vt:lpstr>
      <vt:lpstr>Ethics and Organizational Behavior</vt:lpstr>
      <vt:lpstr>Organization as a system</vt:lpstr>
      <vt:lpstr>Reading Assignment</vt:lpstr>
      <vt:lpstr> Chapter 2 Foundation of Individual Behavior and Learning in an Organization </vt:lpstr>
      <vt:lpstr> Why Perception is important? </vt:lpstr>
      <vt:lpstr> Factors Influencing Perception </vt:lpstr>
      <vt:lpstr>Perceptual Errors </vt:lpstr>
      <vt:lpstr>Cont’d</vt:lpstr>
      <vt:lpstr> Attitude </vt:lpstr>
      <vt:lpstr> Components of Attitude </vt:lpstr>
      <vt:lpstr>Sources of Attitudes </vt:lpstr>
      <vt:lpstr> Characteristics and formation of Attitude </vt:lpstr>
      <vt:lpstr> Types of Attitudes </vt:lpstr>
      <vt:lpstr> Predicting Behavior from Attitudes </vt:lpstr>
      <vt:lpstr> Consistency of Attitudes </vt:lpstr>
      <vt:lpstr>  Personality  </vt:lpstr>
      <vt:lpstr> Personality Determinants </vt:lpstr>
      <vt:lpstr>Major Personality Attributes Influencing OB.</vt:lpstr>
      <vt:lpstr>Slide 27</vt:lpstr>
      <vt:lpstr>Slide 28</vt:lpstr>
      <vt:lpstr>Slide 29</vt:lpstr>
      <vt:lpstr>Slide 30</vt:lpstr>
      <vt:lpstr>Slide 31</vt:lpstr>
      <vt:lpstr>Slide 32</vt:lpstr>
      <vt:lpstr> Learning </vt:lpstr>
      <vt:lpstr>Types and Theories of Learning</vt:lpstr>
      <vt:lpstr>Slide 35</vt:lpstr>
      <vt:lpstr>Slide 36</vt:lpstr>
      <vt:lpstr>Slide 37</vt:lpstr>
      <vt:lpstr>Slide 38</vt:lpstr>
      <vt:lpstr>  CHAPTER  3 FOUNDATION OF GROUP BEHAVIOR  </vt:lpstr>
      <vt:lpstr>Slide 40</vt:lpstr>
      <vt:lpstr>Slide 41</vt:lpstr>
      <vt:lpstr>Slide 42</vt:lpstr>
      <vt:lpstr> Groups’ and Teams’ Contributions to Organizational Effectiveness </vt:lpstr>
      <vt:lpstr>Types of Groups and Teams in Organizations</vt:lpstr>
      <vt:lpstr>Groups can be either formal or informal</vt:lpstr>
      <vt:lpstr>Slide 46</vt:lpstr>
      <vt:lpstr>Slide 47</vt:lpstr>
      <vt:lpstr> Group Size </vt:lpstr>
      <vt:lpstr>Slide 49</vt:lpstr>
      <vt:lpstr>Group size cont ...</vt:lpstr>
      <vt:lpstr>Why do people join group/team?  </vt:lpstr>
      <vt:lpstr>Stages of Group Development</vt:lpstr>
      <vt:lpstr>   Stages of group development cont…  The Five-Stage Model  </vt:lpstr>
      <vt:lpstr>Five stage model cont…</vt:lpstr>
      <vt:lpstr>Five stage model cont…</vt:lpstr>
      <vt:lpstr>Five stage model cont…</vt:lpstr>
      <vt:lpstr>Five stage model cont…</vt:lpstr>
      <vt:lpstr>Five stage model cont… </vt:lpstr>
      <vt:lpstr>Slide 59</vt:lpstr>
      <vt:lpstr>Slide 60</vt:lpstr>
      <vt:lpstr> Conformity to group norms and Deviance from group norms </vt:lpstr>
      <vt:lpstr>Conformity and deviance cont…</vt:lpstr>
      <vt:lpstr>Slide 63</vt:lpstr>
      <vt:lpstr> Sources and Consequences of Group Cohesiveness </vt:lpstr>
      <vt:lpstr>Slide 65</vt:lpstr>
      <vt:lpstr> GROUP BEHAVIOR </vt:lpstr>
      <vt:lpstr> CHAPTER  4 MOTIVATION CONCEPTS AND THEIR APPLICATIONS</vt:lpstr>
      <vt:lpstr>Slide 68</vt:lpstr>
      <vt:lpstr>Slide 69</vt:lpstr>
      <vt:lpstr>Categories of Motivation Theories </vt:lpstr>
      <vt:lpstr> 1. Content Motivation Theories </vt:lpstr>
      <vt:lpstr>Slide 72</vt:lpstr>
      <vt:lpstr>I. Early Content Motivation Theories A. Hierarchy of Needs Theory</vt:lpstr>
      <vt:lpstr>Slide 74</vt:lpstr>
      <vt:lpstr>Slide 75</vt:lpstr>
      <vt:lpstr>B. Theory X and Theory Y  </vt:lpstr>
      <vt:lpstr> C. Motivation-Hygiene Theory/Two-factor theory </vt:lpstr>
      <vt:lpstr>Slide 78</vt:lpstr>
      <vt:lpstr>II. Contemporary Content theories of Motivation</vt:lpstr>
      <vt:lpstr>B. Acquired needs theory </vt:lpstr>
      <vt:lpstr>2. Process Theories of Motivation </vt:lpstr>
      <vt:lpstr>B. Expectancy Theory</vt:lpstr>
      <vt:lpstr>C. Cognitive Evaluation Theory </vt:lpstr>
      <vt:lpstr>D. Goal-Setting Theory</vt:lpstr>
      <vt:lpstr>3. Reinforcement Theory   </vt:lpstr>
      <vt:lpstr>Chapter  5  Management of Organizational Conflict</vt:lpstr>
      <vt:lpstr>Causes of conflict in an organization </vt:lpstr>
      <vt:lpstr> Types of conflict </vt:lpstr>
      <vt:lpstr> Functional Vs. Dysfunctional Conflict  </vt:lpstr>
      <vt:lpstr>Conflict Process </vt:lpstr>
      <vt:lpstr> The process is diagrammed as follows: </vt:lpstr>
      <vt:lpstr>Stage I: Potential Opposition or Incompatibility</vt:lpstr>
      <vt:lpstr>Stage II: Cognition and Personalization</vt:lpstr>
      <vt:lpstr> Stage III: Intentions </vt:lpstr>
      <vt:lpstr>The following are the five conflict handling intentions:</vt:lpstr>
      <vt:lpstr>Slide 96</vt:lpstr>
      <vt:lpstr>Slide 97</vt:lpstr>
      <vt:lpstr>Stage IV: Behavior </vt:lpstr>
      <vt:lpstr>Stage V: Outcomes</vt:lpstr>
      <vt:lpstr>Slide 100</vt:lpstr>
      <vt:lpstr>Conflict Management Strategies</vt:lpstr>
      <vt:lpstr>Other Conflict Resolution Techniques</vt:lpstr>
      <vt:lpstr>Slide 103</vt:lpstr>
      <vt:lpstr> Chapter 6   Stress Management </vt:lpstr>
      <vt:lpstr> Types of stress </vt:lpstr>
      <vt:lpstr> Understanding Source of Stress and its Consequences </vt:lpstr>
      <vt:lpstr>Slide 107</vt:lpstr>
      <vt:lpstr>Individual Differences and Stress </vt:lpstr>
      <vt:lpstr>Consequences of Stress </vt:lpstr>
      <vt:lpstr>1. Physiological Symptoms</vt:lpstr>
      <vt:lpstr>2. Psychological Symptoms</vt:lpstr>
      <vt:lpstr>3. Behavioral Symptoms</vt:lpstr>
      <vt:lpstr>Relationship between Stress and Job Performance</vt:lpstr>
      <vt:lpstr>Stress management strategies </vt:lpstr>
      <vt:lpstr> Stress and Occupations </vt:lpstr>
      <vt:lpstr>Chapter  7    Culture and Diversity</vt:lpstr>
      <vt:lpstr>Slide 117</vt:lpstr>
      <vt:lpstr>Types of cultures  or Organizational Cultures</vt:lpstr>
      <vt:lpstr>Slide 119</vt:lpstr>
      <vt:lpstr>Visible Manifestations of Culture</vt:lpstr>
      <vt:lpstr>Slide 121</vt:lpstr>
      <vt:lpstr> How employees learn culture? </vt:lpstr>
      <vt:lpstr>Cont’d …</vt:lpstr>
      <vt:lpstr> Organizational Culture vs. National Culture </vt:lpstr>
      <vt:lpstr>Culture as a Liability </vt:lpstr>
      <vt:lpstr>CHAPTER  8 POWER AND POLITICS IN AN ORGANIZATION</vt:lpstr>
      <vt:lpstr>Bases of Power </vt:lpstr>
      <vt:lpstr>CONT’D…</vt:lpstr>
      <vt:lpstr> POLITICAL IMPLICATIONS OF POWER </vt:lpstr>
      <vt:lpstr> A Political Perspective of Power in Organizations </vt:lpstr>
      <vt:lpstr>CONT’D…</vt:lpstr>
      <vt:lpstr> Political Strategies for Attaining Power in Organizations </vt:lpstr>
      <vt:lpstr> Chapter 9  Organizational Design and Structure </vt:lpstr>
      <vt:lpstr>CONT’D…</vt:lpstr>
      <vt:lpstr>Principles of Designing Organizational Structure</vt:lpstr>
      <vt:lpstr>Types of Organizational Structure</vt:lpstr>
      <vt:lpstr>2. Line and staff organization</vt:lpstr>
      <vt:lpstr>3. Functional structure</vt:lpstr>
      <vt:lpstr>4. Matrix organization</vt:lpstr>
      <vt:lpstr>Slide 140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 An Overview of Organizational Behavior</dc:title>
  <dc:creator>HP</dc:creator>
  <cp:lastModifiedBy>Deebii T.L.Chibsa</cp:lastModifiedBy>
  <cp:revision>57</cp:revision>
  <dcterms:created xsi:type="dcterms:W3CDTF">2020-05-26T14:01:53Z</dcterms:created>
  <dcterms:modified xsi:type="dcterms:W3CDTF">2020-06-01T11:28:21Z</dcterms:modified>
</cp:coreProperties>
</file>