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2"/>
  </p:notesMasterIdLst>
  <p:sldIdLst>
    <p:sldId id="264" r:id="rId2"/>
    <p:sldId id="322" r:id="rId3"/>
    <p:sldId id="321" r:id="rId4"/>
    <p:sldId id="257" r:id="rId5"/>
    <p:sldId id="258"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29" r:id="rId48"/>
    <p:sldId id="330" r:id="rId49"/>
    <p:sldId id="331" r:id="rId50"/>
    <p:sldId id="332" r:id="rId51"/>
    <p:sldId id="333"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34" r:id="rId67"/>
    <p:sldId id="335" r:id="rId68"/>
    <p:sldId id="336" r:id="rId69"/>
    <p:sldId id="337" r:id="rId70"/>
    <p:sldId id="338" r:id="rId71"/>
    <p:sldId id="339" r:id="rId72"/>
    <p:sldId id="323" r:id="rId73"/>
    <p:sldId id="324" r:id="rId74"/>
    <p:sldId id="325" r:id="rId75"/>
    <p:sldId id="326" r:id="rId76"/>
    <p:sldId id="327" r:id="rId77"/>
    <p:sldId id="328" r:id="rId78"/>
    <p:sldId id="315" r:id="rId79"/>
    <p:sldId id="316" r:id="rId80"/>
    <p:sldId id="317" r:id="rId81"/>
    <p:sldId id="318" r:id="rId82"/>
    <p:sldId id="319" r:id="rId83"/>
    <p:sldId id="320"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microsoft.com/office/2015/10/relationships/revisionInfo" Target="revisionInfo.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2B99B2-0EF9-4C21-BD79-31649E5B14D0}" type="datetimeFigureOut">
              <a:rPr lang="en-US" smtClean="0"/>
              <a:t>1/22/2018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A80FB-75D5-4621-B38B-08A09BCA5C18}" type="slidenum">
              <a:rPr lang="en-US" smtClean="0"/>
              <a:t>‹#›</a:t>
            </a:fld>
            <a:endParaRPr lang="en-US"/>
          </a:p>
        </p:txBody>
      </p:sp>
    </p:spTree>
    <p:extLst>
      <p:ext uri="{BB962C8B-B14F-4D97-AF65-F5344CB8AC3E}">
        <p14:creationId xmlns:p14="http://schemas.microsoft.com/office/powerpoint/2010/main" val="2674234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0A80FB-75D5-4621-B38B-08A09BCA5C18}" type="slidenum">
              <a:rPr lang="en-US" smtClean="0"/>
              <a:t>24</a:t>
            </a:fld>
            <a:endParaRPr lang="en-US"/>
          </a:p>
        </p:txBody>
      </p:sp>
    </p:spTree>
    <p:extLst>
      <p:ext uri="{BB962C8B-B14F-4D97-AF65-F5344CB8AC3E}">
        <p14:creationId xmlns:p14="http://schemas.microsoft.com/office/powerpoint/2010/main" val="3440875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0A80FB-75D5-4621-B38B-08A09BCA5C18}" type="slidenum">
              <a:rPr lang="en-US" smtClean="0"/>
              <a:t>31</a:t>
            </a:fld>
            <a:endParaRPr lang="en-US"/>
          </a:p>
        </p:txBody>
      </p:sp>
    </p:spTree>
    <p:extLst>
      <p:ext uri="{BB962C8B-B14F-4D97-AF65-F5344CB8AC3E}">
        <p14:creationId xmlns:p14="http://schemas.microsoft.com/office/powerpoint/2010/main" val="423839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2CDC2A37-8283-4091-99CC-39DFD2D135AB}" type="datetimeFigureOut">
              <a:rPr lang="en-US" smtClean="0"/>
              <a:pPr/>
              <a:t>1/22/2018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5EE492F-BB5A-4B24-859F-B7B4A625F3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DC2A37-8283-4091-99CC-39DFD2D135AB}"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DC2A37-8283-4091-99CC-39DFD2D135AB}"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DC2A37-8283-4091-99CC-39DFD2D135AB}"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CDC2A37-8283-4091-99CC-39DFD2D135AB}"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DC2A37-8283-4091-99CC-39DFD2D135AB}"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2CDC2A37-8283-4091-99CC-39DFD2D135AB}" type="datetimeFigureOut">
              <a:rPr lang="en-US" smtClean="0"/>
              <a:pPr/>
              <a:t>1/22/2018</a:t>
            </a:fld>
            <a:endParaRPr lang="en-US"/>
          </a:p>
        </p:txBody>
      </p:sp>
      <p:sp>
        <p:nvSpPr>
          <p:cNvPr id="27" name="Slide Number Placeholder 26"/>
          <p:cNvSpPr>
            <a:spLocks noGrp="1"/>
          </p:cNvSpPr>
          <p:nvPr>
            <p:ph type="sldNum" sz="quarter" idx="11"/>
          </p:nvPr>
        </p:nvSpPr>
        <p:spPr/>
        <p:txBody>
          <a:bodyPr rtlCol="0"/>
          <a:lstStyle/>
          <a:p>
            <a:fld id="{B5EE492F-BB5A-4B24-859F-B7B4A625F30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2CDC2A37-8283-4091-99CC-39DFD2D135AB}" type="datetimeFigureOut">
              <a:rPr lang="en-US" smtClean="0"/>
              <a:pPr/>
              <a:t>1/22/2018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5EE492F-BB5A-4B24-859F-B7B4A625F3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C2A37-8283-4091-99CC-39DFD2D135AB}" type="datetimeFigureOut">
              <a:rPr lang="en-US" smtClean="0"/>
              <a:pPr/>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DC2A37-8283-4091-99CC-39DFD2D135AB}"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CDC2A37-8283-4091-99CC-39DFD2D135AB}"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EE492F-BB5A-4B24-859F-B7B4A625F3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DC2A37-8283-4091-99CC-39DFD2D135AB}" type="datetimeFigureOut">
              <a:rPr lang="en-US" smtClean="0"/>
              <a:pPr/>
              <a:t>1/22/2018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5EE492F-BB5A-4B24-859F-B7B4A625F3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p:spPr>
        <p:txBody>
          <a:bodyPr>
            <a:normAutofit/>
          </a:bodyPr>
          <a:lstStyle/>
          <a:p>
            <a:r>
              <a:rPr lang="en-US" b="1" dirty="0">
                <a:solidFill>
                  <a:srgbClr val="FF0000"/>
                </a:solidFill>
                <a:latin typeface="Times New Roman" pitchFamily="18" charset="0"/>
                <a:cs typeface="Times New Roman" pitchFamily="18" charset="0"/>
              </a:rPr>
              <a:t>                        </a:t>
            </a:r>
            <a:endParaRPr lang="en-US" dirty="0"/>
          </a:p>
        </p:txBody>
      </p:sp>
      <p:sp>
        <p:nvSpPr>
          <p:cNvPr id="3" name="Content Placeholder 2"/>
          <p:cNvSpPr>
            <a:spLocks noGrp="1"/>
          </p:cNvSpPr>
          <p:nvPr>
            <p:ph idx="1"/>
          </p:nvPr>
        </p:nvSpPr>
        <p:spPr>
          <a:xfrm>
            <a:off x="0" y="1447800"/>
            <a:ext cx="9144000" cy="5410200"/>
          </a:xfrm>
        </p:spPr>
        <p:txBody>
          <a:bodyPr/>
          <a:lstStyle/>
          <a:p>
            <a:br>
              <a:rPr lang="en-US" dirty="0">
                <a:solidFill>
                  <a:srgbClr val="7030A0"/>
                </a:solidFill>
                <a:latin typeface="Times New Roman" pitchFamily="18" charset="0"/>
                <a:cs typeface="Times New Roman" pitchFamily="18" charset="0"/>
              </a:rPr>
            </a:br>
            <a:endParaRPr lang="en-US" dirty="0"/>
          </a:p>
        </p:txBody>
      </p:sp>
      <p:graphicFrame>
        <p:nvGraphicFramePr>
          <p:cNvPr id="7" name="Table 6">
            <a:extLst>
              <a:ext uri="{FF2B5EF4-FFF2-40B4-BE49-F238E27FC236}">
                <a16:creationId xmlns:a16="http://schemas.microsoft.com/office/drawing/2014/main" id="{DA9F31C0-48E6-4139-9F05-190315417A6F}"/>
              </a:ext>
            </a:extLst>
          </p:cNvPr>
          <p:cNvGraphicFramePr>
            <a:graphicFrameLocks noGrp="1"/>
          </p:cNvGraphicFramePr>
          <p:nvPr>
            <p:extLst>
              <p:ext uri="{D42A27DB-BD31-4B8C-83A1-F6EECF244321}">
                <p14:modId xmlns:p14="http://schemas.microsoft.com/office/powerpoint/2010/main" val="2780542773"/>
              </p:ext>
            </p:extLst>
          </p:nvPr>
        </p:nvGraphicFramePr>
        <p:xfrm>
          <a:off x="0" y="457200"/>
          <a:ext cx="9144000" cy="7662512"/>
        </p:xfrm>
        <a:graphic>
          <a:graphicData uri="http://schemas.openxmlformats.org/drawingml/2006/table">
            <a:tbl>
              <a:tblPr firstRow="1" bandRow="1">
                <a:tableStyleId>{073A0DAA-6AF3-43AB-8588-CEC1D06C72B9}</a:tableStyleId>
              </a:tblPr>
              <a:tblGrid>
                <a:gridCol w="4572000">
                  <a:extLst>
                    <a:ext uri="{9D8B030D-6E8A-4147-A177-3AD203B41FA5}">
                      <a16:colId xmlns:a16="http://schemas.microsoft.com/office/drawing/2014/main" val="979906258"/>
                    </a:ext>
                  </a:extLst>
                </a:gridCol>
                <a:gridCol w="4572000">
                  <a:extLst>
                    <a:ext uri="{9D8B030D-6E8A-4147-A177-3AD203B41FA5}">
                      <a16:colId xmlns:a16="http://schemas.microsoft.com/office/drawing/2014/main" val="1041810814"/>
                    </a:ext>
                  </a:extLst>
                </a:gridCol>
              </a:tblGrid>
              <a:tr h="726908">
                <a:tc>
                  <a:txBody>
                    <a:bodyPr/>
                    <a:lstStyle/>
                    <a:p>
                      <a:pPr algn="ctr"/>
                      <a:endParaRPr lang="en-US" dirty="0"/>
                    </a:p>
                    <a:p>
                      <a:pPr algn="ctr"/>
                      <a:r>
                        <a:rPr lang="en-US" dirty="0"/>
                        <a:t>Server side scripting</a:t>
                      </a:r>
                    </a:p>
                  </a:txBody>
                  <a:tcPr/>
                </a:tc>
                <a:tc>
                  <a:txBody>
                    <a:bodyPr/>
                    <a:lstStyle/>
                    <a:p>
                      <a:pPr algn="ctr"/>
                      <a:r>
                        <a:rPr lang="en-US" dirty="0"/>
                        <a:t>Client side scripting</a:t>
                      </a:r>
                    </a:p>
                  </a:txBody>
                  <a:tcPr/>
                </a:tc>
                <a:extLst>
                  <a:ext uri="{0D108BD9-81ED-4DB2-BD59-A6C34878D82A}">
                    <a16:rowId xmlns:a16="http://schemas.microsoft.com/office/drawing/2014/main" val="1535432477"/>
                  </a:ext>
                </a:extLst>
              </a:tr>
              <a:tr h="1133976">
                <a:tc>
                  <a:txBody>
                    <a:bodyPr/>
                    <a:lstStyle/>
                    <a:p>
                      <a:pPr marL="285750" indent="-285750">
                        <a:buFont typeface="Wingdings" panose="05000000000000000000" pitchFamily="2" charset="2"/>
                        <a:buChar char="Ø"/>
                      </a:pPr>
                      <a:r>
                        <a:rPr kumimoji="0" lang="en-US" sz="1800" kern="1200" dirty="0">
                          <a:effectLst/>
                        </a:rPr>
                        <a:t>Used to create dynamic pages based a number of conditions when the user’s browser makes a request to the server.</a:t>
                      </a:r>
                      <a:endParaRPr kumimoji="0" lang="en-US" sz="1800" kern="1200" dirty="0">
                        <a:solidFill>
                          <a:schemeClr val="dk1"/>
                        </a:solidFill>
                        <a:effectLst/>
                        <a:latin typeface="+mn-lt"/>
                        <a:ea typeface="+mn-ea"/>
                        <a:cs typeface="+mn-cs"/>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used when the user’s browser already has all the code and the page is altered on the basis of the users input.</a:t>
                      </a:r>
                    </a:p>
                    <a:p>
                      <a:endParaRPr lang="en-US" dirty="0"/>
                    </a:p>
                  </a:txBody>
                  <a:tcPr/>
                </a:tc>
                <a:extLst>
                  <a:ext uri="{0D108BD9-81ED-4DB2-BD59-A6C34878D82A}">
                    <a16:rowId xmlns:a16="http://schemas.microsoft.com/office/drawing/2014/main" val="1751080336"/>
                  </a:ext>
                </a:extLst>
              </a:tr>
              <a:tr h="1133976">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The Web Server executes the server-side scripting that produces the page to be sent to the browser. </a:t>
                      </a:r>
                      <a:endParaRPr lang="en-US" dirty="0"/>
                    </a:p>
                    <a:p>
                      <a:pPr marL="0" indent="0">
                        <a:buFont typeface="Wingdings" panose="05000000000000000000" pitchFamily="2" charset="2"/>
                        <a:buNone/>
                      </a:pP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The Web Browser executes the client-side scripting that resides at the user’s computer.</a:t>
                      </a:r>
                    </a:p>
                    <a:p>
                      <a:pPr marL="0" indent="0">
                        <a:buFont typeface="Wingdings" panose="05000000000000000000" pitchFamily="2" charset="2"/>
                        <a:buNone/>
                      </a:pPr>
                      <a:endParaRPr lang="en-US" dirty="0"/>
                    </a:p>
                  </a:txBody>
                  <a:tcPr/>
                </a:tc>
                <a:extLst>
                  <a:ext uri="{0D108BD9-81ED-4DB2-BD59-A6C34878D82A}">
                    <a16:rowId xmlns:a16="http://schemas.microsoft.com/office/drawing/2014/main" val="2397639805"/>
                  </a:ext>
                </a:extLst>
              </a:tr>
              <a:tr h="726908">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Server executes server-side scripts to send out a page but it does not execute client-side scripts. </a:t>
                      </a:r>
                    </a:p>
                    <a:p>
                      <a:pPr marL="0" indent="0">
                        <a:buFont typeface="Wingdings" panose="05000000000000000000" pitchFamily="2" charset="2"/>
                        <a:buNone/>
                      </a:pP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The browser receives the page sent by the server and executes the client-side scripts.</a:t>
                      </a:r>
                    </a:p>
                    <a:p>
                      <a:pPr marL="0" indent="0">
                        <a:buFont typeface="Wingdings" panose="05000000000000000000" pitchFamily="2" charset="2"/>
                        <a:buNone/>
                      </a:pPr>
                      <a:endParaRPr lang="en-US" dirty="0"/>
                    </a:p>
                  </a:txBody>
                  <a:tcPr/>
                </a:tc>
                <a:extLst>
                  <a:ext uri="{0D108BD9-81ED-4DB2-BD59-A6C34878D82A}">
                    <a16:rowId xmlns:a16="http://schemas.microsoft.com/office/drawing/2014/main" val="2341140667"/>
                  </a:ext>
                </a:extLst>
              </a:tr>
              <a:tr h="726908">
                <a:tc>
                  <a:txBody>
                    <a:bodyPr/>
                    <a:lstStyle/>
                    <a:p>
                      <a:pPr marL="285750" indent="-285750">
                        <a:buFont typeface="Wingdings" panose="05000000000000000000" pitchFamily="2" charset="2"/>
                        <a:buChar char="Ø"/>
                      </a:pPr>
                      <a:r>
                        <a:rPr kumimoji="0" lang="en-US" sz="1800" kern="1200" dirty="0">
                          <a:effectLst/>
                        </a:rPr>
                        <a:t>Used to connect to the databases that reside on the web server. </a:t>
                      </a:r>
                      <a:endParaRPr lang="en-US" dirty="0"/>
                    </a:p>
                  </a:txBody>
                  <a:tcPr/>
                </a:tc>
                <a:tc>
                  <a:txBody>
                    <a:bodyPr/>
                    <a:lstStyle/>
                    <a:p>
                      <a:pPr marL="285750" indent="-285750">
                        <a:buFont typeface="Wingdings" panose="05000000000000000000" pitchFamily="2" charset="2"/>
                        <a:buChar char="Ø"/>
                      </a:pPr>
                      <a:r>
                        <a:rPr kumimoji="0" lang="en-US" sz="1800" kern="1200" dirty="0">
                          <a:effectLst/>
                        </a:rPr>
                        <a:t>Cannot be used to connect to the databases on the web server.</a:t>
                      </a:r>
                      <a:endParaRPr lang="en-US" dirty="0"/>
                    </a:p>
                  </a:txBody>
                  <a:tcPr/>
                </a:tc>
                <a:extLst>
                  <a:ext uri="{0D108BD9-81ED-4DB2-BD59-A6C34878D82A}">
                    <a16:rowId xmlns:a16="http://schemas.microsoft.com/office/drawing/2014/main" val="1210351038"/>
                  </a:ext>
                </a:extLst>
              </a:tr>
              <a:tr h="726908">
                <a:tc>
                  <a:txBody>
                    <a:bodyPr/>
                    <a:lstStyle/>
                    <a:p>
                      <a:pPr marL="285750" indent="-285750">
                        <a:buFont typeface="Wingdings" panose="05000000000000000000" pitchFamily="2" charset="2"/>
                        <a:buChar char="Ø"/>
                      </a:pPr>
                      <a:r>
                        <a:rPr kumimoji="0" lang="en-US" sz="1800" kern="1200" dirty="0">
                          <a:effectLst/>
                        </a:rPr>
                        <a:t>can access the file system residing at the web server.</a:t>
                      </a:r>
                      <a:endParaRPr lang="en-US" dirty="0"/>
                    </a:p>
                  </a:txBody>
                  <a:tcPr/>
                </a:tc>
                <a:tc>
                  <a:txBody>
                    <a:bodyPr/>
                    <a:lstStyle/>
                    <a:p>
                      <a:pPr marL="285750" indent="-285750">
                        <a:buFont typeface="Wingdings" panose="05000000000000000000" pitchFamily="2" charset="2"/>
                        <a:buChar char="Ø"/>
                      </a:pPr>
                      <a:r>
                        <a:rPr kumimoji="0" lang="en-US" sz="1800" kern="1200" dirty="0">
                          <a:effectLst/>
                        </a:rPr>
                        <a:t>can’t access the file system that resides at the web server</a:t>
                      </a:r>
                      <a:endParaRPr lang="en-US" dirty="0"/>
                    </a:p>
                  </a:txBody>
                  <a:tcPr/>
                </a:tc>
                <a:extLst>
                  <a:ext uri="{0D108BD9-81ED-4DB2-BD59-A6C34878D82A}">
                    <a16:rowId xmlns:a16="http://schemas.microsoft.com/office/drawing/2014/main" val="101678386"/>
                  </a:ext>
                </a:extLst>
              </a:tr>
              <a:tr h="726908">
                <a:tc>
                  <a:txBody>
                    <a:bodyPr/>
                    <a:lstStyle/>
                    <a:p>
                      <a:pPr marL="285750" indent="-285750">
                        <a:buFont typeface="Wingdings" panose="05000000000000000000" pitchFamily="2" charset="2"/>
                        <a:buChar char="Ø"/>
                      </a:pPr>
                      <a:r>
                        <a:rPr kumimoji="0" lang="en-US" sz="1800" kern="1200" dirty="0">
                          <a:effectLst/>
                        </a:rPr>
                        <a:t>The settings that belong to Web server can be accessed using server-side scripting.</a:t>
                      </a: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kern="1200" dirty="0">
                          <a:effectLst/>
                        </a:rPr>
                        <a:t>The files and settings that are local at the user’s computer can be accessed using Client-side scripting.</a:t>
                      </a:r>
                    </a:p>
                    <a:p>
                      <a:pPr marL="0" indent="0">
                        <a:buFont typeface="Wingdings" panose="05000000000000000000" pitchFamily="2" charset="2"/>
                        <a:buNone/>
                      </a:pPr>
                      <a:endParaRPr lang="en-US" dirty="0"/>
                    </a:p>
                  </a:txBody>
                  <a:tcPr/>
                </a:tc>
                <a:extLst>
                  <a:ext uri="{0D108BD9-81ED-4DB2-BD59-A6C34878D82A}">
                    <a16:rowId xmlns:a16="http://schemas.microsoft.com/office/drawing/2014/main" val="3026203530"/>
                  </a:ext>
                </a:extLst>
              </a:tr>
              <a:tr h="726908">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75789583"/>
                  </a:ext>
                </a:extLst>
              </a:tr>
            </a:tbl>
          </a:graphicData>
        </a:graphic>
      </p:graphicFrame>
    </p:spTree>
    <p:extLst>
      <p:ext uri="{BB962C8B-B14F-4D97-AF65-F5344CB8AC3E}">
        <p14:creationId xmlns:p14="http://schemas.microsoft.com/office/powerpoint/2010/main" val="116285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lstStyle/>
          <a:p>
            <a:r>
              <a:rPr lang="en-US" dirty="0"/>
              <a:t>                       </a:t>
            </a:r>
            <a:r>
              <a:rPr lang="en-US" sz="2400" b="1" dirty="0">
                <a:latin typeface="Times New Roman" pitchFamily="18" charset="0"/>
                <a:cs typeface="Times New Roman" pitchFamily="18" charset="0"/>
              </a:rPr>
              <a:t>Cont…</a:t>
            </a:r>
          </a:p>
        </p:txBody>
      </p:sp>
      <p:sp>
        <p:nvSpPr>
          <p:cNvPr id="3" name="Content Placeholder 2"/>
          <p:cNvSpPr>
            <a:spLocks noGrp="1"/>
          </p:cNvSpPr>
          <p:nvPr>
            <p:ph idx="1"/>
          </p:nvPr>
        </p:nvSpPr>
        <p:spPr>
          <a:xfrm>
            <a:off x="0" y="1295400"/>
            <a:ext cx="9144000" cy="5562600"/>
          </a:xfrm>
        </p:spPr>
        <p:txBody>
          <a:bodyPr/>
          <a:lstStyle/>
          <a:p>
            <a:r>
              <a:rPr lang="en-US" sz="2000" dirty="0">
                <a:latin typeface="Times New Roman" pitchFamily="18" charset="0"/>
                <a:cs typeface="Times New Roman" pitchFamily="18" charset="0"/>
              </a:rPr>
              <a:t>However; in PHP, all variables are case-sensitive.</a:t>
            </a:r>
          </a:p>
          <a:p>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&lt;!DOCTYPE 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$color="red";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"My car is " . $color .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"My house is " . $COLOR .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"My boat is " . $</a:t>
            </a:r>
            <a:r>
              <a:rPr lang="en-US" sz="2000" dirty="0" err="1">
                <a:latin typeface="Times New Roman" pitchFamily="18" charset="0"/>
                <a:cs typeface="Times New Roman" pitchFamily="18" charset="0"/>
              </a:rPr>
              <a:t>coLOR</a:t>
            </a:r>
            <a:r>
              <a:rPr lang="en-US" sz="2000" dirty="0">
                <a:latin typeface="Times New Roman" pitchFamily="18" charset="0"/>
                <a:cs typeface="Times New Roman" pitchFamily="18" charset="0"/>
              </a:rPr>
              <a:t> .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 </a:t>
            </a:r>
          </a:p>
          <a:p>
            <a:pPr marL="109728" indent="0">
              <a:buNone/>
            </a:pPr>
            <a:r>
              <a:rPr lang="en-US" sz="2000" b="1" dirty="0"/>
              <a:t>                                                    </a:t>
            </a:r>
            <a:r>
              <a:rPr lang="en-US" sz="2000" b="1" dirty="0">
                <a:solidFill>
                  <a:srgbClr val="FF0000"/>
                </a:solidFill>
                <a:latin typeface="Times New Roman" pitchFamily="18" charset="0"/>
                <a:cs typeface="Times New Roman" pitchFamily="18" charset="0"/>
              </a:rPr>
              <a:t>PHP Variables</a:t>
            </a:r>
          </a:p>
          <a:p>
            <a:r>
              <a:rPr lang="en-US" sz="2000" dirty="0">
                <a:latin typeface="Times New Roman" pitchFamily="18" charset="0"/>
                <a:cs typeface="Times New Roman" pitchFamily="18" charset="0"/>
              </a:rPr>
              <a:t>Variables are "containers" for storing information:</a:t>
            </a: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5472240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A6AE9-C74E-4A4A-9804-A9145372FEF1}"/>
              </a:ext>
            </a:extLst>
          </p:cNvPr>
          <p:cNvSpPr>
            <a:spLocks noGrp="1"/>
          </p:cNvSpPr>
          <p:nvPr>
            <p:ph type="title"/>
          </p:nvPr>
        </p:nvSpPr>
        <p:spPr>
          <a:xfrm>
            <a:off x="0" y="457200"/>
            <a:ext cx="9144000" cy="685800"/>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Updating Data into MySQL Database</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C289590-AA9B-485E-88C9-86DE84B7F53A}"/>
              </a:ext>
            </a:extLst>
          </p:cNvPr>
          <p:cNvSpPr>
            <a:spLocks noGrp="1"/>
          </p:cNvSpPr>
          <p:nvPr>
            <p:ph idx="1"/>
          </p:nvPr>
        </p:nvSpPr>
        <p:spPr>
          <a:xfrm>
            <a:off x="0" y="1143000"/>
            <a:ext cx="9144000" cy="5562600"/>
          </a:xfrm>
        </p:spPr>
        <p:txBody>
          <a:bodyPr/>
          <a:lstStyle/>
          <a:p>
            <a:pPr algn="just"/>
            <a:r>
              <a:rPr lang="en-US" sz="2400" dirty="0">
                <a:latin typeface="Times New Roman" panose="02020603050405020304" pitchFamily="18" charset="0"/>
                <a:cs typeface="Times New Roman" panose="02020603050405020304" pitchFamily="18" charset="0"/>
              </a:rPr>
              <a:t>Data can be updated into MySQL tables by executing SQL UPDATE statement through PHP function </a:t>
            </a:r>
            <a:r>
              <a:rPr lang="en-US" sz="2400" b="1" dirty="0" err="1">
                <a:solidFill>
                  <a:srgbClr val="0070C0"/>
                </a:solidFill>
                <a:latin typeface="Times New Roman" panose="02020603050405020304" pitchFamily="18" charset="0"/>
                <a:cs typeface="Times New Roman" panose="02020603050405020304" pitchFamily="18" charset="0"/>
              </a:rPr>
              <a:t>mysql_query</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Below is a simple example to update records into </a:t>
            </a:r>
            <a:r>
              <a:rPr lang="en-US" sz="2400" b="1" dirty="0">
                <a:latin typeface="Times New Roman" panose="02020603050405020304" pitchFamily="18" charset="0"/>
                <a:cs typeface="Times New Roman" panose="02020603050405020304" pitchFamily="18" charset="0"/>
              </a:rPr>
              <a:t>employee</a:t>
            </a:r>
            <a:r>
              <a:rPr lang="en-US" sz="2400" dirty="0">
                <a:latin typeface="Times New Roman" panose="02020603050405020304" pitchFamily="18" charset="0"/>
                <a:cs typeface="Times New Roman" panose="02020603050405020304" pitchFamily="18" charset="0"/>
              </a:rPr>
              <a:t> table. To update a record in any table it is required to locate that record by using a conditional clause. Below example uses primary key to match a record in employee table.</a:t>
            </a:r>
          </a:p>
          <a:p>
            <a:pPr marL="923544" lvl="3" indent="0">
              <a:buNone/>
            </a:pPr>
            <a:r>
              <a:rPr lang="en-US" sz="2000" dirty="0">
                <a:solidFill>
                  <a:srgbClr val="FF0000"/>
                </a:solidFill>
                <a:latin typeface="Times New Roman" panose="02020603050405020304" pitchFamily="18" charset="0"/>
                <a:cs typeface="Times New Roman" panose="02020603050405020304" pitchFamily="18" charset="0"/>
              </a:rPr>
              <a:t>$</a:t>
            </a:r>
            <a:r>
              <a:rPr lang="en-US" sz="2000" dirty="0" err="1">
                <a:solidFill>
                  <a:srgbClr val="FF0000"/>
                </a:solidFill>
                <a:latin typeface="Times New Roman" panose="02020603050405020304" pitchFamily="18" charset="0"/>
                <a:cs typeface="Times New Roman" panose="02020603050405020304" pitchFamily="18" charset="0"/>
              </a:rPr>
              <a:t>emp_id</a:t>
            </a:r>
            <a:r>
              <a:rPr lang="en-US" sz="2000" dirty="0">
                <a:solidFill>
                  <a:srgbClr val="FF0000"/>
                </a:solidFill>
                <a:latin typeface="Times New Roman" panose="02020603050405020304" pitchFamily="18" charset="0"/>
                <a:cs typeface="Times New Roman" panose="02020603050405020304" pitchFamily="18" charset="0"/>
              </a:rPr>
              <a:t>=$_POST['</a:t>
            </a:r>
            <a:r>
              <a:rPr lang="en-US" sz="2000" dirty="0" err="1">
                <a:solidFill>
                  <a:srgbClr val="FF0000"/>
                </a:solidFill>
                <a:latin typeface="Times New Roman" panose="02020603050405020304" pitchFamily="18" charset="0"/>
                <a:cs typeface="Times New Roman" panose="02020603050405020304" pitchFamily="18" charset="0"/>
              </a:rPr>
              <a:t>emp_id</a:t>
            </a:r>
            <a:r>
              <a:rPr lang="en-US" sz="2000" dirty="0">
                <a:solidFill>
                  <a:srgbClr val="FF0000"/>
                </a:solidFill>
                <a:latin typeface="Times New Roman" panose="02020603050405020304" pitchFamily="18" charset="0"/>
                <a:cs typeface="Times New Roman" panose="02020603050405020304" pitchFamily="18" charset="0"/>
              </a:rPr>
              <a:t>’]; </a:t>
            </a:r>
          </a:p>
          <a:p>
            <a:pPr marL="923544" lvl="3" indent="0">
              <a:buNone/>
            </a:pPr>
            <a:r>
              <a:rPr lang="en-US" sz="2000" dirty="0">
                <a:solidFill>
                  <a:srgbClr val="FF0000"/>
                </a:solidFill>
                <a:latin typeface="Times New Roman" panose="02020603050405020304" pitchFamily="18" charset="0"/>
                <a:cs typeface="Times New Roman" panose="02020603050405020304" pitchFamily="18" charset="0"/>
              </a:rPr>
              <a:t>$</a:t>
            </a:r>
            <a:r>
              <a:rPr lang="en-US" sz="2000" dirty="0" err="1">
                <a:solidFill>
                  <a:srgbClr val="FF0000"/>
                </a:solidFill>
                <a:latin typeface="Times New Roman" panose="02020603050405020304" pitchFamily="18" charset="0"/>
                <a:cs typeface="Times New Roman" panose="02020603050405020304" pitchFamily="18" charset="0"/>
              </a:rPr>
              <a:t>emp_salary</a:t>
            </a:r>
            <a:r>
              <a:rPr lang="en-US" sz="2000" dirty="0">
                <a:solidFill>
                  <a:srgbClr val="FF0000"/>
                </a:solidFill>
                <a:latin typeface="Times New Roman" panose="02020603050405020304" pitchFamily="18" charset="0"/>
                <a:cs typeface="Times New Roman" panose="02020603050405020304" pitchFamily="18" charset="0"/>
              </a:rPr>
              <a:t> = $_POST['</a:t>
            </a:r>
            <a:r>
              <a:rPr lang="en-US" sz="2000" dirty="0" err="1">
                <a:solidFill>
                  <a:srgbClr val="FF0000"/>
                </a:solidFill>
                <a:latin typeface="Times New Roman" panose="02020603050405020304" pitchFamily="18" charset="0"/>
                <a:cs typeface="Times New Roman" panose="02020603050405020304" pitchFamily="18" charset="0"/>
              </a:rPr>
              <a:t>emp_salary</a:t>
            </a:r>
            <a:r>
              <a:rPr lang="en-US" sz="2000" dirty="0">
                <a:solidFill>
                  <a:srgbClr val="FF0000"/>
                </a:solidFill>
                <a:latin typeface="Times New Roman" panose="02020603050405020304" pitchFamily="18" charset="0"/>
                <a:cs typeface="Times New Roman" panose="02020603050405020304" pitchFamily="18" charset="0"/>
              </a:rPr>
              <a:t>’]; </a:t>
            </a:r>
          </a:p>
          <a:p>
            <a:pPr marL="923544" lvl="3" indent="0">
              <a:buNone/>
            </a:pPr>
            <a:r>
              <a:rPr lang="en-US" sz="2000" dirty="0">
                <a:solidFill>
                  <a:srgbClr val="FF0000"/>
                </a:solidFill>
                <a:latin typeface="Times New Roman" panose="02020603050405020304" pitchFamily="18" charset="0"/>
                <a:cs typeface="Times New Roman" panose="02020603050405020304" pitchFamily="18" charset="0"/>
              </a:rPr>
              <a:t>$</a:t>
            </a:r>
            <a:r>
              <a:rPr lang="en-US" sz="2000" dirty="0" err="1">
                <a:solidFill>
                  <a:srgbClr val="FF0000"/>
                </a:solidFill>
                <a:latin typeface="Times New Roman" panose="02020603050405020304" pitchFamily="18" charset="0"/>
                <a:cs typeface="Times New Roman" panose="02020603050405020304" pitchFamily="18" charset="0"/>
              </a:rPr>
              <a:t>sql</a:t>
            </a:r>
            <a:r>
              <a:rPr lang="en-US" sz="2000" dirty="0">
                <a:solidFill>
                  <a:srgbClr val="FF0000"/>
                </a:solidFill>
                <a:latin typeface="Times New Roman" panose="02020603050405020304" pitchFamily="18" charset="0"/>
                <a:cs typeface="Times New Roman" panose="02020603050405020304" pitchFamily="18" charset="0"/>
              </a:rPr>
              <a:t> = "UPDATE employee ". "SET </a:t>
            </a:r>
            <a:r>
              <a:rPr lang="en-US" sz="2000" dirty="0" err="1">
                <a:solidFill>
                  <a:srgbClr val="FF0000"/>
                </a:solidFill>
                <a:latin typeface="Times New Roman" panose="02020603050405020304" pitchFamily="18" charset="0"/>
                <a:cs typeface="Times New Roman" panose="02020603050405020304" pitchFamily="18" charset="0"/>
              </a:rPr>
              <a:t>emp_salary</a:t>
            </a:r>
            <a:r>
              <a:rPr lang="en-US" sz="2000" dirty="0">
                <a:solidFill>
                  <a:srgbClr val="FF0000"/>
                </a:solidFill>
                <a:latin typeface="Times New Roman" panose="02020603050405020304" pitchFamily="18" charset="0"/>
                <a:cs typeface="Times New Roman" panose="02020603050405020304" pitchFamily="18" charset="0"/>
              </a:rPr>
              <a:t> = $</a:t>
            </a:r>
            <a:r>
              <a:rPr lang="en-US" sz="2000" dirty="0" err="1">
                <a:solidFill>
                  <a:srgbClr val="FF0000"/>
                </a:solidFill>
                <a:latin typeface="Times New Roman" panose="02020603050405020304" pitchFamily="18" charset="0"/>
                <a:cs typeface="Times New Roman" panose="02020603050405020304" pitchFamily="18" charset="0"/>
              </a:rPr>
              <a:t>emp_salary</a:t>
            </a:r>
            <a:r>
              <a:rPr lang="en-US" sz="2000" dirty="0">
                <a:solidFill>
                  <a:srgbClr val="FF0000"/>
                </a:solidFill>
                <a:latin typeface="Times New Roman" panose="02020603050405020304" pitchFamily="18" charset="0"/>
                <a:cs typeface="Times New Roman" panose="02020603050405020304" pitchFamily="18" charset="0"/>
              </a:rPr>
              <a:t> ". "WHERE </a:t>
            </a:r>
            <a:r>
              <a:rPr lang="en-US" sz="2000" dirty="0" err="1">
                <a:solidFill>
                  <a:srgbClr val="FF0000"/>
                </a:solidFill>
                <a:latin typeface="Times New Roman" panose="02020603050405020304" pitchFamily="18" charset="0"/>
                <a:cs typeface="Times New Roman" panose="02020603050405020304" pitchFamily="18" charset="0"/>
              </a:rPr>
              <a:t>emp_id</a:t>
            </a:r>
            <a:r>
              <a:rPr lang="en-US" sz="2000" dirty="0">
                <a:solidFill>
                  <a:srgbClr val="FF0000"/>
                </a:solidFill>
                <a:latin typeface="Times New Roman" panose="02020603050405020304" pitchFamily="18" charset="0"/>
                <a:cs typeface="Times New Roman" panose="02020603050405020304" pitchFamily="18" charset="0"/>
              </a:rPr>
              <a:t> = $</a:t>
            </a:r>
            <a:r>
              <a:rPr lang="en-US" sz="2000" dirty="0" err="1">
                <a:solidFill>
                  <a:srgbClr val="FF0000"/>
                </a:solidFill>
                <a:latin typeface="Times New Roman" panose="02020603050405020304" pitchFamily="18" charset="0"/>
                <a:cs typeface="Times New Roman" panose="02020603050405020304" pitchFamily="18" charset="0"/>
              </a:rPr>
              <a:t>emp_id</a:t>
            </a:r>
            <a:r>
              <a:rPr lang="en-US" sz="2000" dirty="0">
                <a:solidFill>
                  <a:srgbClr val="FF0000"/>
                </a:solidFill>
                <a:latin typeface="Times New Roman" panose="02020603050405020304" pitchFamily="18" charset="0"/>
                <a:cs typeface="Times New Roman" panose="02020603050405020304" pitchFamily="18" charset="0"/>
              </a:rPr>
              <a:t>" ; </a:t>
            </a:r>
          </a:p>
          <a:p>
            <a:endParaRPr lang="en-US" dirty="0"/>
          </a:p>
        </p:txBody>
      </p:sp>
    </p:spTree>
    <p:extLst>
      <p:ext uri="{BB962C8B-B14F-4D97-AF65-F5344CB8AC3E}">
        <p14:creationId xmlns:p14="http://schemas.microsoft.com/office/powerpoint/2010/main" val="747847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lstStyle/>
          <a:p>
            <a:r>
              <a:rPr lang="en-US" dirty="0"/>
              <a:t>                            </a:t>
            </a:r>
            <a:r>
              <a:rPr lang="en-US" sz="2400" b="1" dirty="0">
                <a:latin typeface="Times New Roman" pitchFamily="18" charset="0"/>
                <a:cs typeface="Times New Roman" pitchFamily="18" charset="0"/>
              </a:rPr>
              <a:t>Cont…</a:t>
            </a:r>
          </a:p>
        </p:txBody>
      </p:sp>
      <p:sp>
        <p:nvSpPr>
          <p:cNvPr id="3" name="Content Placeholder 2"/>
          <p:cNvSpPr>
            <a:spLocks noGrp="1"/>
          </p:cNvSpPr>
          <p:nvPr>
            <p:ph idx="1"/>
          </p:nvPr>
        </p:nvSpPr>
        <p:spPr>
          <a:xfrm>
            <a:off x="0" y="1295400"/>
            <a:ext cx="9067800" cy="5562600"/>
          </a:xfrm>
        </p:spPr>
        <p:txBody>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$y=6;</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$z=$x+$y;</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$z;</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pPr marL="109728" indent="0">
              <a:buNone/>
            </a:pPr>
            <a:r>
              <a:rPr lang="en-US" sz="2300" b="1" dirty="0">
                <a:latin typeface="Times New Roman" pitchFamily="18" charset="0"/>
                <a:cs typeface="Times New Roman" pitchFamily="18" charset="0"/>
              </a:rPr>
              <a:t>Rules for PHP variables:</a:t>
            </a:r>
          </a:p>
          <a:p>
            <a:pPr lvl="0"/>
            <a:r>
              <a:rPr lang="en-US" sz="2000" dirty="0"/>
              <a:t>A variable starts with the $ sign, followed by the name of the variable</a:t>
            </a:r>
          </a:p>
          <a:p>
            <a:pPr lvl="0"/>
            <a:r>
              <a:rPr lang="en-US" sz="2000" dirty="0"/>
              <a:t>A variable name must start with a letter or the underscore character</a:t>
            </a:r>
          </a:p>
          <a:p>
            <a:pPr lvl="0"/>
            <a:r>
              <a:rPr lang="en-US" sz="2000" dirty="0"/>
              <a:t>A variable name cannot start with a number</a:t>
            </a:r>
          </a:p>
          <a:p>
            <a:pPr lvl="0"/>
            <a:r>
              <a:rPr lang="en-US" sz="2000" dirty="0"/>
              <a:t>A variable name can only contain alpha-numeric characters and underscores (A-z, 0-9, and _ )</a:t>
            </a:r>
          </a:p>
          <a:p>
            <a:r>
              <a:rPr lang="en-US" sz="2000" dirty="0"/>
              <a:t>Variable names are case sensitive ($y and $Y are two different variables)</a:t>
            </a:r>
            <a:endParaRPr lang="en-US" sz="2000" dirty="0">
              <a:latin typeface="Times New Roman" pitchFamily="18" charset="0"/>
              <a:cs typeface="Times New Roman" pitchFamily="18" charset="0"/>
            </a:endParaRPr>
          </a:p>
          <a:p>
            <a:pPr marL="109728" indent="0">
              <a:buNone/>
            </a:pPr>
            <a:r>
              <a:rPr lang="en-US" sz="2000" dirty="0">
                <a:solidFill>
                  <a:srgbClr val="0070C0"/>
                </a:solidFill>
                <a:latin typeface="Times New Roman" pitchFamily="18" charset="0"/>
                <a:cs typeface="Times New Roman" pitchFamily="18" charset="0"/>
              </a:rPr>
              <a:t>NOTE: Remember that PHP variable names are case-sensitive!</a:t>
            </a:r>
          </a:p>
        </p:txBody>
      </p:sp>
    </p:spTree>
    <p:extLst>
      <p:ext uri="{BB962C8B-B14F-4D97-AF65-F5344CB8AC3E}">
        <p14:creationId xmlns:p14="http://schemas.microsoft.com/office/powerpoint/2010/main" val="1674567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Declaring PHP Variables</a:t>
            </a:r>
            <a:endParaRPr lang="en-US" sz="27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lstStyle/>
          <a:p>
            <a:r>
              <a:rPr lang="en-US" sz="2000" dirty="0">
                <a:latin typeface="Times New Roman" pitchFamily="18" charset="0"/>
                <a:cs typeface="Times New Roman" pitchFamily="18" charset="0"/>
              </a:rPr>
              <a:t>PHP has no command for declaring a variable.</a:t>
            </a:r>
          </a:p>
          <a:p>
            <a:r>
              <a:rPr lang="en-US" sz="2000" dirty="0">
                <a:latin typeface="Times New Roman" pitchFamily="18" charset="0"/>
                <a:cs typeface="Times New Roman" pitchFamily="18" charset="0"/>
              </a:rPr>
              <a:t>A variable is created the moment you first assign a value to it:</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$txt="Hello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$y=10.5;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pPr marL="109728" indent="0">
              <a:buNone/>
            </a:pPr>
            <a:r>
              <a:rPr lang="en-US" sz="2000" b="1" dirty="0">
                <a:solidFill>
                  <a:srgbClr val="0070C0"/>
                </a:solidFill>
                <a:latin typeface="Times New Roman" pitchFamily="18" charset="0"/>
                <a:cs typeface="Times New Roman" pitchFamily="18" charset="0"/>
              </a:rPr>
              <a:t>Note:</a:t>
            </a:r>
            <a:r>
              <a:rPr lang="en-US" sz="2000" dirty="0">
                <a:solidFill>
                  <a:srgbClr val="0070C0"/>
                </a:solidFill>
                <a:latin typeface="Times New Roman" pitchFamily="18" charset="0"/>
                <a:cs typeface="Times New Roman" pitchFamily="18" charset="0"/>
              </a:rPr>
              <a:t> When you assign a text value to a variable, put quotes around the value.</a:t>
            </a:r>
          </a:p>
          <a:p>
            <a:pPr marL="109728" indent="0">
              <a:buNone/>
            </a:pPr>
            <a:r>
              <a:rPr lang="en-US" sz="2000" b="1" dirty="0">
                <a:solidFill>
                  <a:srgbClr val="FF0000"/>
                </a:solidFill>
                <a:latin typeface="Times New Roman" pitchFamily="18" charset="0"/>
                <a:cs typeface="Times New Roman" pitchFamily="18" charset="0"/>
              </a:rPr>
              <a:t>                       PHP is a Loosely Type Language</a:t>
            </a:r>
            <a:endParaRPr lang="en-US" sz="20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PHP automatically converts the variable to the correct data type, depending on its value.</a:t>
            </a:r>
          </a:p>
          <a:p>
            <a:pPr marL="109728" indent="0">
              <a:buNone/>
            </a:pPr>
            <a:r>
              <a:rPr lang="en-US" sz="2000" b="1" dirty="0"/>
              <a:t>                     </a:t>
            </a:r>
            <a:r>
              <a:rPr lang="en-US" sz="2000" b="1" dirty="0">
                <a:solidFill>
                  <a:srgbClr val="FF0000"/>
                </a:solidFill>
                <a:latin typeface="Times New Roman" pitchFamily="18" charset="0"/>
                <a:cs typeface="Times New Roman" pitchFamily="18" charset="0"/>
              </a:rPr>
              <a:t>PHP Variables Scope</a:t>
            </a:r>
            <a:endParaRPr lang="en-US" sz="20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In PHP, variables can be declared anywhere in the script.</a:t>
            </a:r>
          </a:p>
          <a:p>
            <a:r>
              <a:rPr lang="en-US" sz="2000" dirty="0">
                <a:latin typeface="Times New Roman" pitchFamily="18" charset="0"/>
                <a:cs typeface="Times New Roman" pitchFamily="18" charset="0"/>
              </a:rPr>
              <a:t>The scope of a variable is the part of the script where the variable can be referenced/used.</a:t>
            </a:r>
          </a:p>
          <a:p>
            <a:r>
              <a:rPr lang="en-US" sz="2000" dirty="0">
                <a:latin typeface="Times New Roman" pitchFamily="18" charset="0"/>
                <a:cs typeface="Times New Roman" pitchFamily="18" charset="0"/>
              </a:rPr>
              <a:t>PHP has three different variable scopes:</a:t>
            </a:r>
          </a:p>
          <a:p>
            <a:pPr marL="109728" indent="0">
              <a:buNone/>
            </a:pPr>
            <a:endParaRPr lang="en-US" sz="2000" dirty="0">
              <a:latin typeface="Times New Roman" pitchFamily="18" charset="0"/>
              <a:cs typeface="Times New Roman" pitchFamily="18" charset="0"/>
            </a:endParaRPr>
          </a:p>
          <a:p>
            <a:pPr marL="109728" indent="0">
              <a:buNone/>
            </a:pP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95504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t>                        Cont…</a:t>
            </a:r>
          </a:p>
        </p:txBody>
      </p:sp>
      <p:sp>
        <p:nvSpPr>
          <p:cNvPr id="3" name="Content Placeholder 2"/>
          <p:cNvSpPr>
            <a:spLocks noGrp="1"/>
          </p:cNvSpPr>
          <p:nvPr>
            <p:ph idx="1"/>
          </p:nvPr>
        </p:nvSpPr>
        <p:spPr>
          <a:xfrm>
            <a:off x="0" y="1219200"/>
            <a:ext cx="9144000" cy="5638800"/>
          </a:xfrm>
        </p:spPr>
        <p:txBody>
          <a:bodyPr>
            <a:normAutofit fontScale="55000" lnSpcReduction="20000"/>
          </a:bodyPr>
          <a:lstStyle/>
          <a:p>
            <a:pPr lvl="0"/>
            <a:r>
              <a:rPr lang="en-US" dirty="0"/>
              <a:t>local</a:t>
            </a:r>
          </a:p>
          <a:p>
            <a:pPr lvl="0"/>
            <a:r>
              <a:rPr lang="en-US" dirty="0"/>
              <a:t>global</a:t>
            </a:r>
          </a:p>
          <a:p>
            <a:pPr lvl="0"/>
            <a:r>
              <a:rPr lang="en-US" dirty="0"/>
              <a:t>static</a:t>
            </a:r>
          </a:p>
          <a:p>
            <a:pPr marL="109728" indent="0">
              <a:buNone/>
            </a:pPr>
            <a:r>
              <a:rPr lang="en-US" b="1" dirty="0"/>
              <a:t>  </a:t>
            </a:r>
            <a:r>
              <a:rPr lang="en-US" sz="2500" b="1" dirty="0">
                <a:latin typeface="Times New Roman" pitchFamily="18" charset="0"/>
                <a:cs typeface="Times New Roman" pitchFamily="18" charset="0"/>
              </a:rPr>
              <a:t>                    </a:t>
            </a:r>
            <a:r>
              <a:rPr lang="en-US" sz="2500" b="1" dirty="0">
                <a:solidFill>
                  <a:srgbClr val="FF0000"/>
                </a:solidFill>
                <a:latin typeface="Times New Roman" pitchFamily="18" charset="0"/>
                <a:cs typeface="Times New Roman" pitchFamily="18" charset="0"/>
              </a:rPr>
              <a:t>Local and Global Scope</a:t>
            </a:r>
            <a:endParaRPr lang="en-US" sz="2500" dirty="0">
              <a:solidFill>
                <a:srgbClr val="FF0000"/>
              </a:solidFill>
              <a:latin typeface="Times New Roman" pitchFamily="18" charset="0"/>
              <a:cs typeface="Times New Roman" pitchFamily="18" charset="0"/>
            </a:endParaRPr>
          </a:p>
          <a:p>
            <a:pPr algn="just"/>
            <a:r>
              <a:rPr lang="en-US" sz="2500" dirty="0">
                <a:latin typeface="Times New Roman" pitchFamily="18" charset="0"/>
                <a:cs typeface="Times New Roman" pitchFamily="18" charset="0"/>
              </a:rPr>
              <a:t>A variable declared </a:t>
            </a:r>
            <a:r>
              <a:rPr lang="en-US" sz="2500" b="1" dirty="0">
                <a:latin typeface="Times New Roman" pitchFamily="18" charset="0"/>
                <a:cs typeface="Times New Roman" pitchFamily="18" charset="0"/>
              </a:rPr>
              <a:t>outside</a:t>
            </a:r>
            <a:r>
              <a:rPr lang="en-US" sz="2500" dirty="0">
                <a:latin typeface="Times New Roman" pitchFamily="18" charset="0"/>
                <a:cs typeface="Times New Roman" pitchFamily="18" charset="0"/>
              </a:rPr>
              <a:t> a function has a GLOBAL SCOPE and can only be accessed outside a function.</a:t>
            </a:r>
          </a:p>
          <a:p>
            <a:pPr algn="just"/>
            <a:r>
              <a:rPr lang="en-US" sz="2500" dirty="0">
                <a:latin typeface="Times New Roman" pitchFamily="18" charset="0"/>
                <a:cs typeface="Times New Roman" pitchFamily="18" charset="0"/>
              </a:rPr>
              <a:t>A variable declared </a:t>
            </a:r>
            <a:r>
              <a:rPr lang="en-US" sz="2500" b="1" dirty="0">
                <a:latin typeface="Times New Roman" pitchFamily="18" charset="0"/>
                <a:cs typeface="Times New Roman" pitchFamily="18" charset="0"/>
              </a:rPr>
              <a:t>within</a:t>
            </a:r>
            <a:r>
              <a:rPr lang="en-US" sz="2500" dirty="0">
                <a:latin typeface="Times New Roman" pitchFamily="18" charset="0"/>
                <a:cs typeface="Times New Roman" pitchFamily="18" charset="0"/>
              </a:rPr>
              <a:t> a function has a LOCAL SCOPE and can only be accessed within that function.</a:t>
            </a:r>
          </a:p>
          <a:p>
            <a:pPr algn="just"/>
            <a:r>
              <a:rPr lang="en-US" sz="2500" dirty="0">
                <a:latin typeface="Times New Roman" pitchFamily="18" charset="0"/>
                <a:cs typeface="Times New Roman" pitchFamily="18" charset="0"/>
              </a:rPr>
              <a:t>The following example tests variables with local and global scope:</a:t>
            </a:r>
          </a:p>
          <a:p>
            <a:r>
              <a:rPr lang="en-US" sz="2500" b="1" dirty="0">
                <a:latin typeface="Times New Roman" pitchFamily="18" charset="0"/>
                <a:cs typeface="Times New Roman" pitchFamily="18" charset="0"/>
              </a:rPr>
              <a:t>Example</a:t>
            </a:r>
            <a:endParaRPr lang="en-US" sz="2500" dirty="0">
              <a:latin typeface="Times New Roman" pitchFamily="18" charset="0"/>
              <a:cs typeface="Times New Roman" pitchFamily="18" charset="0"/>
            </a:endParaRPr>
          </a:p>
          <a:p>
            <a:r>
              <a:rPr lang="en-US" sz="2500" dirty="0">
                <a:latin typeface="Times New Roman" pitchFamily="18" charset="0"/>
                <a:cs typeface="Times New Roman" pitchFamily="18" charset="0"/>
              </a:rPr>
              <a:t>&lt;?</a:t>
            </a:r>
            <a:r>
              <a:rPr lang="en-US" sz="2500" dirty="0" err="1">
                <a:latin typeface="Times New Roman" pitchFamily="18" charset="0"/>
                <a:cs typeface="Times New Roman" pitchFamily="18" charset="0"/>
              </a:rPr>
              <a:t>php</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$x=5; // global scope</a:t>
            </a:r>
            <a:br>
              <a:rPr lang="en-US" sz="2500" dirty="0">
                <a:latin typeface="Times New Roman" pitchFamily="18" charset="0"/>
                <a:cs typeface="Times New Roman" pitchFamily="18" charset="0"/>
              </a:rPr>
            </a:b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function </a:t>
            </a:r>
            <a:r>
              <a:rPr lang="en-US" sz="2500" dirty="0" err="1">
                <a:latin typeface="Times New Roman" pitchFamily="18" charset="0"/>
                <a:cs typeface="Times New Roman" pitchFamily="18" charset="0"/>
              </a:rPr>
              <a:t>myTest</a:t>
            </a:r>
            <a:r>
              <a:rPr lang="en-US" sz="2500" dirty="0">
                <a:latin typeface="Times New Roman" pitchFamily="18" charset="0"/>
                <a:cs typeface="Times New Roman" pitchFamily="18" charset="0"/>
              </a:rPr>
              <a:t>() {</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$y=10; // local scope</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echo "&lt;p&gt;Test variables inside the function:&lt;/p&gt;";</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echo "Variable x is: $x";</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echo "&lt;</a:t>
            </a:r>
            <a:r>
              <a:rPr lang="en-US" sz="2500" dirty="0" err="1">
                <a:latin typeface="Times New Roman" pitchFamily="18" charset="0"/>
                <a:cs typeface="Times New Roman" pitchFamily="18" charset="0"/>
              </a:rPr>
              <a:t>br</a:t>
            </a:r>
            <a:r>
              <a:rPr lang="en-US" sz="2500" dirty="0">
                <a:latin typeface="Times New Roman" pitchFamily="18" charset="0"/>
                <a:cs typeface="Times New Roman" pitchFamily="18" charset="0"/>
              </a:rPr>
              <a:t>&gt;";</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echo "Variable y is: $y";</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 </a:t>
            </a:r>
            <a:br>
              <a:rPr lang="en-US" sz="2500" dirty="0">
                <a:latin typeface="Times New Roman" pitchFamily="18" charset="0"/>
                <a:cs typeface="Times New Roman" pitchFamily="18" charset="0"/>
              </a:rPr>
            </a:br>
            <a:br>
              <a:rPr lang="en-US" sz="2500" dirty="0">
                <a:latin typeface="Times New Roman" pitchFamily="18" charset="0"/>
                <a:cs typeface="Times New Roman" pitchFamily="18" charset="0"/>
              </a:rPr>
            </a:br>
            <a:r>
              <a:rPr lang="en-US" sz="2500" dirty="0" err="1">
                <a:latin typeface="Times New Roman" pitchFamily="18" charset="0"/>
                <a:cs typeface="Times New Roman" pitchFamily="18" charset="0"/>
              </a:rPr>
              <a:t>myTest</a:t>
            </a:r>
            <a:r>
              <a:rPr lang="en-US" sz="2500" dirty="0">
                <a:latin typeface="Times New Roman" pitchFamily="18" charset="0"/>
                <a:cs typeface="Times New Roman" pitchFamily="18" charset="0"/>
              </a:rPr>
              <a:t>();</a:t>
            </a:r>
            <a:br>
              <a:rPr lang="en-US" sz="2500" dirty="0">
                <a:latin typeface="Times New Roman" pitchFamily="18" charset="0"/>
                <a:cs typeface="Times New Roman" pitchFamily="18" charset="0"/>
              </a:rPr>
            </a:b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echo "&lt;p&gt;Test variables outside the function:&lt;/p&gt;";</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echo "Variable x is: $x";</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echo "&lt;</a:t>
            </a:r>
            <a:r>
              <a:rPr lang="en-US" sz="2500" dirty="0" err="1">
                <a:latin typeface="Times New Roman" pitchFamily="18" charset="0"/>
                <a:cs typeface="Times New Roman" pitchFamily="18" charset="0"/>
              </a:rPr>
              <a:t>br</a:t>
            </a:r>
            <a:r>
              <a:rPr lang="en-US" sz="2500" dirty="0">
                <a:latin typeface="Times New Roman" pitchFamily="18" charset="0"/>
                <a:cs typeface="Times New Roman" pitchFamily="18" charset="0"/>
              </a:rPr>
              <a:t>&gt;";</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echo "Variable y is: $y";</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?&gt; </a:t>
            </a:r>
          </a:p>
          <a:p>
            <a:pPr marL="109728" indent="0">
              <a:buNone/>
            </a:pPr>
            <a:endParaRPr lang="en-US" dirty="0"/>
          </a:p>
        </p:txBody>
      </p:sp>
    </p:spTree>
    <p:extLst>
      <p:ext uri="{BB962C8B-B14F-4D97-AF65-F5344CB8AC3E}">
        <p14:creationId xmlns:p14="http://schemas.microsoft.com/office/powerpoint/2010/main" val="2231797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dirty="0"/>
              <a:t>                              Cont…</a:t>
            </a:r>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sz="2000" dirty="0">
                <a:latin typeface="Times New Roman" pitchFamily="18" charset="0"/>
                <a:cs typeface="Times New Roman" pitchFamily="18" charset="0"/>
              </a:rPr>
              <a:t>Note: You can have local variables with the same name in different functions, because local variables are only recognized by the function in which they are declared.</a:t>
            </a:r>
          </a:p>
          <a:p>
            <a:pPr marL="109728" indent="0">
              <a:buNone/>
            </a:pPr>
            <a:r>
              <a:rPr lang="en-US" b="1" dirty="0"/>
              <a:t>                   </a:t>
            </a:r>
            <a:r>
              <a:rPr lang="en-US" sz="2400" b="1" dirty="0">
                <a:solidFill>
                  <a:srgbClr val="FF0000"/>
                </a:solidFill>
                <a:latin typeface="Times New Roman" pitchFamily="18" charset="0"/>
                <a:cs typeface="Times New Roman" pitchFamily="18" charset="0"/>
              </a:rPr>
              <a:t>PHP The global Keyword</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The global keyword is used to access a global variable from within a function.</a:t>
            </a:r>
          </a:p>
          <a:p>
            <a:r>
              <a:rPr lang="en-US" sz="2000" dirty="0">
                <a:latin typeface="Times New Roman" pitchFamily="18" charset="0"/>
                <a:cs typeface="Times New Roman" pitchFamily="18" charset="0"/>
              </a:rPr>
              <a:t>To do this, use the global keyword before the variables (inside the function):</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$x=5;</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$y=10;</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function </a:t>
            </a:r>
            <a:r>
              <a:rPr lang="en-US" sz="2200" dirty="0" err="1">
                <a:latin typeface="Times New Roman" pitchFamily="18" charset="0"/>
                <a:cs typeface="Times New Roman" pitchFamily="18" charset="0"/>
              </a:rPr>
              <a:t>myTest</a:t>
            </a:r>
            <a:r>
              <a:rPr lang="en-US" sz="2200" dirty="0">
                <a:latin typeface="Times New Roman" pitchFamily="18" charset="0"/>
                <a:cs typeface="Times New Roman" pitchFamily="18" charset="0"/>
              </a:rPr>
              <a:t>()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global $</a:t>
            </a:r>
            <a:r>
              <a:rPr lang="en-US" sz="2200" dirty="0" err="1">
                <a:latin typeface="Times New Roman" pitchFamily="18" charset="0"/>
                <a:cs typeface="Times New Roman" pitchFamily="18" charset="0"/>
              </a:rPr>
              <a:t>x,$y</a:t>
            </a: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$y=$x+$y;</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err="1">
                <a:latin typeface="Times New Roman" pitchFamily="18" charset="0"/>
                <a:cs typeface="Times New Roman" pitchFamily="18" charset="0"/>
              </a:rPr>
              <a:t>myTest</a:t>
            </a: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echo $y; // outputs 15</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 </a:t>
            </a:r>
          </a:p>
          <a:p>
            <a:endParaRPr lang="en-US" dirty="0"/>
          </a:p>
        </p:txBody>
      </p:sp>
    </p:spTree>
    <p:extLst>
      <p:ext uri="{BB962C8B-B14F-4D97-AF65-F5344CB8AC3E}">
        <p14:creationId xmlns:p14="http://schemas.microsoft.com/office/powerpoint/2010/main" val="1387490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PHP The static Keyword</a:t>
            </a:r>
            <a:br>
              <a:rPr lang="en-US" dirty="0"/>
            </a:b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sz="2000" dirty="0">
                <a:latin typeface="Times New Roman" pitchFamily="18" charset="0"/>
                <a:cs typeface="Times New Roman" pitchFamily="18" charset="0"/>
              </a:rPr>
              <a:t>Normally, when a function is completed/executed, all of its variables are deleted. However, sometimes we want a local variable NOT to be deleted. We need it for a further job.</a:t>
            </a:r>
          </a:p>
          <a:p>
            <a:r>
              <a:rPr lang="en-US" sz="2000" dirty="0">
                <a:latin typeface="Times New Roman" pitchFamily="18" charset="0"/>
                <a:cs typeface="Times New Roman" pitchFamily="18" charset="0"/>
              </a:rPr>
              <a:t>To do this, use the </a:t>
            </a:r>
            <a:r>
              <a:rPr lang="en-US" sz="2000" b="1" dirty="0">
                <a:latin typeface="Times New Roman" pitchFamily="18" charset="0"/>
                <a:cs typeface="Times New Roman" pitchFamily="18" charset="0"/>
              </a:rPr>
              <a:t>static</a:t>
            </a:r>
            <a:r>
              <a:rPr lang="en-US" sz="2000" dirty="0">
                <a:latin typeface="Times New Roman" pitchFamily="18" charset="0"/>
                <a:cs typeface="Times New Roman" pitchFamily="18" charset="0"/>
              </a:rPr>
              <a:t> keyword when you first declare the variable:</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function </a:t>
            </a:r>
            <a:r>
              <a:rPr lang="en-US" sz="2000" dirty="0" err="1">
                <a:latin typeface="Times New Roman" pitchFamily="18" charset="0"/>
                <a:cs typeface="Times New Roman" pitchFamily="18" charset="0"/>
              </a:rPr>
              <a:t>myTest</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static $x=0;</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myTest</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myTest</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myTest</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r>
              <a:rPr lang="en-US" sz="2000" b="1" dirty="0">
                <a:solidFill>
                  <a:srgbClr val="0070C0"/>
                </a:solidFill>
                <a:latin typeface="Times New Roman" pitchFamily="18" charset="0"/>
                <a:cs typeface="Times New Roman" pitchFamily="18" charset="0"/>
              </a:rPr>
              <a:t>Note:</a:t>
            </a:r>
            <a:r>
              <a:rPr lang="en-US" sz="2000" dirty="0">
                <a:solidFill>
                  <a:srgbClr val="0070C0"/>
                </a:solidFill>
                <a:latin typeface="Times New Roman" pitchFamily="18" charset="0"/>
                <a:cs typeface="Times New Roman" pitchFamily="18" charset="0"/>
              </a:rPr>
              <a:t> The variable is still local to the function.</a:t>
            </a:r>
          </a:p>
          <a:p>
            <a:endParaRPr lang="en-US" dirty="0"/>
          </a:p>
        </p:txBody>
      </p:sp>
    </p:spTree>
    <p:extLst>
      <p:ext uri="{BB962C8B-B14F-4D97-AF65-F5344CB8AC3E}">
        <p14:creationId xmlns:p14="http://schemas.microsoft.com/office/powerpoint/2010/main" val="109263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lstStyle/>
          <a:p>
            <a:r>
              <a:rPr lang="en-US" dirty="0"/>
              <a:t>          </a:t>
            </a:r>
            <a:r>
              <a:rPr lang="en-US" sz="2400" dirty="0">
                <a:solidFill>
                  <a:srgbClr val="FF0000"/>
                </a:solidFill>
                <a:latin typeface="Times New Roman" pitchFamily="18" charset="0"/>
                <a:cs typeface="Times New Roman" pitchFamily="18" charset="0"/>
              </a:rPr>
              <a:t>PHP echo and print Statements</a:t>
            </a:r>
          </a:p>
        </p:txBody>
      </p:sp>
      <p:sp>
        <p:nvSpPr>
          <p:cNvPr id="3" name="Content Placeholder 2"/>
          <p:cNvSpPr>
            <a:spLocks noGrp="1"/>
          </p:cNvSpPr>
          <p:nvPr>
            <p:ph idx="1"/>
          </p:nvPr>
        </p:nvSpPr>
        <p:spPr>
          <a:xfrm>
            <a:off x="0" y="1371600"/>
            <a:ext cx="9144000" cy="5486400"/>
          </a:xfrm>
        </p:spPr>
        <p:txBody>
          <a:bodyPr>
            <a:normAutofit/>
          </a:bodyPr>
          <a:lstStyle/>
          <a:p>
            <a:r>
              <a:rPr lang="en-US" sz="2000" dirty="0">
                <a:latin typeface="Times New Roman" pitchFamily="18" charset="0"/>
                <a:cs typeface="Times New Roman" pitchFamily="18" charset="0"/>
              </a:rPr>
              <a:t>There are some differences between echo and print:</a:t>
            </a:r>
          </a:p>
          <a:p>
            <a:pPr lvl="0"/>
            <a:r>
              <a:rPr lang="en-US" sz="2000" dirty="0">
                <a:latin typeface="Times New Roman" pitchFamily="18" charset="0"/>
                <a:cs typeface="Times New Roman" pitchFamily="18" charset="0"/>
              </a:rPr>
              <a:t>echo - can output one or more strings</a:t>
            </a:r>
          </a:p>
          <a:p>
            <a:pPr lvl="0"/>
            <a:r>
              <a:rPr lang="en-US" sz="2000" dirty="0">
                <a:latin typeface="Times New Roman" pitchFamily="18" charset="0"/>
                <a:cs typeface="Times New Roman" pitchFamily="18" charset="0"/>
              </a:rPr>
              <a:t>print - can only output one string, and returns always 1</a:t>
            </a:r>
          </a:p>
          <a:p>
            <a:pPr marL="109728" indent="0">
              <a:buNone/>
            </a:pPr>
            <a:r>
              <a:rPr lang="en-US" sz="2000" dirty="0">
                <a:solidFill>
                  <a:srgbClr val="0070C0"/>
                </a:solidFill>
                <a:latin typeface="Times New Roman" pitchFamily="18" charset="0"/>
                <a:cs typeface="Times New Roman" pitchFamily="18" charset="0"/>
              </a:rPr>
              <a:t>NOTE: echo is marginally faster compared to print as echo does not return any value.</a:t>
            </a:r>
          </a:p>
          <a:p>
            <a:pPr marL="109728" indent="0">
              <a:buNone/>
            </a:pPr>
            <a:r>
              <a:rPr lang="en-US" b="1" dirty="0"/>
              <a:t>           </a:t>
            </a:r>
            <a:r>
              <a:rPr lang="en-US" sz="2400" b="1" dirty="0">
                <a:solidFill>
                  <a:srgbClr val="FF0000"/>
                </a:solidFill>
                <a:latin typeface="Times New Roman" pitchFamily="18" charset="0"/>
                <a:cs typeface="Times New Roman" pitchFamily="18" charset="0"/>
              </a:rPr>
              <a:t>The PHP echo Statement</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echo is a language construct, and can be used with or without parentheses: echo or echo().</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"&lt;h2&gt;PHP is fun!&lt;/h2&gt;";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"Hello world!&lt;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"I'm about to learn PHP!&lt;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"This", " string", " was", " made", " with multiple parameters.";</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pPr marL="109728" indent="0">
              <a:buNone/>
            </a:pPr>
            <a:endParaRPr lang="en-US" dirty="0"/>
          </a:p>
        </p:txBody>
      </p:sp>
    </p:spTree>
    <p:extLst>
      <p:ext uri="{BB962C8B-B14F-4D97-AF65-F5344CB8AC3E}">
        <p14:creationId xmlns:p14="http://schemas.microsoft.com/office/powerpoint/2010/main" val="15407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Display Variables</a:t>
            </a:r>
            <a:br>
              <a:rPr lang="en-US" dirty="0"/>
            </a:br>
            <a:endParaRPr lang="en-US" dirty="0"/>
          </a:p>
        </p:txBody>
      </p:sp>
      <p:sp>
        <p:nvSpPr>
          <p:cNvPr id="3" name="Content Placeholder 2"/>
          <p:cNvSpPr>
            <a:spLocks noGrp="1"/>
          </p:cNvSpPr>
          <p:nvPr>
            <p:ph idx="1"/>
          </p:nvPr>
        </p:nvSpPr>
        <p:spPr>
          <a:xfrm>
            <a:off x="0" y="1295400"/>
            <a:ext cx="9144000" cy="5562600"/>
          </a:xfrm>
        </p:spPr>
        <p:txBody>
          <a:bodyPr/>
          <a:lstStyle/>
          <a:p>
            <a:r>
              <a:rPr lang="en-US" sz="2000" dirty="0">
                <a:latin typeface="Times New Roman" pitchFamily="18" charset="0"/>
                <a:cs typeface="Times New Roman" pitchFamily="18" charset="0"/>
              </a:rPr>
              <a:t>The following example shows how to display strings and variables with the echo command:</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$txt1="Learn 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$txt2="W3Schools.com";</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$txt1;</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"Study PHP at $txt2";</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"My car is a {$cars[0]}";</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pPr marL="109728" indent="0">
              <a:buNone/>
            </a:pPr>
            <a:r>
              <a:rPr lang="en-US" sz="2400" b="1" dirty="0">
                <a:solidFill>
                  <a:srgbClr val="FF0000"/>
                </a:solidFill>
                <a:latin typeface="Times New Roman" pitchFamily="18" charset="0"/>
                <a:cs typeface="Times New Roman" pitchFamily="18" charset="0"/>
              </a:rPr>
              <a:t>The PHP print Statement</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print is also a language construct, and can be used with or without parentheses: print or print().</a:t>
            </a:r>
          </a:p>
          <a:p>
            <a:pPr marL="109728" indent="0">
              <a:buNone/>
            </a:pPr>
            <a:endParaRPr lang="en-US" dirty="0"/>
          </a:p>
        </p:txBody>
      </p:sp>
    </p:spTree>
    <p:extLst>
      <p:ext uri="{BB962C8B-B14F-4D97-AF65-F5344CB8AC3E}">
        <p14:creationId xmlns:p14="http://schemas.microsoft.com/office/powerpoint/2010/main" val="205563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lstStyle/>
          <a:p>
            <a:r>
              <a:rPr lang="en-US" dirty="0"/>
              <a:t>                      Cont…</a:t>
            </a:r>
          </a:p>
        </p:txBody>
      </p:sp>
      <p:sp>
        <p:nvSpPr>
          <p:cNvPr id="3" name="Content Placeholder 2"/>
          <p:cNvSpPr>
            <a:spLocks noGrp="1"/>
          </p:cNvSpPr>
          <p:nvPr>
            <p:ph idx="1"/>
          </p:nvPr>
        </p:nvSpPr>
        <p:spPr>
          <a:xfrm>
            <a:off x="0" y="1371600"/>
            <a:ext cx="9144000" cy="5486400"/>
          </a:xfrm>
        </p:spPr>
        <p:txBody>
          <a:bodyPr>
            <a:normAutofit/>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print "&lt;h2&gt;PHP is fun!&lt;/h2&gt;";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print "Hello world!&lt;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print "I'm about to learn 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pPr marL="109728" indent="0">
              <a:buNone/>
            </a:pPr>
            <a:r>
              <a:rPr lang="en-US" b="1" dirty="0"/>
              <a:t>                             </a:t>
            </a:r>
            <a:r>
              <a:rPr lang="en-US" sz="2400" b="1" dirty="0">
                <a:solidFill>
                  <a:srgbClr val="FF0000"/>
                </a:solidFill>
                <a:latin typeface="Times New Roman" pitchFamily="18" charset="0"/>
                <a:cs typeface="Times New Roman" pitchFamily="18" charset="0"/>
              </a:rPr>
              <a:t>PHP Data Types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String, Integer, Floating point numbers, Boolean, Array, Object, NULL.</a:t>
            </a:r>
          </a:p>
          <a:p>
            <a:pPr marL="109728" indent="0">
              <a:buNone/>
            </a:pPr>
            <a:r>
              <a:rPr lang="en-US" b="1" dirty="0"/>
              <a:t>                            </a:t>
            </a:r>
            <a:r>
              <a:rPr lang="en-US" sz="2400" b="1" dirty="0">
                <a:solidFill>
                  <a:srgbClr val="FF0000"/>
                </a:solidFill>
                <a:latin typeface="Times New Roman" pitchFamily="18" charset="0"/>
                <a:cs typeface="Times New Roman" pitchFamily="18" charset="0"/>
              </a:rPr>
              <a:t>PHP Strings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A string is a sequence of characters, like "Hello world!".</a:t>
            </a:r>
          </a:p>
          <a:p>
            <a:r>
              <a:rPr lang="en-US" sz="2000" dirty="0">
                <a:latin typeface="Times New Roman" pitchFamily="18" charset="0"/>
                <a:cs typeface="Times New Roman" pitchFamily="18" charset="0"/>
              </a:rPr>
              <a:t>A string can be any text inside quotes. You can use single or double quotes:</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150505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838200"/>
          </a:xfrm>
        </p:spPr>
        <p:txBody>
          <a:bodyPr/>
          <a:lstStyle/>
          <a:p>
            <a:r>
              <a:rPr lang="en-US" dirty="0"/>
              <a:t>                             Cont…</a:t>
            </a:r>
          </a:p>
        </p:txBody>
      </p:sp>
      <p:sp>
        <p:nvSpPr>
          <p:cNvPr id="3" name="Content Placeholder 2"/>
          <p:cNvSpPr>
            <a:spLocks noGrp="1"/>
          </p:cNvSpPr>
          <p:nvPr>
            <p:ph idx="1"/>
          </p:nvPr>
        </p:nvSpPr>
        <p:spPr>
          <a:xfrm>
            <a:off x="0" y="1219200"/>
            <a:ext cx="9067800" cy="5638800"/>
          </a:xfrm>
        </p:spPr>
        <p:txBody>
          <a:bodyPr/>
          <a:lstStyle/>
          <a:p>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2000" b="1" dirty="0">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PHP Integers</a:t>
            </a:r>
            <a:endParaRPr lang="en-US" sz="20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An integer is a number without decimals.</a:t>
            </a:r>
          </a:p>
          <a:p>
            <a:r>
              <a:rPr lang="en-US" sz="2000" dirty="0">
                <a:latin typeface="Times New Roman" pitchFamily="18" charset="0"/>
                <a:cs typeface="Times New Roman" pitchFamily="18" charset="0"/>
              </a:rPr>
              <a:t>Rules for integers:</a:t>
            </a:r>
          </a:p>
          <a:p>
            <a:pPr lvl="0"/>
            <a:r>
              <a:rPr lang="en-US" sz="2000" dirty="0">
                <a:latin typeface="Times New Roman" pitchFamily="18" charset="0"/>
                <a:cs typeface="Times New Roman" pitchFamily="18" charset="0"/>
              </a:rPr>
              <a:t>An integer must have at least one digit (0-9)</a:t>
            </a:r>
          </a:p>
          <a:p>
            <a:pPr lvl="0"/>
            <a:r>
              <a:rPr lang="en-US" sz="2000" dirty="0">
                <a:latin typeface="Times New Roman" pitchFamily="18" charset="0"/>
                <a:cs typeface="Times New Roman" pitchFamily="18" charset="0"/>
              </a:rPr>
              <a:t>An integer cannot contain comma or blanks</a:t>
            </a:r>
          </a:p>
          <a:p>
            <a:pPr lvl="0"/>
            <a:r>
              <a:rPr lang="en-US" sz="2000" dirty="0">
                <a:latin typeface="Times New Roman" pitchFamily="18" charset="0"/>
                <a:cs typeface="Times New Roman" pitchFamily="18" charset="0"/>
              </a:rPr>
              <a:t>An integer must not have a decimal point</a:t>
            </a:r>
          </a:p>
          <a:p>
            <a:pPr lvl="0"/>
            <a:r>
              <a:rPr lang="en-US" sz="2000" dirty="0">
                <a:latin typeface="Times New Roman" pitchFamily="18" charset="0"/>
                <a:cs typeface="Times New Roman" pitchFamily="18" charset="0"/>
              </a:rPr>
              <a:t>An integer can be either positive or negative</a:t>
            </a:r>
          </a:p>
          <a:p>
            <a:pPr lvl="0"/>
            <a:r>
              <a:rPr lang="en-US" sz="2000" dirty="0">
                <a:latin typeface="Times New Roman" pitchFamily="18" charset="0"/>
                <a:cs typeface="Times New Roman" pitchFamily="18" charset="0"/>
              </a:rPr>
              <a:t>Integers can be specified in three formats: decimal (10-based), hexadecimal (16-based - prefixed with 0x) or octal (8-based - prefixed with 0)</a:t>
            </a:r>
          </a:p>
          <a:p>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973904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B5F6-1F95-455F-9869-9D90515A0280}"/>
              </a:ext>
            </a:extLst>
          </p:cNvPr>
          <p:cNvSpPr>
            <a:spLocks noGrp="1"/>
          </p:cNvSpPr>
          <p:nvPr>
            <p:ph type="title"/>
          </p:nvPr>
        </p:nvSpPr>
        <p:spPr>
          <a:xfrm>
            <a:off x="152400" y="457200"/>
            <a:ext cx="8839200" cy="609600"/>
          </a:xfrm>
        </p:spPr>
        <p:txBody>
          <a:bodyPr>
            <a:normAutofit fontScale="90000"/>
          </a:bodyPr>
          <a:lstStyle/>
          <a:p>
            <a:pPr algn="ctr"/>
            <a:r>
              <a:rPr lang="en-US" dirty="0"/>
              <a:t>Cont…</a:t>
            </a:r>
          </a:p>
        </p:txBody>
      </p:sp>
      <p:graphicFrame>
        <p:nvGraphicFramePr>
          <p:cNvPr id="6" name="Content Placeholder 5">
            <a:extLst>
              <a:ext uri="{FF2B5EF4-FFF2-40B4-BE49-F238E27FC236}">
                <a16:creationId xmlns:a16="http://schemas.microsoft.com/office/drawing/2014/main" id="{725C6752-75D3-4F87-A491-C28FC7C48E6D}"/>
              </a:ext>
            </a:extLst>
          </p:cNvPr>
          <p:cNvGraphicFramePr>
            <a:graphicFrameLocks noGrp="1"/>
          </p:cNvGraphicFramePr>
          <p:nvPr>
            <p:ph idx="1"/>
            <p:extLst>
              <p:ext uri="{D42A27DB-BD31-4B8C-83A1-F6EECF244321}">
                <p14:modId xmlns:p14="http://schemas.microsoft.com/office/powerpoint/2010/main" val="4112162435"/>
              </p:ext>
            </p:extLst>
          </p:nvPr>
        </p:nvGraphicFramePr>
        <p:xfrm>
          <a:off x="152400" y="1066800"/>
          <a:ext cx="8839200" cy="2743200"/>
        </p:xfrm>
        <a:graphic>
          <a:graphicData uri="http://schemas.openxmlformats.org/drawingml/2006/table">
            <a:tbl>
              <a:tblPr firstRow="1" bandRow="1">
                <a:tableStyleId>{073A0DAA-6AF3-43AB-8588-CEC1D06C72B9}</a:tableStyleId>
              </a:tblPr>
              <a:tblGrid>
                <a:gridCol w="4419600">
                  <a:extLst>
                    <a:ext uri="{9D8B030D-6E8A-4147-A177-3AD203B41FA5}">
                      <a16:colId xmlns:a16="http://schemas.microsoft.com/office/drawing/2014/main" val="1814961181"/>
                    </a:ext>
                  </a:extLst>
                </a:gridCol>
                <a:gridCol w="4419600">
                  <a:extLst>
                    <a:ext uri="{9D8B030D-6E8A-4147-A177-3AD203B41FA5}">
                      <a16:colId xmlns:a16="http://schemas.microsoft.com/office/drawing/2014/main" val="1819425685"/>
                    </a:ext>
                  </a:extLst>
                </a:gridCol>
              </a:tblGrid>
              <a:tr h="0">
                <a:tc>
                  <a:txBody>
                    <a:bodyPr/>
                    <a:lstStyle/>
                    <a:p>
                      <a:pPr marL="285750" indent="-285750">
                        <a:buFont typeface="Wingdings" panose="05000000000000000000" pitchFamily="2" charset="2"/>
                        <a:buChar char="Ø"/>
                      </a:pPr>
                      <a:endParaRPr kumimoji="0" lang="en-US" sz="1800" b="1" kern="1200" dirty="0">
                        <a:solidFill>
                          <a:schemeClr val="lt1"/>
                        </a:solidFill>
                        <a:effectLst/>
                        <a:latin typeface="+mn-lt"/>
                        <a:ea typeface="+mn-ea"/>
                        <a:cs typeface="+mn-cs"/>
                      </a:endParaRPr>
                    </a:p>
                    <a:p>
                      <a:pPr marL="285750" indent="-285750">
                        <a:buFont typeface="Wingdings" panose="05000000000000000000" pitchFamily="2" charset="2"/>
                        <a:buChar char="Ø"/>
                      </a:pPr>
                      <a:r>
                        <a:rPr kumimoji="0" lang="en-US" sz="1800" b="1" kern="1200" dirty="0">
                          <a:solidFill>
                            <a:schemeClr val="lt1"/>
                          </a:solidFill>
                          <a:effectLst/>
                          <a:latin typeface="+mn-lt"/>
                          <a:ea typeface="+mn-ea"/>
                          <a:cs typeface="+mn-cs"/>
                        </a:rPr>
                        <a:t>can’t be blocked by the user</a:t>
                      </a: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1" kern="1200" dirty="0">
                        <a:solidFill>
                          <a:schemeClr val="lt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kern="1200" dirty="0">
                          <a:solidFill>
                            <a:schemeClr val="lt1"/>
                          </a:solidFill>
                          <a:effectLst/>
                          <a:latin typeface="+mn-lt"/>
                          <a:ea typeface="+mn-ea"/>
                          <a:cs typeface="+mn-cs"/>
                        </a:rPr>
                        <a:t>possible to be blocked by the user.</a:t>
                      </a:r>
                    </a:p>
                    <a:p>
                      <a:endParaRPr lang="en-US" dirty="0"/>
                    </a:p>
                  </a:txBody>
                  <a:tcPr/>
                </a:tc>
                <a:extLst>
                  <a:ext uri="{0D108BD9-81ED-4DB2-BD59-A6C34878D82A}">
                    <a16:rowId xmlns:a16="http://schemas.microsoft.com/office/drawing/2014/main" val="403219146"/>
                  </a:ext>
                </a:extLst>
              </a:tr>
              <a:tr h="370840">
                <a:tc>
                  <a:txBody>
                    <a:bodyPr/>
                    <a:lstStyle/>
                    <a:p>
                      <a:pPr marL="285750" indent="-285750">
                        <a:buFont typeface="Wingdings" panose="05000000000000000000" pitchFamily="2" charset="2"/>
                        <a:buChar char="Ø"/>
                      </a:pPr>
                      <a:r>
                        <a:rPr kumimoji="0" lang="en-US" sz="1800" kern="1200" dirty="0">
                          <a:solidFill>
                            <a:schemeClr val="dk1"/>
                          </a:solidFill>
                          <a:effectLst/>
                          <a:latin typeface="+mn-lt"/>
                          <a:ea typeface="+mn-ea"/>
                          <a:cs typeface="+mn-cs"/>
                        </a:rPr>
                        <a:t>Response from a server-side script is slower as compared to a client-side script</a:t>
                      </a:r>
                      <a:endParaRPr lang="en-US" dirty="0"/>
                    </a:p>
                  </a:txBody>
                  <a:tcPr/>
                </a:tc>
                <a:tc>
                  <a:txBody>
                    <a:bodyPr/>
                    <a:lstStyle/>
                    <a:p>
                      <a:pPr marL="285750" indent="-285750">
                        <a:buFont typeface="Wingdings" panose="05000000000000000000" pitchFamily="2" charset="2"/>
                        <a:buChar char="Ø"/>
                      </a:pPr>
                      <a:r>
                        <a:rPr kumimoji="0" lang="en-US" sz="1800" kern="1200" dirty="0">
                          <a:solidFill>
                            <a:schemeClr val="dk1"/>
                          </a:solidFill>
                          <a:effectLst/>
                          <a:latin typeface="+mn-lt"/>
                          <a:ea typeface="+mn-ea"/>
                          <a:cs typeface="+mn-cs"/>
                        </a:rPr>
                        <a:t>Response from a client-side script is faster as compared to a server-side script </a:t>
                      </a:r>
                      <a:endParaRPr lang="en-US" dirty="0"/>
                    </a:p>
                  </a:txBody>
                  <a:tcPr/>
                </a:tc>
                <a:extLst>
                  <a:ext uri="{0D108BD9-81ED-4DB2-BD59-A6C34878D82A}">
                    <a16:rowId xmlns:a16="http://schemas.microsoft.com/office/drawing/2014/main" val="3916573666"/>
                  </a:ext>
                </a:extLst>
              </a:tr>
              <a:tr h="370840">
                <a:tc>
                  <a:txBody>
                    <a:bodyPr/>
                    <a:lstStyle/>
                    <a:p>
                      <a:pPr marL="285750" indent="-285750">
                        <a:buFont typeface="Wingdings" panose="05000000000000000000" pitchFamily="2" charset="2"/>
                        <a:buChar char="Ø"/>
                      </a:pPr>
                      <a:r>
                        <a:rPr kumimoji="0" lang="en-US" sz="1800" kern="1200" dirty="0">
                          <a:solidFill>
                            <a:schemeClr val="dk1"/>
                          </a:solidFill>
                          <a:effectLst/>
                          <a:latin typeface="+mn-lt"/>
                          <a:ea typeface="+mn-ea"/>
                          <a:cs typeface="+mn-cs"/>
                        </a:rPr>
                        <a:t>Examples: PHP, JSP, ASP, </a:t>
                      </a:r>
                      <a:r>
                        <a:rPr kumimoji="0" lang="en-US" sz="1800" kern="1200" dirty="0" err="1">
                          <a:solidFill>
                            <a:schemeClr val="dk1"/>
                          </a:solidFill>
                          <a:effectLst/>
                          <a:latin typeface="+mn-lt"/>
                          <a:ea typeface="+mn-ea"/>
                          <a:cs typeface="+mn-cs"/>
                        </a:rPr>
                        <a:t>ASP.Net</a:t>
                      </a:r>
                      <a:r>
                        <a:rPr kumimoji="0" lang="en-US" sz="1800" kern="1200" dirty="0">
                          <a:solidFill>
                            <a:schemeClr val="dk1"/>
                          </a:solidFill>
                          <a:effectLst/>
                          <a:latin typeface="+mn-lt"/>
                          <a:ea typeface="+mn-ea"/>
                          <a:cs typeface="+mn-cs"/>
                        </a:rPr>
                        <a:t>, Ruby, Perl. </a:t>
                      </a:r>
                      <a:endParaRPr lang="en-US" dirty="0"/>
                    </a:p>
                  </a:txBody>
                  <a:tcPr/>
                </a:tc>
                <a:tc>
                  <a:txBody>
                    <a:bodyPr/>
                    <a:lstStyle/>
                    <a:p>
                      <a:r>
                        <a:rPr lang="en-US" dirty="0"/>
                        <a:t>Examples: </a:t>
                      </a:r>
                      <a:r>
                        <a:rPr kumimoji="0" lang="en-US" sz="1800" kern="1200" dirty="0" err="1">
                          <a:solidFill>
                            <a:schemeClr val="dk1"/>
                          </a:solidFill>
                          <a:effectLst/>
                          <a:latin typeface="+mn-lt"/>
                          <a:ea typeface="+mn-ea"/>
                          <a:cs typeface="+mn-cs"/>
                        </a:rPr>
                        <a:t>Javascript</a:t>
                      </a:r>
                      <a:r>
                        <a:rPr kumimoji="0" lang="en-US" sz="1800" kern="1200" dirty="0">
                          <a:solidFill>
                            <a:schemeClr val="dk1"/>
                          </a:solidFill>
                          <a:effectLst/>
                          <a:latin typeface="+mn-lt"/>
                          <a:ea typeface="+mn-ea"/>
                          <a:cs typeface="+mn-cs"/>
                        </a:rPr>
                        <a:t>, VB script, etc.</a:t>
                      </a:r>
                      <a:endParaRPr lang="en-US" dirty="0"/>
                    </a:p>
                  </a:txBody>
                  <a:tcPr/>
                </a:tc>
                <a:extLst>
                  <a:ext uri="{0D108BD9-81ED-4DB2-BD59-A6C34878D82A}">
                    <a16:rowId xmlns:a16="http://schemas.microsoft.com/office/drawing/2014/main" val="3944028103"/>
                  </a:ext>
                </a:extLst>
              </a:tr>
            </a:tbl>
          </a:graphicData>
        </a:graphic>
      </p:graphicFrame>
    </p:spTree>
    <p:extLst>
      <p:ext uri="{BB962C8B-B14F-4D97-AF65-F5344CB8AC3E}">
        <p14:creationId xmlns:p14="http://schemas.microsoft.com/office/powerpoint/2010/main" val="691419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lstStyle/>
          <a:p>
            <a:r>
              <a:rPr lang="en-US" dirty="0"/>
              <a:t>                          Cont…</a:t>
            </a:r>
          </a:p>
        </p:txBody>
      </p:sp>
      <p:sp>
        <p:nvSpPr>
          <p:cNvPr id="3" name="Content Placeholder 2"/>
          <p:cNvSpPr>
            <a:spLocks noGrp="1"/>
          </p:cNvSpPr>
          <p:nvPr>
            <p:ph idx="1"/>
          </p:nvPr>
        </p:nvSpPr>
        <p:spPr>
          <a:xfrm>
            <a:off x="0" y="1295400"/>
            <a:ext cx="9144000" cy="5562600"/>
          </a:xfrm>
        </p:spPr>
        <p:txBody>
          <a:bodyPr>
            <a:normAutofit/>
          </a:bodyPr>
          <a:lstStyle/>
          <a:p>
            <a:r>
              <a:rPr lang="en-US" sz="2000" dirty="0">
                <a:latin typeface="Times New Roman" pitchFamily="18" charset="0"/>
                <a:cs typeface="Times New Roman" pitchFamily="18" charset="0"/>
              </a:rPr>
              <a:t>The PHP </a:t>
            </a: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 function returns the data type and value of variables:</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5985;</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-345; // negative number </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0x8C; // hexadecimal number</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047; // octal number</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2667592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PHP Floating Point Numbers</a:t>
            </a:r>
            <a:br>
              <a:rPr lang="en-US" dirty="0"/>
            </a:br>
            <a:endParaRPr lang="en-US" dirty="0"/>
          </a:p>
        </p:txBody>
      </p:sp>
      <p:sp>
        <p:nvSpPr>
          <p:cNvPr id="3" name="Content Placeholder 2"/>
          <p:cNvSpPr>
            <a:spLocks noGrp="1"/>
          </p:cNvSpPr>
          <p:nvPr>
            <p:ph idx="1"/>
          </p:nvPr>
        </p:nvSpPr>
        <p:spPr>
          <a:xfrm>
            <a:off x="0" y="1143000"/>
            <a:ext cx="9144000" cy="5715000"/>
          </a:xfrm>
        </p:spPr>
        <p:txBody>
          <a:bodyPr/>
          <a:lstStyle/>
          <a:p>
            <a:r>
              <a:rPr lang="en-US" sz="2000" dirty="0">
                <a:latin typeface="Times New Roman" pitchFamily="18" charset="0"/>
                <a:cs typeface="Times New Roman" pitchFamily="18" charset="0"/>
              </a:rPr>
              <a:t>A floating point number is a number with a decimal point or a number in exponential form.</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10.365;</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2.4e3;</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8E-5;</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endParaRPr lang="en-US" dirty="0"/>
          </a:p>
        </p:txBody>
      </p:sp>
    </p:spTree>
    <p:extLst>
      <p:ext uri="{BB962C8B-B14F-4D97-AF65-F5344CB8AC3E}">
        <p14:creationId xmlns:p14="http://schemas.microsoft.com/office/powerpoint/2010/main" val="790006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 PHP Booleans</a:t>
            </a:r>
            <a:br>
              <a:rPr lang="en-US" dirty="0"/>
            </a:br>
            <a:endParaRPr lang="en-US" dirty="0"/>
          </a:p>
        </p:txBody>
      </p:sp>
      <p:sp>
        <p:nvSpPr>
          <p:cNvPr id="3" name="Content Placeholder 2"/>
          <p:cNvSpPr>
            <a:spLocks noGrp="1"/>
          </p:cNvSpPr>
          <p:nvPr>
            <p:ph idx="1"/>
          </p:nvPr>
        </p:nvSpPr>
        <p:spPr>
          <a:xfrm>
            <a:off x="0" y="1295400"/>
            <a:ext cx="9144000" cy="5562600"/>
          </a:xfrm>
        </p:spPr>
        <p:txBody>
          <a:bodyPr/>
          <a:lstStyle/>
          <a:p>
            <a:r>
              <a:rPr lang="en-US" sz="2000" dirty="0">
                <a:latin typeface="Times New Roman" pitchFamily="18" charset="0"/>
                <a:cs typeface="Times New Roman" pitchFamily="18" charset="0"/>
              </a:rPr>
              <a:t>Booleans can be either TRUE or FALSE.</a:t>
            </a:r>
          </a:p>
          <a:p>
            <a:r>
              <a:rPr lang="en-US" sz="2000" dirty="0">
                <a:latin typeface="Times New Roman" pitchFamily="18" charset="0"/>
                <a:cs typeface="Times New Roman" pitchFamily="18" charset="0"/>
              </a:rPr>
              <a:t>$x=true;</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$y=false;</a:t>
            </a:r>
          </a:p>
          <a:p>
            <a:r>
              <a:rPr lang="en-US" sz="2000" dirty="0">
                <a:latin typeface="Times New Roman" pitchFamily="18" charset="0"/>
                <a:cs typeface="Times New Roman" pitchFamily="18" charset="0"/>
              </a:rPr>
              <a:t>Booleans are often used in conditional testing. </a:t>
            </a:r>
          </a:p>
          <a:p>
            <a:pPr>
              <a:buNone/>
            </a:pPr>
            <a:r>
              <a:rPr lang="en-US" b="1" dirty="0"/>
              <a:t>                              </a:t>
            </a:r>
            <a:r>
              <a:rPr lang="en-US" sz="2400" b="1" dirty="0">
                <a:solidFill>
                  <a:srgbClr val="FF0000"/>
                </a:solidFill>
                <a:latin typeface="Times New Roman" pitchFamily="18" charset="0"/>
                <a:cs typeface="Times New Roman" pitchFamily="18" charset="0"/>
              </a:rPr>
              <a:t>PHP Arrays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An array stores multiple values in one single variable.</a:t>
            </a:r>
          </a:p>
          <a:p>
            <a:r>
              <a:rPr lang="en-US" sz="2000" dirty="0">
                <a:latin typeface="Times New Roman" pitchFamily="18" charset="0"/>
                <a:cs typeface="Times New Roman" pitchFamily="18" charset="0"/>
              </a:rPr>
              <a:t>In the following example we create an array, and then use the PHP </a:t>
            </a: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 function to return the data type and value of the array:</a:t>
            </a:r>
          </a:p>
          <a:p>
            <a:pPr>
              <a:buNone/>
            </a:pPr>
            <a:r>
              <a:rPr lang="en-US" b="1" dirty="0"/>
              <a:t>Example</a:t>
            </a:r>
            <a:endParaRPr lang="en-US" dirty="0"/>
          </a:p>
          <a:p>
            <a:pPr>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($cars);</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a:buNone/>
            </a:pPr>
            <a:r>
              <a:rPr lang="en-US" sz="2000" b="1" dirty="0"/>
              <a:t>PHP Objects</a:t>
            </a:r>
            <a:endParaRPr lang="en-US" sz="2000" dirty="0"/>
          </a:p>
          <a:p>
            <a:pPr>
              <a:buNone/>
            </a:pPr>
            <a:r>
              <a:rPr lang="en-US" sz="2000" dirty="0">
                <a:latin typeface="Times New Roman" pitchFamily="18" charset="0"/>
                <a:cs typeface="Times New Roman" pitchFamily="18" charset="0"/>
              </a:rPr>
              <a:t>An object is a data type which stores data and information on how to process that data.</a:t>
            </a:r>
          </a:p>
          <a:p>
            <a:pPr>
              <a:buNone/>
            </a:pP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t>Cont…</a:t>
            </a:r>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sz="2000" dirty="0">
                <a:latin typeface="Times New Roman" pitchFamily="18" charset="0"/>
                <a:cs typeface="Times New Roman" pitchFamily="18" charset="0"/>
              </a:rPr>
              <a:t>In PHP, an object must be explicitly declared.</a:t>
            </a:r>
          </a:p>
          <a:p>
            <a:r>
              <a:rPr lang="en-US" sz="2000" dirty="0">
                <a:latin typeface="Times New Roman" pitchFamily="18" charset="0"/>
                <a:cs typeface="Times New Roman" pitchFamily="18" charset="0"/>
              </a:rPr>
              <a:t>First we must declare a class of object. For this, we use the class keyword. A class is a structure that can contain properties and methods.</a:t>
            </a:r>
          </a:p>
          <a:p>
            <a:r>
              <a:rPr lang="en-US" sz="2000" dirty="0">
                <a:latin typeface="Times New Roman" pitchFamily="18" charset="0"/>
                <a:cs typeface="Times New Roman" pitchFamily="18" charset="0"/>
              </a:rPr>
              <a:t>We then define the data type in the object class, and then we use the data type in instances of that class:</a:t>
            </a:r>
          </a:p>
          <a:p>
            <a:pPr>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class Car</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var</a:t>
            </a:r>
            <a:r>
              <a:rPr lang="en-US" sz="2000" dirty="0">
                <a:latin typeface="Times New Roman" pitchFamily="18" charset="0"/>
                <a:cs typeface="Times New Roman" pitchFamily="18" charset="0"/>
              </a:rPr>
              <a:t> $color;</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function Car($color="green")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$this-&gt;color = $color;</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function </a:t>
            </a:r>
            <a:r>
              <a:rPr lang="en-US" sz="2000" dirty="0" err="1">
                <a:latin typeface="Times New Roman" pitchFamily="18" charset="0"/>
                <a:cs typeface="Times New Roman" pitchFamily="18" charset="0"/>
              </a:rPr>
              <a:t>what_color</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return $this-&gt;color;</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normAutofit fontScale="90000"/>
          </a:bodyPr>
          <a:lstStyle/>
          <a:p>
            <a:pPr algn="ctr"/>
            <a:br>
              <a:rPr lang="en-US" b="1" dirty="0"/>
            </a:br>
            <a:r>
              <a:rPr lang="en-US" sz="2700" b="1" dirty="0">
                <a:solidFill>
                  <a:srgbClr val="FF0000"/>
                </a:solidFill>
                <a:latin typeface="Times New Roman" pitchFamily="18" charset="0"/>
                <a:cs typeface="Times New Roman" pitchFamily="18" charset="0"/>
              </a:rPr>
              <a:t>PHP NULL Value</a:t>
            </a:r>
            <a:br>
              <a:rPr lang="en-US" dirty="0"/>
            </a:br>
            <a:endParaRPr lang="en-US" dirty="0"/>
          </a:p>
        </p:txBody>
      </p:sp>
      <p:sp>
        <p:nvSpPr>
          <p:cNvPr id="3" name="Content Placeholder 2"/>
          <p:cNvSpPr>
            <a:spLocks noGrp="1"/>
          </p:cNvSpPr>
          <p:nvPr>
            <p:ph idx="1"/>
          </p:nvPr>
        </p:nvSpPr>
        <p:spPr>
          <a:xfrm>
            <a:off x="0" y="1219200"/>
            <a:ext cx="9144000" cy="5638800"/>
          </a:xfrm>
        </p:spPr>
        <p:txBody>
          <a:bodyPr/>
          <a:lstStyle/>
          <a:p>
            <a:r>
              <a:rPr lang="en-US" sz="2000" dirty="0">
                <a:latin typeface="Times New Roman" pitchFamily="18" charset="0"/>
                <a:cs typeface="Times New Roman" pitchFamily="18" charset="0"/>
              </a:rPr>
              <a:t>The special NULL value represents that a variable has no value. NULL is the only possible value of data type NULL.</a:t>
            </a:r>
          </a:p>
          <a:p>
            <a:r>
              <a:rPr lang="en-US" sz="2000" dirty="0"/>
              <a:t>The NULL value identifies whether a variable is empty or not. Also useful to differentiate between the empty string and null values of databases.</a:t>
            </a:r>
          </a:p>
          <a:p>
            <a:r>
              <a:rPr lang="en-US" sz="2000" dirty="0"/>
              <a:t>Variables can be emptied by setting the value to NULL:</a:t>
            </a:r>
          </a:p>
          <a:p>
            <a:pPr>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$x=null;</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a:buNone/>
            </a:pPr>
            <a:r>
              <a:rPr lang="en-US" sz="2000" b="1" dirty="0"/>
              <a:t>                                                    </a:t>
            </a:r>
            <a:r>
              <a:rPr lang="en-US" sz="2400" b="1" dirty="0">
                <a:solidFill>
                  <a:srgbClr val="FF0000"/>
                </a:solidFill>
                <a:latin typeface="Times New Roman" pitchFamily="18" charset="0"/>
                <a:cs typeface="Times New Roman" pitchFamily="18" charset="0"/>
              </a:rPr>
              <a:t>PHP String Functions</a:t>
            </a:r>
          </a:p>
          <a:p>
            <a:pPr>
              <a:buNone/>
            </a:pPr>
            <a:r>
              <a:rPr lang="en-US" sz="2000" dirty="0">
                <a:latin typeface="Times New Roman" pitchFamily="18" charset="0"/>
                <a:cs typeface="Times New Roman" pitchFamily="18" charset="0"/>
              </a:rPr>
              <a:t>A  string is a sequence of characters, like "Hello world!".</a:t>
            </a:r>
            <a:r>
              <a:rPr lang="en-US" sz="2000" b="1" dirty="0"/>
              <a:t>                                                 </a:t>
            </a:r>
            <a:endParaRPr lang="en-US" sz="2000" dirty="0"/>
          </a:p>
          <a:p>
            <a:pPr>
              <a:buNone/>
            </a:pPr>
            <a:r>
              <a:rPr lang="en-US" sz="2000" b="1" dirty="0"/>
              <a:t>                                                   </a:t>
            </a:r>
            <a:r>
              <a:rPr lang="en-US" sz="2000" b="1" dirty="0">
                <a:solidFill>
                  <a:srgbClr val="FF0000"/>
                </a:solidFill>
                <a:latin typeface="Times New Roman" pitchFamily="18" charset="0"/>
                <a:cs typeface="Times New Roman" pitchFamily="18" charset="0"/>
              </a:rPr>
              <a:t>The PHP </a:t>
            </a:r>
            <a:r>
              <a:rPr lang="en-US" sz="2000" b="1" dirty="0" err="1">
                <a:solidFill>
                  <a:srgbClr val="FF0000"/>
                </a:solidFill>
                <a:latin typeface="Times New Roman" pitchFamily="18" charset="0"/>
                <a:cs typeface="Times New Roman" pitchFamily="18" charset="0"/>
              </a:rPr>
              <a:t>strlen</a:t>
            </a:r>
            <a:r>
              <a:rPr lang="en-US" sz="2000" b="1" dirty="0">
                <a:solidFill>
                  <a:srgbClr val="FF0000"/>
                </a:solidFill>
                <a:latin typeface="Times New Roman" pitchFamily="18" charset="0"/>
                <a:cs typeface="Times New Roman" pitchFamily="18" charset="0"/>
              </a:rPr>
              <a:t>() function</a:t>
            </a:r>
            <a:endParaRPr lang="en-US" sz="20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strlen</a:t>
            </a:r>
            <a:r>
              <a:rPr lang="en-US" sz="2000" dirty="0">
                <a:latin typeface="Times New Roman" pitchFamily="18" charset="0"/>
                <a:cs typeface="Times New Roman" pitchFamily="18" charset="0"/>
              </a:rPr>
              <a:t>() function returns the length of a string, in characters.</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t>                             Cont…</a:t>
            </a:r>
          </a:p>
        </p:txBody>
      </p:sp>
      <p:sp>
        <p:nvSpPr>
          <p:cNvPr id="3" name="Content Placeholder 2"/>
          <p:cNvSpPr>
            <a:spLocks noGrp="1"/>
          </p:cNvSpPr>
          <p:nvPr>
            <p:ph idx="1"/>
          </p:nvPr>
        </p:nvSpPr>
        <p:spPr>
          <a:xfrm>
            <a:off x="0" y="1295400"/>
            <a:ext cx="9144000" cy="5562600"/>
          </a:xfrm>
        </p:spPr>
        <p:txBody>
          <a:bodyPr>
            <a:normAutofit fontScale="92500"/>
          </a:bodyPr>
          <a:lstStyle/>
          <a:p>
            <a:pPr>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a:t>
            </a:r>
            <a:r>
              <a:rPr lang="en-US" sz="2000" dirty="0" err="1">
                <a:latin typeface="Times New Roman" pitchFamily="18" charset="0"/>
                <a:cs typeface="Times New Roman" pitchFamily="18" charset="0"/>
              </a:rPr>
              <a:t>strlen</a:t>
            </a:r>
            <a:r>
              <a:rPr lang="en-US" sz="2000" dirty="0">
                <a:latin typeface="Times New Roman" pitchFamily="18" charset="0"/>
                <a:cs typeface="Times New Roman" pitchFamily="18" charset="0"/>
              </a:rPr>
              <a:t>("Hello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a:buNone/>
            </a:pPr>
            <a:r>
              <a:rPr lang="en-US" sz="2000" dirty="0">
                <a:latin typeface="Times New Roman" pitchFamily="18" charset="0"/>
                <a:cs typeface="Times New Roman" pitchFamily="18" charset="0"/>
              </a:rPr>
              <a:t>The output of the code above will be: 12</a:t>
            </a:r>
          </a:p>
          <a:p>
            <a:pPr>
              <a:buNone/>
            </a:pPr>
            <a:r>
              <a:rPr lang="en-US" sz="2000" b="1" dirty="0">
                <a:latin typeface="Times New Roman" pitchFamily="18" charset="0"/>
                <a:cs typeface="Times New Roman" pitchFamily="18" charset="0"/>
              </a:rPr>
              <a:t>Tip: </a:t>
            </a:r>
            <a:r>
              <a:rPr lang="en-US" sz="2000" dirty="0" err="1">
                <a:latin typeface="Times New Roman" pitchFamily="18" charset="0"/>
                <a:cs typeface="Times New Roman" pitchFamily="18" charset="0"/>
              </a:rPr>
              <a:t>strlen</a:t>
            </a:r>
            <a:r>
              <a:rPr lang="en-US" sz="2000" dirty="0">
                <a:latin typeface="Times New Roman" pitchFamily="18" charset="0"/>
                <a:cs typeface="Times New Roman" pitchFamily="18" charset="0"/>
              </a:rPr>
              <a:t>() is often used in loops or other functions, when it is important to know when a string ends. (i.e. in a loop, we might want to stop the loop after the last character in a string).</a:t>
            </a:r>
          </a:p>
          <a:p>
            <a:pPr>
              <a:buNone/>
            </a:pPr>
            <a:r>
              <a:rPr lang="en-US" b="1" dirty="0"/>
              <a:t>                     </a:t>
            </a:r>
            <a:r>
              <a:rPr lang="en-US" sz="2400" b="1" dirty="0">
                <a:solidFill>
                  <a:srgbClr val="FF0000"/>
                </a:solidFill>
                <a:latin typeface="Times New Roman" pitchFamily="18" charset="0"/>
                <a:cs typeface="Times New Roman" pitchFamily="18" charset="0"/>
              </a:rPr>
              <a:t>The PHP </a:t>
            </a:r>
            <a:r>
              <a:rPr lang="en-US" sz="2400" b="1" dirty="0" err="1">
                <a:solidFill>
                  <a:srgbClr val="FF0000"/>
                </a:solidFill>
                <a:latin typeface="Times New Roman" pitchFamily="18" charset="0"/>
                <a:cs typeface="Times New Roman" pitchFamily="18" charset="0"/>
              </a:rPr>
              <a:t>strpos</a:t>
            </a:r>
            <a:r>
              <a:rPr lang="en-US" sz="2400" b="1" dirty="0">
                <a:solidFill>
                  <a:srgbClr val="FF0000"/>
                </a:solidFill>
                <a:latin typeface="Times New Roman" pitchFamily="18" charset="0"/>
                <a:cs typeface="Times New Roman" pitchFamily="18" charset="0"/>
              </a:rPr>
              <a:t>() function</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strpos</a:t>
            </a:r>
            <a:r>
              <a:rPr lang="en-US" sz="2000" dirty="0">
                <a:latin typeface="Times New Roman" pitchFamily="18" charset="0"/>
                <a:cs typeface="Times New Roman" pitchFamily="18" charset="0"/>
              </a:rPr>
              <a:t>() function is used to search for a specified character or text within a string.</a:t>
            </a:r>
          </a:p>
          <a:p>
            <a:r>
              <a:rPr lang="en-US" sz="2000" dirty="0">
                <a:latin typeface="Times New Roman" pitchFamily="18" charset="0"/>
                <a:cs typeface="Times New Roman" pitchFamily="18" charset="0"/>
              </a:rPr>
              <a:t>If a match is found, it will return the character position of the first match. If no match is found, it will return FALSE.</a:t>
            </a:r>
          </a:p>
          <a:p>
            <a:pPr>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a:buNone/>
            </a:pP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echo </a:t>
            </a:r>
            <a:r>
              <a:rPr lang="en-US" sz="2200" dirty="0" err="1">
                <a:latin typeface="Times New Roman" pitchFamily="18" charset="0"/>
                <a:cs typeface="Times New Roman" pitchFamily="18" charset="0"/>
              </a:rPr>
              <a:t>strpos</a:t>
            </a:r>
            <a:r>
              <a:rPr lang="en-US" sz="2200" dirty="0">
                <a:latin typeface="Times New Roman" pitchFamily="18" charset="0"/>
                <a:cs typeface="Times New Roman" pitchFamily="18" charset="0"/>
              </a:rPr>
              <a:t>("Hello world!","world");</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p>
          <a:p>
            <a:pPr>
              <a:buNone/>
            </a:pPr>
            <a:r>
              <a:rPr lang="en-US" sz="2200" dirty="0">
                <a:latin typeface="Times New Roman" pitchFamily="18" charset="0"/>
                <a:cs typeface="Times New Roman" pitchFamily="18" charset="0"/>
              </a:rPr>
              <a:t>The output of the code above will be: 6.</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a:bodyPr>
          <a:lstStyle/>
          <a:p>
            <a:pPr algn="ctr"/>
            <a:r>
              <a:rPr lang="en-US" sz="2400" b="1" dirty="0">
                <a:solidFill>
                  <a:srgbClr val="FF0000"/>
                </a:solidFill>
                <a:latin typeface="Times New Roman" pitchFamily="18" charset="0"/>
                <a:cs typeface="Times New Roman" pitchFamily="18" charset="0"/>
              </a:rPr>
              <a:t>PHP Operators</a:t>
            </a:r>
            <a:endParaRPr lang="en-US" sz="2400" dirty="0">
              <a:solidFill>
                <a:srgbClr val="FF0000"/>
              </a:solidFill>
              <a:latin typeface="Times New Roman" pitchFamily="18" charset="0"/>
              <a:cs typeface="Times New Roman" pitchFamily="18" charset="0"/>
            </a:endParaRPr>
          </a:p>
        </p:txBody>
      </p:sp>
      <p:pic>
        <p:nvPicPr>
          <p:cNvPr id="4" name="Content Placeholder 3"/>
          <p:cNvPicPr>
            <a:picLocks noGrp="1"/>
          </p:cNvPicPr>
          <p:nvPr>
            <p:ph idx="1"/>
          </p:nvPr>
        </p:nvPicPr>
        <p:blipFill>
          <a:blip r:embed="rId2"/>
          <a:stretch>
            <a:fillRect/>
          </a:stretch>
        </p:blipFill>
        <p:spPr>
          <a:xfrm>
            <a:off x="0" y="990600"/>
            <a:ext cx="8991600" cy="58674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dirty="0"/>
              <a:t>                           Cont…</a:t>
            </a:r>
          </a:p>
        </p:txBody>
      </p:sp>
      <p:sp>
        <p:nvSpPr>
          <p:cNvPr id="3" name="Content Placeholder 2"/>
          <p:cNvSpPr>
            <a:spLocks noGrp="1"/>
          </p:cNvSpPr>
          <p:nvPr>
            <p:ph idx="1"/>
          </p:nvPr>
        </p:nvSpPr>
        <p:spPr>
          <a:xfrm>
            <a:off x="0" y="1143000"/>
            <a:ext cx="9144000" cy="5715000"/>
          </a:xfrm>
        </p:spPr>
        <p:txBody>
          <a:bodyPr>
            <a:normAutofit/>
          </a:bodyPr>
          <a:lstStyle/>
          <a:p>
            <a:pPr marL="109728" indent="0">
              <a:buNone/>
            </a:pPr>
            <a:r>
              <a:rPr lang="es-ES" sz="2000" dirty="0" err="1">
                <a:latin typeface="Times New Roman" pitchFamily="18" charset="0"/>
                <a:cs typeface="Times New Roman" pitchFamily="18" charset="0"/>
              </a:rPr>
              <a:t>Example</a:t>
            </a:r>
            <a:endParaRPr lang="es-ES" sz="2000" dirty="0">
              <a:latin typeface="Times New Roman" pitchFamily="18" charset="0"/>
              <a:cs typeface="Times New Roman" pitchFamily="18" charset="0"/>
            </a:endParaRPr>
          </a:p>
          <a:p>
            <a:pPr marL="109728" indent="0">
              <a:buNone/>
            </a:pPr>
            <a:r>
              <a:rPr lang="es-ES" sz="2000" dirty="0">
                <a:latin typeface="Times New Roman" pitchFamily="18" charset="0"/>
                <a:cs typeface="Times New Roman" pitchFamily="18" charset="0"/>
              </a:rPr>
              <a:t>&lt;?</a:t>
            </a:r>
            <a:r>
              <a:rPr lang="es-ES" sz="2000" dirty="0" err="1">
                <a:latin typeface="Times New Roman" pitchFamily="18" charset="0"/>
                <a:cs typeface="Times New Roman" pitchFamily="18" charset="0"/>
              </a:rPr>
              <a:t>php</a:t>
            </a:r>
            <a:endParaRPr lang="es-ES" sz="2000" dirty="0">
              <a:latin typeface="Times New Roman" pitchFamily="18" charset="0"/>
              <a:cs typeface="Times New Roman" pitchFamily="18" charset="0"/>
            </a:endParaRPr>
          </a:p>
          <a:p>
            <a:pPr marL="109728" indent="0">
              <a:buNone/>
            </a:pPr>
            <a:r>
              <a:rPr lang="es-ES" sz="2000" dirty="0">
                <a:latin typeface="Times New Roman" pitchFamily="18" charset="0"/>
                <a:cs typeface="Times New Roman" pitchFamily="18" charset="0"/>
              </a:rPr>
              <a:t>$x=10; </a:t>
            </a:r>
          </a:p>
          <a:p>
            <a:pPr marL="109728" indent="0">
              <a:buNone/>
            </a:pPr>
            <a:r>
              <a:rPr lang="es-ES" sz="2000" dirty="0">
                <a:latin typeface="Times New Roman" pitchFamily="18" charset="0"/>
                <a:cs typeface="Times New Roman" pitchFamily="18" charset="0"/>
              </a:rPr>
              <a:t>$y=6;</a:t>
            </a:r>
          </a:p>
          <a:p>
            <a:pPr marL="109728" indent="0">
              <a:buNone/>
            </a:pPr>
            <a:r>
              <a:rPr lang="es-ES" sz="2000" dirty="0">
                <a:latin typeface="Times New Roman" pitchFamily="18" charset="0"/>
                <a:cs typeface="Times New Roman" pitchFamily="18" charset="0"/>
              </a:rPr>
              <a:t>echo ($x + $y); // outputs 16</a:t>
            </a:r>
          </a:p>
          <a:p>
            <a:pPr marL="109728" indent="0">
              <a:buNone/>
            </a:pPr>
            <a:r>
              <a:rPr lang="es-ES" sz="2000" dirty="0">
                <a:latin typeface="Times New Roman" pitchFamily="18" charset="0"/>
                <a:cs typeface="Times New Roman" pitchFamily="18" charset="0"/>
              </a:rPr>
              <a:t>echo ($x - $y); // outputs 4</a:t>
            </a:r>
          </a:p>
          <a:p>
            <a:pPr marL="109728" indent="0">
              <a:buNone/>
            </a:pPr>
            <a:r>
              <a:rPr lang="es-ES" sz="2000" dirty="0">
                <a:latin typeface="Times New Roman" pitchFamily="18" charset="0"/>
                <a:cs typeface="Times New Roman" pitchFamily="18" charset="0"/>
              </a:rPr>
              <a:t>echo ($x * $y); // outputs 60</a:t>
            </a:r>
          </a:p>
          <a:p>
            <a:pPr marL="109728" indent="0">
              <a:buNone/>
            </a:pPr>
            <a:r>
              <a:rPr lang="es-ES" sz="2000" dirty="0">
                <a:latin typeface="Times New Roman" pitchFamily="18" charset="0"/>
                <a:cs typeface="Times New Roman" pitchFamily="18" charset="0"/>
              </a:rPr>
              <a:t>echo ($x / $y); // outputs 1.6666666666667 </a:t>
            </a:r>
          </a:p>
          <a:p>
            <a:pPr marL="109728" indent="0">
              <a:buNone/>
            </a:pPr>
            <a:r>
              <a:rPr lang="es-ES" sz="2000" dirty="0">
                <a:latin typeface="Times New Roman" pitchFamily="18" charset="0"/>
                <a:cs typeface="Times New Roman" pitchFamily="18" charset="0"/>
              </a:rPr>
              <a:t>echo ($x % $y); // outputs 4 </a:t>
            </a:r>
          </a:p>
          <a:p>
            <a:pPr marL="109728" indent="0">
              <a:buNone/>
            </a:pPr>
            <a:r>
              <a:rPr lang="es-ES" sz="2000" dirty="0">
                <a:latin typeface="Times New Roman" pitchFamily="18" charset="0"/>
                <a:cs typeface="Times New Roman" pitchFamily="18" charset="0"/>
              </a:rPr>
              <a:t>?&gt;</a:t>
            </a:r>
          </a:p>
          <a:p>
            <a:pPr marL="109728" indent="0">
              <a:buNone/>
            </a:pPr>
            <a:r>
              <a:rPr lang="es-ES" sz="2400" dirty="0">
                <a:solidFill>
                  <a:srgbClr val="FF0000"/>
                </a:solidFill>
                <a:latin typeface="Times New Roman" pitchFamily="18" charset="0"/>
                <a:cs typeface="Times New Roman" pitchFamily="18" charset="0"/>
              </a:rPr>
              <a:t>                                   PHP </a:t>
            </a:r>
            <a:r>
              <a:rPr lang="es-ES" sz="2400" dirty="0" err="1">
                <a:solidFill>
                  <a:srgbClr val="FF0000"/>
                </a:solidFill>
                <a:latin typeface="Times New Roman" pitchFamily="18" charset="0"/>
                <a:cs typeface="Times New Roman" pitchFamily="18" charset="0"/>
              </a:rPr>
              <a:t>Assignment</a:t>
            </a:r>
            <a:r>
              <a:rPr lang="es-ES" sz="2400" dirty="0">
                <a:solidFill>
                  <a:srgbClr val="FF0000"/>
                </a:solidFill>
                <a:latin typeface="Times New Roman" pitchFamily="18" charset="0"/>
                <a:cs typeface="Times New Roman" pitchFamily="18" charset="0"/>
              </a:rPr>
              <a:t> Operators</a:t>
            </a:r>
          </a:p>
          <a:p>
            <a:r>
              <a:rPr lang="en-US" sz="2000" dirty="0">
                <a:latin typeface="Times New Roman" pitchFamily="18" charset="0"/>
                <a:cs typeface="Times New Roman" pitchFamily="18" charset="0"/>
              </a:rPr>
              <a:t>The PHP assignment operator is used to write a value to a variable.</a:t>
            </a:r>
          </a:p>
          <a:p>
            <a:r>
              <a:rPr lang="en-US" sz="2000" dirty="0">
                <a:latin typeface="Times New Roman" pitchFamily="18" charset="0"/>
                <a:cs typeface="Times New Roman" pitchFamily="18" charset="0"/>
              </a:rPr>
              <a:t>The basic assignment operator in PHP is "=". It means that the left operand gets set to the value of the assignment expression on the right.</a:t>
            </a:r>
          </a:p>
          <a:p>
            <a:endParaRPr lang="en-US" dirty="0"/>
          </a:p>
        </p:txBody>
      </p:sp>
    </p:spTree>
    <p:extLst>
      <p:ext uri="{BB962C8B-B14F-4D97-AF65-F5344CB8AC3E}">
        <p14:creationId xmlns:p14="http://schemas.microsoft.com/office/powerpoint/2010/main" val="3591853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295400"/>
            <a:ext cx="9144000" cy="5562600"/>
          </a:xfrm>
          <a:prstGeom prst="rect">
            <a:avLst/>
          </a:prstGeom>
        </p:spPr>
      </p:pic>
    </p:spTree>
    <p:extLst>
      <p:ext uri="{BB962C8B-B14F-4D97-AF65-F5344CB8AC3E}">
        <p14:creationId xmlns:p14="http://schemas.microsoft.com/office/powerpoint/2010/main" val="767815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p:spPr>
        <p:txBody>
          <a:bodyPr/>
          <a:lstStyle/>
          <a:p>
            <a:r>
              <a:rPr lang="en-US" dirty="0"/>
              <a:t>                          Cont…</a:t>
            </a:r>
          </a:p>
        </p:txBody>
      </p:sp>
      <p:sp>
        <p:nvSpPr>
          <p:cNvPr id="3" name="Content Placeholder 2"/>
          <p:cNvSpPr>
            <a:spLocks noGrp="1"/>
          </p:cNvSpPr>
          <p:nvPr>
            <p:ph idx="1"/>
          </p:nvPr>
        </p:nvSpPr>
        <p:spPr>
          <a:xfrm>
            <a:off x="0" y="1066800"/>
            <a:ext cx="9144000" cy="5791200"/>
          </a:xfrm>
        </p:spPr>
        <p:txBody>
          <a:bodyPr>
            <a:normAutofit fontScale="47500" lnSpcReduction="20000"/>
          </a:bodyPr>
          <a:lstStyle/>
          <a:p>
            <a:pPr marL="109728" indent="0">
              <a:buNone/>
            </a:pPr>
            <a:r>
              <a:rPr lang="en-US" sz="4200" dirty="0">
                <a:latin typeface="Times New Roman" pitchFamily="18" charset="0"/>
                <a:cs typeface="Times New Roman" pitchFamily="18" charset="0"/>
              </a:rPr>
              <a:t>Example</a:t>
            </a:r>
          </a:p>
          <a:p>
            <a:pPr marL="109728" indent="0">
              <a:buNone/>
            </a:pPr>
            <a:r>
              <a:rPr lang="en-US" sz="4200" dirty="0">
                <a:latin typeface="Times New Roman" pitchFamily="18" charset="0"/>
                <a:cs typeface="Times New Roman" pitchFamily="18" charset="0"/>
              </a:rPr>
              <a:t>&lt;?</a:t>
            </a:r>
            <a:r>
              <a:rPr lang="en-US" sz="4200" dirty="0" err="1">
                <a:latin typeface="Times New Roman" pitchFamily="18" charset="0"/>
                <a:cs typeface="Times New Roman" pitchFamily="18" charset="0"/>
              </a:rPr>
              <a:t>php</a:t>
            </a:r>
            <a:endParaRPr lang="en-US" sz="4200" dirty="0">
              <a:latin typeface="Times New Roman" pitchFamily="18" charset="0"/>
              <a:cs typeface="Times New Roman" pitchFamily="18" charset="0"/>
            </a:endParaRPr>
          </a:p>
          <a:p>
            <a:pPr marL="109728" indent="0">
              <a:buNone/>
            </a:pPr>
            <a:r>
              <a:rPr lang="en-US" sz="4200" dirty="0">
                <a:latin typeface="Times New Roman" pitchFamily="18" charset="0"/>
                <a:cs typeface="Times New Roman" pitchFamily="18" charset="0"/>
              </a:rPr>
              <a:t>$x=10; </a:t>
            </a:r>
          </a:p>
          <a:p>
            <a:pPr marL="109728" indent="0">
              <a:buNone/>
            </a:pPr>
            <a:r>
              <a:rPr lang="en-US" sz="4200" dirty="0">
                <a:latin typeface="Times New Roman" pitchFamily="18" charset="0"/>
                <a:cs typeface="Times New Roman" pitchFamily="18" charset="0"/>
              </a:rPr>
              <a:t>echo $x; // outputs 10</a:t>
            </a:r>
          </a:p>
          <a:p>
            <a:pPr marL="109728" indent="0">
              <a:buNone/>
            </a:pPr>
            <a:r>
              <a:rPr lang="en-US" sz="4200" dirty="0">
                <a:latin typeface="Times New Roman" pitchFamily="18" charset="0"/>
                <a:cs typeface="Times New Roman" pitchFamily="18" charset="0"/>
              </a:rPr>
              <a:t>$y=20; </a:t>
            </a:r>
          </a:p>
          <a:p>
            <a:pPr marL="109728" indent="0">
              <a:buNone/>
            </a:pPr>
            <a:r>
              <a:rPr lang="en-US" sz="4200" dirty="0">
                <a:latin typeface="Times New Roman" pitchFamily="18" charset="0"/>
                <a:cs typeface="Times New Roman" pitchFamily="18" charset="0"/>
              </a:rPr>
              <a:t>$y += 100;</a:t>
            </a:r>
          </a:p>
          <a:p>
            <a:pPr marL="109728" indent="0">
              <a:buNone/>
            </a:pPr>
            <a:r>
              <a:rPr lang="en-US" sz="4200" dirty="0">
                <a:latin typeface="Times New Roman" pitchFamily="18" charset="0"/>
                <a:cs typeface="Times New Roman" pitchFamily="18" charset="0"/>
              </a:rPr>
              <a:t>echo $y; // outputs 120</a:t>
            </a:r>
          </a:p>
          <a:p>
            <a:pPr marL="109728" indent="0">
              <a:buNone/>
            </a:pPr>
            <a:r>
              <a:rPr lang="en-US" sz="4200" dirty="0">
                <a:latin typeface="Times New Roman" pitchFamily="18" charset="0"/>
                <a:cs typeface="Times New Roman" pitchFamily="18" charset="0"/>
              </a:rPr>
              <a:t>$z=50;</a:t>
            </a:r>
          </a:p>
          <a:p>
            <a:pPr marL="109728" indent="0">
              <a:buNone/>
            </a:pPr>
            <a:r>
              <a:rPr lang="en-US" sz="4200" dirty="0">
                <a:latin typeface="Times New Roman" pitchFamily="18" charset="0"/>
                <a:cs typeface="Times New Roman" pitchFamily="18" charset="0"/>
              </a:rPr>
              <a:t>$z -= 25;</a:t>
            </a:r>
          </a:p>
          <a:p>
            <a:pPr marL="109728" indent="0">
              <a:buNone/>
            </a:pPr>
            <a:r>
              <a:rPr lang="en-US" sz="4200" dirty="0">
                <a:latin typeface="Times New Roman" pitchFamily="18" charset="0"/>
                <a:cs typeface="Times New Roman" pitchFamily="18" charset="0"/>
              </a:rPr>
              <a:t>echo $z; // outputs 25</a:t>
            </a:r>
          </a:p>
          <a:p>
            <a:pPr marL="109728" indent="0">
              <a:buNone/>
            </a:pPr>
            <a:r>
              <a:rPr lang="en-US" sz="4200" dirty="0">
                <a:latin typeface="Times New Roman" pitchFamily="18" charset="0"/>
                <a:cs typeface="Times New Roman" pitchFamily="18" charset="0"/>
              </a:rPr>
              <a:t>$i=5;</a:t>
            </a:r>
          </a:p>
          <a:p>
            <a:pPr marL="109728" indent="0">
              <a:buNone/>
            </a:pPr>
            <a:r>
              <a:rPr lang="en-US" sz="4200" dirty="0">
                <a:latin typeface="Times New Roman" pitchFamily="18" charset="0"/>
                <a:cs typeface="Times New Roman" pitchFamily="18" charset="0"/>
              </a:rPr>
              <a:t>$i *= 6;</a:t>
            </a:r>
          </a:p>
          <a:p>
            <a:pPr marL="109728" indent="0">
              <a:buNone/>
            </a:pPr>
            <a:r>
              <a:rPr lang="en-US" sz="4200" dirty="0">
                <a:latin typeface="Times New Roman" pitchFamily="18" charset="0"/>
                <a:cs typeface="Times New Roman" pitchFamily="18" charset="0"/>
              </a:rPr>
              <a:t>echo $i; // outputs 30</a:t>
            </a:r>
          </a:p>
          <a:p>
            <a:pPr marL="109728" indent="0">
              <a:buNone/>
            </a:pPr>
            <a:r>
              <a:rPr lang="en-US" sz="4200" dirty="0">
                <a:latin typeface="Times New Roman" pitchFamily="18" charset="0"/>
                <a:cs typeface="Times New Roman" pitchFamily="18" charset="0"/>
              </a:rPr>
              <a:t>$j=10;</a:t>
            </a:r>
          </a:p>
          <a:p>
            <a:pPr marL="109728" indent="0">
              <a:buNone/>
            </a:pPr>
            <a:r>
              <a:rPr lang="en-US" sz="4200" dirty="0">
                <a:latin typeface="Times New Roman" pitchFamily="18" charset="0"/>
                <a:cs typeface="Times New Roman" pitchFamily="18" charset="0"/>
              </a:rPr>
              <a:t>$j /= 5;</a:t>
            </a:r>
          </a:p>
          <a:p>
            <a:pPr marL="109728" indent="0">
              <a:buNone/>
            </a:pPr>
            <a:r>
              <a:rPr lang="en-US" sz="4200" dirty="0">
                <a:latin typeface="Times New Roman" pitchFamily="18" charset="0"/>
                <a:cs typeface="Times New Roman" pitchFamily="18" charset="0"/>
              </a:rPr>
              <a:t>echo $j; // outputs 2</a:t>
            </a:r>
          </a:p>
          <a:p>
            <a:pPr marL="109728" indent="0">
              <a:buNone/>
            </a:pPr>
            <a:r>
              <a:rPr lang="en-US" sz="4200" dirty="0">
                <a:latin typeface="Times New Roman" pitchFamily="18" charset="0"/>
                <a:cs typeface="Times New Roman" pitchFamily="18" charset="0"/>
              </a:rPr>
              <a:t>$k=15;</a:t>
            </a:r>
          </a:p>
          <a:p>
            <a:pPr marL="109728" indent="0">
              <a:buNone/>
            </a:pPr>
            <a:r>
              <a:rPr lang="en-US" sz="4200" dirty="0">
                <a:latin typeface="Times New Roman" pitchFamily="18" charset="0"/>
                <a:cs typeface="Times New Roman" pitchFamily="18" charset="0"/>
              </a:rPr>
              <a:t>$k %= 4;</a:t>
            </a:r>
          </a:p>
          <a:p>
            <a:pPr marL="109728" indent="0">
              <a:buNone/>
            </a:pPr>
            <a:r>
              <a:rPr lang="en-US" sz="4200" dirty="0">
                <a:latin typeface="Times New Roman" pitchFamily="18" charset="0"/>
                <a:cs typeface="Times New Roman" pitchFamily="18" charset="0"/>
              </a:rPr>
              <a:t>echo $k; // outputs 3</a:t>
            </a:r>
          </a:p>
          <a:p>
            <a:pPr marL="109728" indent="0">
              <a:buNone/>
            </a:pPr>
            <a:r>
              <a:rPr lang="en-US" sz="42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234984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6FC3-3EA7-4E32-9DEF-CDA90E738485}"/>
              </a:ext>
            </a:extLst>
          </p:cNvPr>
          <p:cNvSpPr>
            <a:spLocks noGrp="1"/>
          </p:cNvSpPr>
          <p:nvPr>
            <p:ph type="title"/>
          </p:nvPr>
        </p:nvSpPr>
        <p:spPr>
          <a:xfrm>
            <a:off x="457200" y="457200"/>
            <a:ext cx="8229600" cy="533400"/>
          </a:xfrm>
        </p:spPr>
        <p:txBody>
          <a:bodyPr>
            <a:normAutofit fontScale="90000"/>
          </a:bodyPr>
          <a:lstStyle/>
          <a:p>
            <a:pPr algn="ctr"/>
            <a:r>
              <a:rPr lang="en-US" b="1" dirty="0">
                <a:solidFill>
                  <a:srgbClr val="FF0000"/>
                </a:solidFill>
                <a:latin typeface="Times New Roman" pitchFamily="18" charset="0"/>
                <a:cs typeface="Times New Roman" pitchFamily="18" charset="0"/>
              </a:rPr>
              <a:t>What is PHP?</a:t>
            </a:r>
            <a:endParaRPr lang="en-US" dirty="0"/>
          </a:p>
        </p:txBody>
      </p:sp>
      <p:sp>
        <p:nvSpPr>
          <p:cNvPr id="3" name="Content Placeholder 2">
            <a:extLst>
              <a:ext uri="{FF2B5EF4-FFF2-40B4-BE49-F238E27FC236}">
                <a16:creationId xmlns:a16="http://schemas.microsoft.com/office/drawing/2014/main" id="{DD179F65-4E4E-479F-9E52-964C4BE3BC73}"/>
              </a:ext>
            </a:extLst>
          </p:cNvPr>
          <p:cNvSpPr>
            <a:spLocks noGrp="1"/>
          </p:cNvSpPr>
          <p:nvPr>
            <p:ph idx="1"/>
          </p:nvPr>
        </p:nvSpPr>
        <p:spPr>
          <a:xfrm>
            <a:off x="457200" y="990600"/>
            <a:ext cx="8229600" cy="5583936"/>
          </a:xfrm>
        </p:spPr>
        <p:txBody>
          <a:bodyPr/>
          <a:lstStyle/>
          <a:p>
            <a:r>
              <a:rPr lang="en-US" dirty="0">
                <a:latin typeface="Times New Roman" pitchFamily="18" charset="0"/>
                <a:cs typeface="Times New Roman" pitchFamily="18" charset="0"/>
              </a:rPr>
              <a:t>PHP was originally an acronym for </a:t>
            </a:r>
            <a:r>
              <a:rPr lang="en-US" b="1" dirty="0">
                <a:latin typeface="Times New Roman" pitchFamily="18" charset="0"/>
                <a:cs typeface="Times New Roman" pitchFamily="18" charset="0"/>
              </a:rPr>
              <a:t>P</a:t>
            </a:r>
            <a:r>
              <a:rPr lang="en-US" dirty="0">
                <a:latin typeface="Times New Roman" pitchFamily="18" charset="0"/>
                <a:cs typeface="Times New Roman" pitchFamily="18" charset="0"/>
              </a:rPr>
              <a:t>ersonal </a:t>
            </a:r>
            <a:r>
              <a:rPr lang="en-US" b="1" dirty="0">
                <a:latin typeface="Times New Roman" pitchFamily="18" charset="0"/>
                <a:cs typeface="Times New Roman" pitchFamily="18" charset="0"/>
              </a:rPr>
              <a:t>H</a:t>
            </a:r>
            <a:r>
              <a:rPr lang="en-US" dirty="0">
                <a:latin typeface="Times New Roman" pitchFamily="18" charset="0"/>
                <a:cs typeface="Times New Roman" pitchFamily="18" charset="0"/>
              </a:rPr>
              <a:t>ome </a:t>
            </a:r>
            <a:r>
              <a:rPr lang="en-US" b="1" dirty="0">
                <a:latin typeface="Times New Roman" pitchFamily="18" charset="0"/>
                <a:cs typeface="Times New Roman" pitchFamily="18" charset="0"/>
              </a:rPr>
              <a:t>P</a:t>
            </a:r>
            <a:r>
              <a:rPr lang="en-US" dirty="0">
                <a:latin typeface="Times New Roman" pitchFamily="18" charset="0"/>
                <a:cs typeface="Times New Roman" pitchFamily="18" charset="0"/>
              </a:rPr>
              <a:t>ages.</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But now it is an acronym for Hypertext Preprocessor.</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It was developed as an open source.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It contains a combination of HTML and scripting.</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Its file is an extension of </a:t>
            </a:r>
            <a:r>
              <a:rPr lang="en-US" u="sng" dirty="0">
                <a:solidFill>
                  <a:srgbClr val="7030A0"/>
                </a:solidFill>
                <a:latin typeface="Times New Roman" pitchFamily="18" charset="0"/>
                <a:cs typeface="Times New Roman" pitchFamily="18" charset="0"/>
              </a:rPr>
              <a:t>.</a:t>
            </a:r>
            <a:r>
              <a:rPr lang="en-US" u="sng" dirty="0" err="1">
                <a:solidFill>
                  <a:srgbClr val="7030A0"/>
                </a:solidFill>
                <a:latin typeface="Times New Roman" pitchFamily="18" charset="0"/>
                <a:cs typeface="Times New Roman" pitchFamily="18" charset="0"/>
              </a:rPr>
              <a:t>php</a:t>
            </a:r>
            <a:endParaRPr lang="en-US" u="sng" dirty="0">
              <a:solidFill>
                <a:srgbClr val="7030A0"/>
              </a:solidFill>
              <a:latin typeface="Times New Roman" pitchFamily="18" charset="0"/>
              <a:cs typeface="Times New Roman" pitchFamily="18" charset="0"/>
            </a:endParaRPr>
          </a:p>
          <a:p>
            <a:r>
              <a:rPr lang="en-US" b="1" dirty="0">
                <a:solidFill>
                  <a:srgbClr val="FF0000"/>
                </a:solidFill>
              </a:rPr>
              <a:t>How does PHP work?</a:t>
            </a:r>
          </a:p>
          <a:p>
            <a:endParaRPr lang="en-US" u="sng" dirty="0">
              <a:solidFill>
                <a:srgbClr val="7030A0"/>
              </a:solidFill>
              <a:latin typeface="Times New Roman" pitchFamily="18" charset="0"/>
              <a:cs typeface="Times New Roman" pitchFamily="18" charset="0"/>
            </a:endParaRPr>
          </a:p>
          <a:p>
            <a:endParaRPr lang="en-US" dirty="0"/>
          </a:p>
        </p:txBody>
      </p:sp>
      <p:pic>
        <p:nvPicPr>
          <p:cNvPr id="5" name="Picture 4">
            <a:extLst>
              <a:ext uri="{FF2B5EF4-FFF2-40B4-BE49-F238E27FC236}">
                <a16:creationId xmlns:a16="http://schemas.microsoft.com/office/drawing/2014/main" id="{E425EA1A-7AED-43F3-9611-30A7BF7C2DC3}"/>
              </a:ext>
            </a:extLst>
          </p:cNvPr>
          <p:cNvPicPr/>
          <p:nvPr/>
        </p:nvPicPr>
        <p:blipFill>
          <a:blip r:embed="rId2"/>
          <a:stretch>
            <a:fillRect/>
          </a:stretch>
        </p:blipFill>
        <p:spPr>
          <a:xfrm>
            <a:off x="0" y="4114800"/>
            <a:ext cx="8991600" cy="2667000"/>
          </a:xfrm>
          <a:prstGeom prst="rect">
            <a:avLst/>
          </a:prstGeom>
        </p:spPr>
      </p:pic>
    </p:spTree>
    <p:extLst>
      <p:ext uri="{BB962C8B-B14F-4D97-AF65-F5344CB8AC3E}">
        <p14:creationId xmlns:p14="http://schemas.microsoft.com/office/powerpoint/2010/main" val="189065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447800"/>
            <a:ext cx="9144000" cy="5410200"/>
          </a:xfrm>
          <a:prstGeom prst="rect">
            <a:avLst/>
          </a:prstGeom>
        </p:spPr>
      </p:pic>
    </p:spTree>
    <p:extLst>
      <p:ext uri="{BB962C8B-B14F-4D97-AF65-F5344CB8AC3E}">
        <p14:creationId xmlns:p14="http://schemas.microsoft.com/office/powerpoint/2010/main" val="283589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t>                      Cont…</a:t>
            </a:r>
          </a:p>
        </p:txBody>
      </p:sp>
      <p:sp>
        <p:nvSpPr>
          <p:cNvPr id="3" name="Content Placeholder 2"/>
          <p:cNvSpPr>
            <a:spLocks noGrp="1"/>
          </p:cNvSpPr>
          <p:nvPr>
            <p:ph idx="1"/>
          </p:nvPr>
        </p:nvSpPr>
        <p:spPr>
          <a:xfrm>
            <a:off x="0" y="1371600"/>
            <a:ext cx="9144000" cy="5562600"/>
          </a:xfrm>
        </p:spPr>
        <p:txBody>
          <a:bodyPr/>
          <a:lstStyle/>
          <a:p>
            <a:pPr marL="109728" indent="0">
              <a:buNone/>
            </a:pPr>
            <a:r>
              <a:rPr lang="en-US" sz="2400" b="1" dirty="0">
                <a:latin typeface="Times New Roman" pitchFamily="18" charset="0"/>
                <a:cs typeface="Times New Roman" pitchFamily="18" charset="0"/>
              </a:rPr>
              <a:t>Example</a:t>
            </a:r>
            <a:endParaRPr lang="en-US" sz="24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 = "Hello";</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$b = $a . "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$b; // outputs Hello world!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$x="Hello";</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$x; // outputs Hello world!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pic>
        <p:nvPicPr>
          <p:cNvPr id="4" name="Picture 3"/>
          <p:cNvPicPr/>
          <p:nvPr/>
        </p:nvPicPr>
        <p:blipFill>
          <a:blip r:embed="rId3"/>
          <a:stretch>
            <a:fillRect/>
          </a:stretch>
        </p:blipFill>
        <p:spPr>
          <a:xfrm>
            <a:off x="0" y="4191000"/>
            <a:ext cx="9144000" cy="2667000"/>
          </a:xfrm>
          <a:prstGeom prst="rect">
            <a:avLst/>
          </a:prstGeom>
        </p:spPr>
      </p:pic>
    </p:spTree>
    <p:extLst>
      <p:ext uri="{BB962C8B-B14F-4D97-AF65-F5344CB8AC3E}">
        <p14:creationId xmlns:p14="http://schemas.microsoft.com/office/powerpoint/2010/main" val="32374285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lstStyle/>
          <a:p>
            <a:r>
              <a:rPr lang="en-US" dirty="0"/>
              <a:t>                            Cont…</a:t>
            </a:r>
          </a:p>
        </p:txBody>
      </p:sp>
      <p:sp>
        <p:nvSpPr>
          <p:cNvPr id="3" name="Content Placeholder 2"/>
          <p:cNvSpPr>
            <a:spLocks noGrp="1"/>
          </p:cNvSpPr>
          <p:nvPr>
            <p:ph idx="1"/>
          </p:nvPr>
        </p:nvSpPr>
        <p:spPr>
          <a:xfrm>
            <a:off x="0" y="1219200"/>
            <a:ext cx="9144000" cy="5638800"/>
          </a:xfrm>
        </p:spPr>
        <p:txBody>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$x=10;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++$x; // outputs 11</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$y=10;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$y++; // outputs 10</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$z=5;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--$z; // outputs 4</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$i--; // outputs 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242791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0668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371600"/>
            <a:ext cx="9143999" cy="5486399"/>
          </a:xfrm>
          <a:prstGeom prst="rect">
            <a:avLst/>
          </a:prstGeom>
        </p:spPr>
      </p:pic>
    </p:spTree>
    <p:extLst>
      <p:ext uri="{BB962C8B-B14F-4D97-AF65-F5344CB8AC3E}">
        <p14:creationId xmlns:p14="http://schemas.microsoft.com/office/powerpoint/2010/main" val="64832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43000"/>
          </a:xfrm>
        </p:spPr>
        <p:txBody>
          <a:bodyPr/>
          <a:lstStyle/>
          <a:p>
            <a:r>
              <a:rPr lang="en-US" dirty="0"/>
              <a:t>                          Cont…</a:t>
            </a:r>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109728" indent="0">
              <a:buNone/>
            </a:pPr>
            <a:r>
              <a:rPr lang="en-US" sz="2600" b="1" dirty="0">
                <a:latin typeface="Times New Roman" pitchFamily="18" charset="0"/>
                <a:cs typeface="Times New Roman" pitchFamily="18" charset="0"/>
              </a:rPr>
              <a:t>Example</a:t>
            </a:r>
            <a:endParaRPr lang="en-US" sz="2600" dirty="0">
              <a:latin typeface="Times New Roman" pitchFamily="18" charset="0"/>
              <a:cs typeface="Times New Roman" pitchFamily="18" charset="0"/>
            </a:endParaRPr>
          </a:p>
          <a:p>
            <a:pPr marL="109728" indent="0">
              <a:buNone/>
            </a:pPr>
            <a:r>
              <a:rPr lang="en-US" sz="2600" dirty="0">
                <a:latin typeface="Times New Roman" pitchFamily="18" charset="0"/>
                <a:cs typeface="Times New Roman" pitchFamily="18" charset="0"/>
              </a:rPr>
              <a:t>&lt;?</a:t>
            </a:r>
            <a:r>
              <a:rPr lang="en-US" sz="2600" dirty="0" err="1">
                <a:latin typeface="Times New Roman" pitchFamily="18" charset="0"/>
                <a:cs typeface="Times New Roman" pitchFamily="18" charset="0"/>
              </a:rPr>
              <a:t>php</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$x=100; </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$y="100";</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($x == $y);</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echo "&lt;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($x === $y);</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echo "&lt;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($x != $y);</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echo "&lt;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($x !== $y);</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echo "&lt;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$a=50;</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$b=90;</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($a &gt; $b);</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echo "&lt;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var_dump</a:t>
            </a:r>
            <a:r>
              <a:rPr lang="en-US" sz="2600" dirty="0">
                <a:latin typeface="Times New Roman" pitchFamily="18" charset="0"/>
                <a:cs typeface="Times New Roman" pitchFamily="18" charset="0"/>
              </a:rPr>
              <a:t>($a &lt; $b);</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654176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219200"/>
            <a:ext cx="9144000" cy="5638799"/>
          </a:xfrm>
          <a:prstGeom prst="rect">
            <a:avLst/>
          </a:prstGeom>
        </p:spPr>
      </p:pic>
    </p:spTree>
    <p:extLst>
      <p:ext uri="{BB962C8B-B14F-4D97-AF65-F5344CB8AC3E}">
        <p14:creationId xmlns:p14="http://schemas.microsoft.com/office/powerpoint/2010/main" val="4025744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295400"/>
            <a:ext cx="9144000" cy="5562600"/>
          </a:xfrm>
          <a:prstGeom prst="rect">
            <a:avLst/>
          </a:prstGeom>
        </p:spPr>
      </p:pic>
    </p:spTree>
    <p:extLst>
      <p:ext uri="{BB962C8B-B14F-4D97-AF65-F5344CB8AC3E}">
        <p14:creationId xmlns:p14="http://schemas.microsoft.com/office/powerpoint/2010/main" val="3315473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t>                         Cont..</a:t>
            </a:r>
          </a:p>
        </p:txBody>
      </p:sp>
      <p:sp>
        <p:nvSpPr>
          <p:cNvPr id="3" name="Content Placeholder 2"/>
          <p:cNvSpPr>
            <a:spLocks noGrp="1"/>
          </p:cNvSpPr>
          <p:nvPr>
            <p:ph idx="1"/>
          </p:nvPr>
        </p:nvSpPr>
        <p:spPr>
          <a:xfrm>
            <a:off x="0" y="1524000"/>
            <a:ext cx="9144000" cy="5334000"/>
          </a:xfrm>
        </p:spPr>
        <p:txBody>
          <a:bodyPr>
            <a:normAutofit/>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array("a" =&gt; "red", "b" =&gt; "green");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 = array("c" =&gt; "blue", "d" =&gt; "yellow");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$z = $x + $y; // union of $x and $y</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($z);</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 == $y);</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 === $y);</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 != $y);</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 &lt;&gt; $y);</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var_dump</a:t>
            </a:r>
            <a:r>
              <a:rPr lang="en-US" sz="2000" dirty="0">
                <a:latin typeface="Times New Roman" pitchFamily="18" charset="0"/>
                <a:cs typeface="Times New Roman" pitchFamily="18" charset="0"/>
              </a:rPr>
              <a:t>($x !== $y);</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2400" b="1" dirty="0">
                <a:solidFill>
                  <a:srgbClr val="FF0000"/>
                </a:solidFill>
                <a:latin typeface="Times New Roman" pitchFamily="18" charset="0"/>
                <a:cs typeface="Times New Roman" pitchFamily="18" charset="0"/>
              </a:rPr>
              <a:t>PHP  if...else...else if Statements</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Conditional statements are used to perform different actions based on different conditions.</a:t>
            </a:r>
          </a:p>
          <a:p>
            <a:endParaRPr lang="en-US" dirty="0"/>
          </a:p>
        </p:txBody>
      </p:sp>
    </p:spTree>
    <p:extLst>
      <p:ext uri="{BB962C8B-B14F-4D97-AF65-F5344CB8AC3E}">
        <p14:creationId xmlns:p14="http://schemas.microsoft.com/office/powerpoint/2010/main" val="890849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Conditional Statements</a:t>
            </a:r>
            <a:br>
              <a:rPr lang="en-US" dirty="0"/>
            </a:br>
            <a:r>
              <a:rPr lang="en-US" dirty="0"/>
              <a:t>      </a:t>
            </a:r>
          </a:p>
        </p:txBody>
      </p:sp>
      <p:sp>
        <p:nvSpPr>
          <p:cNvPr id="3" name="Content Placeholder 2"/>
          <p:cNvSpPr>
            <a:spLocks noGrp="1"/>
          </p:cNvSpPr>
          <p:nvPr>
            <p:ph idx="1"/>
          </p:nvPr>
        </p:nvSpPr>
        <p:spPr>
          <a:xfrm>
            <a:off x="0" y="1143000"/>
            <a:ext cx="9144000" cy="5715000"/>
          </a:xfrm>
        </p:spPr>
        <p:txBody>
          <a:bodyPr>
            <a:normAutofit/>
          </a:bodyPr>
          <a:lstStyle/>
          <a:p>
            <a:r>
              <a:rPr lang="en-US" sz="2000" dirty="0">
                <a:latin typeface="Times New Roman" pitchFamily="18" charset="0"/>
                <a:cs typeface="Times New Roman" pitchFamily="18" charset="0"/>
              </a:rPr>
              <a:t>Very often when you write code, you want to perform different actions for different decisions. You can use conditional statements in your code to do this.</a:t>
            </a:r>
          </a:p>
          <a:p>
            <a:r>
              <a:rPr lang="en-US" sz="2000" dirty="0">
                <a:latin typeface="Times New Roman" pitchFamily="18" charset="0"/>
                <a:cs typeface="Times New Roman" pitchFamily="18" charset="0"/>
              </a:rPr>
              <a:t>In PHP we have the following conditional statements:</a:t>
            </a:r>
          </a:p>
          <a:p>
            <a:pPr lvl="0"/>
            <a:r>
              <a:rPr lang="en-US" sz="2000" b="1" dirty="0">
                <a:latin typeface="Times New Roman" pitchFamily="18" charset="0"/>
                <a:cs typeface="Times New Roman" pitchFamily="18" charset="0"/>
              </a:rPr>
              <a:t>if statement</a:t>
            </a:r>
            <a:r>
              <a:rPr lang="en-US" sz="2000" dirty="0">
                <a:latin typeface="Times New Roman" pitchFamily="18" charset="0"/>
                <a:cs typeface="Times New Roman" pitchFamily="18" charset="0"/>
              </a:rPr>
              <a:t> - executes some code only if a specified condition is true</a:t>
            </a:r>
          </a:p>
          <a:p>
            <a:pPr lvl="0"/>
            <a:r>
              <a:rPr lang="en-US" sz="2000" b="1" dirty="0">
                <a:latin typeface="Times New Roman" pitchFamily="18" charset="0"/>
                <a:cs typeface="Times New Roman" pitchFamily="18" charset="0"/>
              </a:rPr>
              <a:t>if...else statement</a:t>
            </a:r>
            <a:r>
              <a:rPr lang="en-US" sz="2000" dirty="0">
                <a:latin typeface="Times New Roman" pitchFamily="18" charset="0"/>
                <a:cs typeface="Times New Roman" pitchFamily="18" charset="0"/>
              </a:rPr>
              <a:t> - executes some code if a condition is true and another code if the condition is false</a:t>
            </a:r>
          </a:p>
          <a:p>
            <a:pPr lvl="0"/>
            <a:r>
              <a:rPr lang="en-US" sz="2000" b="1" dirty="0">
                <a:latin typeface="Times New Roman" pitchFamily="18" charset="0"/>
                <a:cs typeface="Times New Roman" pitchFamily="18" charset="0"/>
              </a:rPr>
              <a:t>if...</a:t>
            </a:r>
            <a:r>
              <a:rPr lang="en-US" sz="2000" b="1" dirty="0" err="1">
                <a:latin typeface="Times New Roman" pitchFamily="18" charset="0"/>
                <a:cs typeface="Times New Roman" pitchFamily="18" charset="0"/>
              </a:rPr>
              <a:t>elseif</a:t>
            </a:r>
            <a:r>
              <a:rPr lang="en-US" sz="2000" b="1" dirty="0">
                <a:latin typeface="Times New Roman" pitchFamily="18" charset="0"/>
                <a:cs typeface="Times New Roman" pitchFamily="18" charset="0"/>
              </a:rPr>
              <a:t>....else statement</a:t>
            </a:r>
            <a:r>
              <a:rPr lang="en-US" sz="2000" dirty="0">
                <a:latin typeface="Times New Roman" pitchFamily="18" charset="0"/>
                <a:cs typeface="Times New Roman" pitchFamily="18" charset="0"/>
              </a:rPr>
              <a:t> - selects one of several blocks of code to be executed</a:t>
            </a:r>
          </a:p>
          <a:p>
            <a:pPr lvl="0"/>
            <a:r>
              <a:rPr lang="en-US" sz="2000" b="1" dirty="0">
                <a:latin typeface="Times New Roman" pitchFamily="18" charset="0"/>
                <a:cs typeface="Times New Roman" pitchFamily="18" charset="0"/>
              </a:rPr>
              <a:t>switch statement</a:t>
            </a:r>
            <a:r>
              <a:rPr lang="en-US" sz="2000" dirty="0">
                <a:latin typeface="Times New Roman" pitchFamily="18" charset="0"/>
                <a:cs typeface="Times New Roman" pitchFamily="18" charset="0"/>
              </a:rPr>
              <a:t> - selects one of many blocks of code to be executed</a:t>
            </a:r>
          </a:p>
          <a:p>
            <a:pPr marL="109728" indent="0">
              <a:buNone/>
            </a:pPr>
            <a:r>
              <a:rPr lang="en-US" b="1" dirty="0"/>
              <a:t>                   </a:t>
            </a:r>
            <a:r>
              <a:rPr lang="en-US" sz="2400" b="1" dirty="0">
                <a:solidFill>
                  <a:srgbClr val="FF0000"/>
                </a:solidFill>
                <a:latin typeface="Times New Roman" pitchFamily="18" charset="0"/>
                <a:cs typeface="Times New Roman" pitchFamily="18" charset="0"/>
              </a:rPr>
              <a:t>PHP - The if Statement</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The if statement is used to execute some code only if a specified condition is true.</a:t>
            </a:r>
          </a:p>
          <a:p>
            <a:pPr marL="109728" indent="0">
              <a:buNone/>
            </a:pPr>
            <a:r>
              <a:rPr lang="en-US" sz="2000" b="1" dirty="0">
                <a:latin typeface="Times New Roman" pitchFamily="18" charset="0"/>
                <a:cs typeface="Times New Roman" pitchFamily="18" charset="0"/>
              </a:rPr>
              <a:t>Syntax</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if (condition)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code to be executed if condition is true;</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The example below will output "Have a good day!" if the current time (HOUR) is less than 20:</a:t>
            </a:r>
          </a:p>
          <a:p>
            <a:endParaRPr lang="en-US" dirty="0"/>
          </a:p>
        </p:txBody>
      </p:sp>
    </p:spTree>
    <p:extLst>
      <p:ext uri="{BB962C8B-B14F-4D97-AF65-F5344CB8AC3E}">
        <p14:creationId xmlns:p14="http://schemas.microsoft.com/office/powerpoint/2010/main" val="367083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dirty="0"/>
              <a:t>                         Cont…</a:t>
            </a:r>
          </a:p>
        </p:txBody>
      </p:sp>
      <p:sp>
        <p:nvSpPr>
          <p:cNvPr id="3" name="Content Placeholder 2"/>
          <p:cNvSpPr>
            <a:spLocks noGrp="1"/>
          </p:cNvSpPr>
          <p:nvPr>
            <p:ph idx="1"/>
          </p:nvPr>
        </p:nvSpPr>
        <p:spPr>
          <a:xfrm>
            <a:off x="0" y="1219200"/>
            <a:ext cx="9144000" cy="5638800"/>
          </a:xfrm>
        </p:spPr>
        <p:txBody>
          <a:bodyPr>
            <a:normAutofit fontScale="55000" lnSpcReduction="20000"/>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$t=date("H");</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if ($t&lt;"20")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"Have a good day!";</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b="1" dirty="0"/>
              <a:t>               </a:t>
            </a:r>
            <a:r>
              <a:rPr lang="en-US" sz="2400" b="1" dirty="0">
                <a:solidFill>
                  <a:srgbClr val="FF0000"/>
                </a:solidFill>
                <a:latin typeface="Times New Roman" pitchFamily="18" charset="0"/>
                <a:cs typeface="Times New Roman" pitchFamily="18" charset="0"/>
              </a:rPr>
              <a:t> PHP switch Statement</a:t>
            </a:r>
          </a:p>
          <a:p>
            <a:r>
              <a:rPr lang="en-US" sz="3200" dirty="0">
                <a:latin typeface="Times New Roman" pitchFamily="18" charset="0"/>
                <a:cs typeface="Times New Roman" pitchFamily="18" charset="0"/>
              </a:rPr>
              <a:t>The switch statement is used to perform different actions based on different conditions.</a:t>
            </a:r>
          </a:p>
          <a:p>
            <a:r>
              <a:rPr lang="en-US" sz="3200" dirty="0">
                <a:latin typeface="Times New Roman" pitchFamily="18" charset="0"/>
                <a:cs typeface="Times New Roman" pitchFamily="18" charset="0"/>
              </a:rPr>
              <a:t>Use the switch statement to </a:t>
            </a:r>
            <a:r>
              <a:rPr lang="en-US" sz="3200" b="1" dirty="0">
                <a:latin typeface="Times New Roman" pitchFamily="18" charset="0"/>
                <a:cs typeface="Times New Roman" pitchFamily="18" charset="0"/>
              </a:rPr>
              <a:t>select one of many blocks of code to be executed</a:t>
            </a:r>
            <a:r>
              <a:rPr lang="en-US" sz="3200" dirty="0">
                <a:latin typeface="Times New Roman" pitchFamily="18" charset="0"/>
                <a:cs typeface="Times New Roman" pitchFamily="18" charset="0"/>
              </a:rPr>
              <a:t>.</a:t>
            </a:r>
          </a:p>
          <a:p>
            <a:r>
              <a:rPr lang="en-US" sz="3200" b="1" dirty="0">
                <a:latin typeface="Times New Roman" pitchFamily="18" charset="0"/>
                <a:cs typeface="Times New Roman" pitchFamily="18" charset="0"/>
              </a:rPr>
              <a:t>Syntax</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switch (n)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case label1:</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code to be executed if n=label1;</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break;</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case label2:</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code to be executed if n=label2;</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break;</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case label3:</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code to be executed if n=label3;</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break;</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default:</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code to be executed if n is different from all labels;</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237662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                       Cont…</a:t>
            </a:r>
          </a:p>
        </p:txBody>
      </p:sp>
      <p:pic>
        <p:nvPicPr>
          <p:cNvPr id="4" name="Content Placeholder 3"/>
          <p:cNvPicPr>
            <a:picLocks noGrp="1"/>
          </p:cNvPicPr>
          <p:nvPr>
            <p:ph idx="1"/>
          </p:nvPr>
        </p:nvPicPr>
        <p:blipFill>
          <a:blip r:embed="rId2"/>
          <a:stretch>
            <a:fillRect/>
          </a:stretch>
        </p:blipFill>
        <p:spPr>
          <a:xfrm>
            <a:off x="0" y="1066800"/>
            <a:ext cx="9143999" cy="5715000"/>
          </a:xfrm>
          <a:prstGeom prst="rect">
            <a:avLst/>
          </a:prstGeom>
        </p:spPr>
      </p:pic>
    </p:spTree>
    <p:extLst>
      <p:ext uri="{BB962C8B-B14F-4D97-AF65-F5344CB8AC3E}">
        <p14:creationId xmlns:p14="http://schemas.microsoft.com/office/powerpoint/2010/main" val="2265918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r>
              <a:rPr lang="en-US" b="1" dirty="0">
                <a:latin typeface="Times New Roman" pitchFamily="18" charset="0"/>
                <a:cs typeface="Times New Roman" pitchFamily="18" charset="0"/>
              </a:rPr>
              <a:t>Example</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&lt;?</a:t>
            </a:r>
            <a:r>
              <a:rPr lang="en-US" dirty="0" err="1">
                <a:latin typeface="Times New Roman" pitchFamily="18" charset="0"/>
                <a:cs typeface="Times New Roman" pitchFamily="18" charset="0"/>
              </a:rPr>
              <a:t>php</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favcolor</a:t>
            </a:r>
            <a:r>
              <a:rPr lang="en-US" dirty="0">
                <a:latin typeface="Times New Roman" pitchFamily="18" charset="0"/>
                <a:cs typeface="Times New Roman" pitchFamily="18" charset="0"/>
              </a:rPr>
              <a:t>="</a:t>
            </a:r>
            <a:r>
              <a:rPr lang="en-US">
                <a:latin typeface="Times New Roman" pitchFamily="18" charset="0"/>
                <a:cs typeface="Times New Roman" pitchFamily="18" charset="0"/>
              </a:rPr>
              <a:t>red";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switch ($</a:t>
            </a:r>
            <a:r>
              <a:rPr lang="en-US" dirty="0" err="1">
                <a:latin typeface="Times New Roman" pitchFamily="18" charset="0"/>
                <a:cs typeface="Times New Roman" pitchFamily="18" charset="0"/>
              </a:rPr>
              <a:t>favcolor</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case "red":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echo "Your favorite color is red!";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break;</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case "blue":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echo "Your favorite color is blue!";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break;</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case "green":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echo "Your favorite color is green!";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break;</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default: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echo "Your favorite color is neither red, blue, or green!";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br>
              <a:rPr lang="en-US" dirty="0"/>
            </a:br>
            <a:r>
              <a:rPr lang="en-US" dirty="0"/>
              <a:t>?&gt;</a:t>
            </a:r>
          </a:p>
          <a:p>
            <a:endParaRPr lang="en-US" dirty="0"/>
          </a:p>
        </p:txBody>
      </p:sp>
    </p:spTree>
    <p:extLst>
      <p:ext uri="{BB962C8B-B14F-4D97-AF65-F5344CB8AC3E}">
        <p14:creationId xmlns:p14="http://schemas.microsoft.com/office/powerpoint/2010/main" val="947499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while Loops</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sz="2000" dirty="0">
                <a:latin typeface="Times New Roman" pitchFamily="18" charset="0"/>
                <a:cs typeface="Times New Roman" pitchFamily="18" charset="0"/>
              </a:rPr>
              <a:t>PHP while loops execute a block of code while the specified condition is true.</a:t>
            </a:r>
          </a:p>
          <a:p>
            <a:pPr marL="109728" indent="0">
              <a:buNone/>
            </a:pPr>
            <a:r>
              <a:rPr lang="en-US" b="1" dirty="0"/>
              <a:t>                                   </a:t>
            </a:r>
            <a:r>
              <a:rPr lang="en-US" sz="2400" b="1" dirty="0">
                <a:solidFill>
                  <a:srgbClr val="FF0000"/>
                </a:solidFill>
                <a:latin typeface="Times New Roman" pitchFamily="18" charset="0"/>
                <a:cs typeface="Times New Roman" pitchFamily="18" charset="0"/>
              </a:rPr>
              <a:t>PHP Loops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Often when you write code, you want the same block of code to run over and over again in a row. Instead of adding several almost equal code-lines in a script, we can use loops to perform a task like this.</a:t>
            </a:r>
          </a:p>
          <a:p>
            <a:r>
              <a:rPr lang="en-US" sz="2000" dirty="0">
                <a:latin typeface="Times New Roman" pitchFamily="18" charset="0"/>
                <a:cs typeface="Times New Roman" pitchFamily="18" charset="0"/>
              </a:rPr>
              <a:t>In PHP, we have the following looping statements:</a:t>
            </a:r>
          </a:p>
          <a:p>
            <a:pPr lvl="0"/>
            <a:r>
              <a:rPr lang="en-US" sz="2000" b="1" dirty="0">
                <a:latin typeface="Times New Roman" pitchFamily="18" charset="0"/>
                <a:cs typeface="Times New Roman" pitchFamily="18" charset="0"/>
              </a:rPr>
              <a:t>while </a:t>
            </a:r>
            <a:r>
              <a:rPr lang="en-US" sz="2000" dirty="0">
                <a:latin typeface="Times New Roman" pitchFamily="18" charset="0"/>
                <a:cs typeface="Times New Roman" pitchFamily="18" charset="0"/>
              </a:rPr>
              <a:t>- loops through a block of code as long as the specified condition is true</a:t>
            </a:r>
          </a:p>
          <a:p>
            <a:pPr lvl="0"/>
            <a:r>
              <a:rPr lang="en-US" sz="2000" b="1" dirty="0">
                <a:latin typeface="Times New Roman" pitchFamily="18" charset="0"/>
                <a:cs typeface="Times New Roman" pitchFamily="18" charset="0"/>
              </a:rPr>
              <a:t>do...while</a:t>
            </a:r>
            <a:r>
              <a:rPr lang="en-US" sz="2000" dirty="0">
                <a:latin typeface="Times New Roman" pitchFamily="18" charset="0"/>
                <a:cs typeface="Times New Roman" pitchFamily="18" charset="0"/>
              </a:rPr>
              <a:t> - loops through a block of code once, and then repeats the loop as long as the specified condition is true</a:t>
            </a:r>
          </a:p>
          <a:p>
            <a:pPr lvl="0"/>
            <a:r>
              <a:rPr lang="en-US" sz="2000" b="1" dirty="0">
                <a:latin typeface="Times New Roman" pitchFamily="18" charset="0"/>
                <a:cs typeface="Times New Roman" pitchFamily="18" charset="0"/>
              </a:rPr>
              <a:t>for </a:t>
            </a:r>
            <a:r>
              <a:rPr lang="en-US" sz="2000" dirty="0">
                <a:latin typeface="Times New Roman" pitchFamily="18" charset="0"/>
                <a:cs typeface="Times New Roman" pitchFamily="18" charset="0"/>
              </a:rPr>
              <a:t>- loops through a block of code a specified number of times</a:t>
            </a:r>
          </a:p>
          <a:p>
            <a:r>
              <a:rPr lang="en-US" sz="2000" b="1" dirty="0">
                <a:latin typeface="Times New Roman" pitchFamily="18" charset="0"/>
                <a:cs typeface="Times New Roman" pitchFamily="18" charset="0"/>
              </a:rPr>
              <a:t>For each</a:t>
            </a:r>
            <a:r>
              <a:rPr lang="en-US" sz="2000" dirty="0">
                <a:latin typeface="Times New Roman" pitchFamily="18" charset="0"/>
                <a:cs typeface="Times New Roman" pitchFamily="18" charset="0"/>
              </a:rPr>
              <a:t>- loops through a block of code for each element in an array.</a:t>
            </a:r>
          </a:p>
        </p:txBody>
      </p:sp>
    </p:spTree>
    <p:extLst>
      <p:ext uri="{BB962C8B-B14F-4D97-AF65-F5344CB8AC3E}">
        <p14:creationId xmlns:p14="http://schemas.microsoft.com/office/powerpoint/2010/main" val="39918130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838200"/>
          </a:xfrm>
        </p:spPr>
        <p:txBody>
          <a:bodyPr/>
          <a:lstStyle/>
          <a:p>
            <a:r>
              <a:rPr lang="en-US" dirty="0"/>
              <a:t>                         Cont..</a:t>
            </a:r>
          </a:p>
        </p:txBody>
      </p:sp>
      <p:sp>
        <p:nvSpPr>
          <p:cNvPr id="3" name="Content Placeholder 2"/>
          <p:cNvSpPr>
            <a:spLocks noGrp="1"/>
          </p:cNvSpPr>
          <p:nvPr>
            <p:ph idx="1"/>
          </p:nvPr>
        </p:nvSpPr>
        <p:spPr>
          <a:xfrm>
            <a:off x="0" y="1295400"/>
            <a:ext cx="9144000" cy="5562600"/>
          </a:xfrm>
        </p:spPr>
        <p:txBody>
          <a:bodyPr>
            <a:normAutofit/>
          </a:bodyPr>
          <a:lstStyle/>
          <a:p>
            <a:r>
              <a:rPr lang="en-US" sz="2000" dirty="0">
                <a:latin typeface="Times New Roman" pitchFamily="18" charset="0"/>
                <a:cs typeface="Times New Roman" pitchFamily="18" charset="0"/>
              </a:rPr>
              <a:t>The while loop executes a block of code as long as the specified condition is true.</a:t>
            </a:r>
          </a:p>
          <a:p>
            <a:r>
              <a:rPr lang="en-US" sz="2000" b="1" dirty="0">
                <a:latin typeface="Times New Roman" pitchFamily="18" charset="0"/>
                <a:cs typeface="Times New Roman" pitchFamily="18" charset="0"/>
              </a:rPr>
              <a:t>Syntax</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while (</a:t>
            </a:r>
            <a:r>
              <a:rPr lang="en-US" sz="2000" i="1" dirty="0">
                <a:latin typeface="Times New Roman" pitchFamily="18" charset="0"/>
                <a:cs typeface="Times New Roman" pitchFamily="18" charset="0"/>
              </a:rPr>
              <a:t>condition is true</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i="1" dirty="0">
                <a:latin typeface="Times New Roman" pitchFamily="18" charset="0"/>
                <a:cs typeface="Times New Roman" pitchFamily="18" charset="0"/>
              </a:rPr>
              <a:t>  code to be executed</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The example below first sets a variable $x to 1 ($x=1;). Then, the while loop will continue to run as long as $x is less than, or equal to 5. $x will increase by 1 each time the loop runs ($x++;):</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$x=1;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while($x&lt;=5)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"The number is: $x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3550610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r>
              <a:rPr lang="en-US" dirty="0"/>
              <a:t>                             Cont…</a:t>
            </a:r>
          </a:p>
        </p:txBody>
      </p:sp>
      <p:sp>
        <p:nvSpPr>
          <p:cNvPr id="3" name="Content Placeholder 2"/>
          <p:cNvSpPr>
            <a:spLocks noGrp="1"/>
          </p:cNvSpPr>
          <p:nvPr>
            <p:ph idx="1"/>
          </p:nvPr>
        </p:nvSpPr>
        <p:spPr>
          <a:xfrm>
            <a:off x="0" y="1066800"/>
            <a:ext cx="9144000" cy="5791200"/>
          </a:xfrm>
        </p:spPr>
        <p:txBody>
          <a:bodyPr>
            <a:normAutofit lnSpcReduction="10000"/>
          </a:bodyPr>
          <a:lstStyle/>
          <a:p>
            <a:r>
              <a:rPr lang="en-US" sz="2000" dirty="0">
                <a:latin typeface="Times New Roman" pitchFamily="18" charset="0"/>
                <a:cs typeface="Times New Roman" pitchFamily="18" charset="0"/>
              </a:rPr>
              <a:t>The do...while loop will always execute the block of code once, it will then check the condition, and repeat the loop while the specified condition is true.</a:t>
            </a:r>
          </a:p>
          <a:p>
            <a:r>
              <a:rPr lang="en-US" sz="2000" b="1" dirty="0">
                <a:latin typeface="Times New Roman" pitchFamily="18" charset="0"/>
                <a:cs typeface="Times New Roman" pitchFamily="18" charset="0"/>
              </a:rPr>
              <a:t>Syntax</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do {</a:t>
            </a:r>
            <a:br>
              <a:rPr lang="en-US" sz="2000" dirty="0">
                <a:latin typeface="Times New Roman" pitchFamily="18" charset="0"/>
                <a:cs typeface="Times New Roman" pitchFamily="18" charset="0"/>
              </a:rPr>
            </a:br>
            <a:r>
              <a:rPr lang="en-US" sz="2000" i="1" dirty="0">
                <a:latin typeface="Times New Roman" pitchFamily="18" charset="0"/>
                <a:cs typeface="Times New Roman" pitchFamily="18" charset="0"/>
              </a:rPr>
              <a:t>  code to be executed;</a:t>
            </a:r>
            <a:br>
              <a:rPr lang="en-US" sz="2000" i="1" dirty="0">
                <a:latin typeface="Times New Roman" pitchFamily="18" charset="0"/>
                <a:cs typeface="Times New Roman" pitchFamily="18" charset="0"/>
              </a:rPr>
            </a:br>
            <a:r>
              <a:rPr lang="en-US" sz="2000" dirty="0">
                <a:latin typeface="Times New Roman" pitchFamily="18" charset="0"/>
                <a:cs typeface="Times New Roman" pitchFamily="18" charset="0"/>
              </a:rPr>
              <a:t>} while (</a:t>
            </a:r>
            <a:r>
              <a:rPr lang="en-US" sz="2000" i="1" dirty="0">
                <a:latin typeface="Times New Roman" pitchFamily="18" charset="0"/>
                <a:cs typeface="Times New Roman" pitchFamily="18" charset="0"/>
              </a:rPr>
              <a:t>condition is true</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The example below first sets a variable $x to 1 ($x=1;). Then, the do while loop will write some output, and then increment the variable $x with 1. Then the condition is checked (is $x less than, or equal to 5?), and the loop will continue to run as long as $x is less than, or equal to 5:</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$x=1;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do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echo "The number is: $x &lt;</a:t>
            </a:r>
            <a:r>
              <a:rPr lang="en-US" sz="2200" dirty="0" err="1">
                <a:latin typeface="Times New Roman" pitchFamily="18" charset="0"/>
                <a:cs typeface="Times New Roman" pitchFamily="18" charset="0"/>
              </a:rPr>
              <a:t>br</a:t>
            </a: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$x++;</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while ($x&lt;=5);</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3397508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dirty="0"/>
              <a:t>                             Cont…</a:t>
            </a:r>
          </a:p>
        </p:txBody>
      </p:sp>
      <p:sp>
        <p:nvSpPr>
          <p:cNvPr id="3" name="Content Placeholder 2"/>
          <p:cNvSpPr>
            <a:spLocks noGrp="1"/>
          </p:cNvSpPr>
          <p:nvPr>
            <p:ph idx="1"/>
          </p:nvPr>
        </p:nvSpPr>
        <p:spPr>
          <a:xfrm>
            <a:off x="0" y="1143000"/>
            <a:ext cx="9144000" cy="5715000"/>
          </a:xfrm>
        </p:spPr>
        <p:txBody>
          <a:bodyPr>
            <a:normAutofit/>
          </a:bodyPr>
          <a:lstStyle/>
          <a:p>
            <a:r>
              <a:rPr lang="en-US" sz="2000" dirty="0">
                <a:latin typeface="Times New Roman" pitchFamily="18" charset="0"/>
                <a:cs typeface="Times New Roman" pitchFamily="18" charset="0"/>
              </a:rPr>
              <a:t>Notice that in a do while loop the condition is tested AFTER executing the statements within the loop. This means that the do while loop would execute its statements at least once, even if the condition fails the first time.</a:t>
            </a:r>
          </a:p>
          <a:p>
            <a:pPr marL="109728" indent="0">
              <a:buNone/>
            </a:pPr>
            <a:r>
              <a:rPr lang="en-US" b="1" dirty="0"/>
              <a:t>                              </a:t>
            </a:r>
            <a:r>
              <a:rPr lang="en-US" sz="2400" b="1" dirty="0">
                <a:solidFill>
                  <a:srgbClr val="FF0000"/>
                </a:solidFill>
                <a:latin typeface="Times New Roman" pitchFamily="18" charset="0"/>
                <a:cs typeface="Times New Roman" pitchFamily="18" charset="0"/>
              </a:rPr>
              <a:t>PHP for Loops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PHP for loops execute a block of code a specified number of times.</a:t>
            </a:r>
          </a:p>
          <a:p>
            <a:pPr marL="109728" indent="0">
              <a:buNone/>
            </a:pPr>
            <a:r>
              <a:rPr lang="en-US" b="1" dirty="0"/>
              <a:t>Syntax</a:t>
            </a:r>
            <a:endParaRPr lang="en-US" dirty="0"/>
          </a:p>
          <a:p>
            <a:r>
              <a:rPr lang="en-US" sz="2000" dirty="0">
                <a:latin typeface="Times New Roman" pitchFamily="18" charset="0"/>
                <a:cs typeface="Times New Roman" pitchFamily="18" charset="0"/>
              </a:rPr>
              <a:t>for (</a:t>
            </a:r>
            <a:r>
              <a:rPr lang="en-US" sz="2000" dirty="0" err="1">
                <a:latin typeface="Times New Roman" pitchFamily="18" charset="0"/>
                <a:cs typeface="Times New Roman" pitchFamily="18" charset="0"/>
              </a:rPr>
              <a:t>init</a:t>
            </a:r>
            <a:r>
              <a:rPr lang="en-US" sz="2000" dirty="0">
                <a:latin typeface="Times New Roman" pitchFamily="18" charset="0"/>
                <a:cs typeface="Times New Roman" pitchFamily="18" charset="0"/>
              </a:rPr>
              <a:t> counter; test counter; increment counter)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code to be executed;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pPr marL="109728" indent="0">
              <a:buNone/>
            </a:pPr>
            <a:r>
              <a:rPr lang="en-US" sz="2000" b="1" dirty="0">
                <a:latin typeface="Times New Roman" pitchFamily="18" charset="0"/>
                <a:cs typeface="Times New Roman" pitchFamily="18" charset="0"/>
              </a:rPr>
              <a:t>Parameters:</a:t>
            </a:r>
          </a:p>
          <a:p>
            <a:pPr lvl="0"/>
            <a:r>
              <a:rPr lang="en-US" sz="2000" dirty="0" err="1">
                <a:latin typeface="Times New Roman" pitchFamily="18" charset="0"/>
                <a:cs typeface="Times New Roman" pitchFamily="18" charset="0"/>
              </a:rPr>
              <a:t>init</a:t>
            </a:r>
            <a:r>
              <a:rPr lang="en-US" sz="2000" dirty="0">
                <a:latin typeface="Times New Roman" pitchFamily="18" charset="0"/>
                <a:cs typeface="Times New Roman" pitchFamily="18" charset="0"/>
              </a:rPr>
              <a:t> counter: Initialize the loop counter value</a:t>
            </a:r>
          </a:p>
          <a:p>
            <a:pPr lvl="0"/>
            <a:r>
              <a:rPr lang="en-US" sz="2000" dirty="0">
                <a:latin typeface="Times New Roman" pitchFamily="18" charset="0"/>
                <a:cs typeface="Times New Roman" pitchFamily="18" charset="0"/>
              </a:rPr>
              <a:t>test counter: Evaluated for each loop iteration. If it evaluates to TRUE, the loop continues. If it evaluates to FALSE, the loop ends.</a:t>
            </a:r>
          </a:p>
          <a:p>
            <a:pPr lvl="0"/>
            <a:r>
              <a:rPr lang="en-US" sz="2000" dirty="0">
                <a:latin typeface="Times New Roman" pitchFamily="18" charset="0"/>
                <a:cs typeface="Times New Roman" pitchFamily="18" charset="0"/>
              </a:rPr>
              <a:t>increment counter: Increases the loop counter value</a:t>
            </a:r>
          </a:p>
          <a:p>
            <a:pPr marL="109728" lvl="0" indent="0">
              <a:buNone/>
            </a:pP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75947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dirty="0"/>
              <a:t>                          Cont…</a:t>
            </a:r>
          </a:p>
        </p:txBody>
      </p:sp>
      <p:sp>
        <p:nvSpPr>
          <p:cNvPr id="3" name="Content Placeholder 2"/>
          <p:cNvSpPr>
            <a:spLocks noGrp="1"/>
          </p:cNvSpPr>
          <p:nvPr>
            <p:ph idx="1"/>
          </p:nvPr>
        </p:nvSpPr>
        <p:spPr>
          <a:xfrm>
            <a:off x="0" y="1143000"/>
            <a:ext cx="9144000" cy="5715000"/>
          </a:xfrm>
        </p:spPr>
        <p:txBody>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for ($x=0; $x&lt;=10; $x++)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"The number is: $x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2000" b="1" dirty="0"/>
              <a:t>                                        </a:t>
            </a:r>
            <a:r>
              <a:rPr lang="en-US" sz="2400" b="1" dirty="0">
                <a:solidFill>
                  <a:srgbClr val="FF0000"/>
                </a:solidFill>
                <a:latin typeface="Times New Roman" pitchFamily="18" charset="0"/>
                <a:cs typeface="Times New Roman" pitchFamily="18" charset="0"/>
              </a:rPr>
              <a:t> The PHP for each Loop</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 The for each loop works only on arrays, and is used to loop through each key/value pair in an array.</a:t>
            </a:r>
          </a:p>
          <a:p>
            <a:pPr marL="109728" indent="0">
              <a:buNone/>
            </a:pPr>
            <a:r>
              <a:rPr lang="en-US" sz="2000" b="1" dirty="0">
                <a:latin typeface="Times New Roman" pitchFamily="18" charset="0"/>
                <a:cs typeface="Times New Roman" pitchFamily="18" charset="0"/>
              </a:rPr>
              <a:t>Syntax</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For each ($</a:t>
            </a:r>
            <a:r>
              <a:rPr lang="en-US" sz="2000" i="1" dirty="0">
                <a:latin typeface="Times New Roman" pitchFamily="18" charset="0"/>
                <a:cs typeface="Times New Roman" pitchFamily="18" charset="0"/>
              </a:rPr>
              <a:t>array </a:t>
            </a:r>
            <a:r>
              <a:rPr lang="en-US" sz="2000" dirty="0">
                <a:latin typeface="Times New Roman" pitchFamily="18" charset="0"/>
                <a:cs typeface="Times New Roman" pitchFamily="18" charset="0"/>
              </a:rPr>
              <a:t>as $</a:t>
            </a:r>
            <a:r>
              <a:rPr lang="en-US" sz="2000" i="1" dirty="0">
                <a:latin typeface="Times New Roman" pitchFamily="18" charset="0"/>
                <a:cs typeface="Times New Roman" pitchFamily="18" charset="0"/>
              </a:rPr>
              <a:t>value</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code to be executed;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pPr marL="109728" indent="0">
              <a:buNone/>
            </a:pPr>
            <a:r>
              <a:rPr lang="en-US" sz="2000" dirty="0">
                <a:latin typeface="Times New Roman" pitchFamily="18" charset="0"/>
                <a:cs typeface="Times New Roman" pitchFamily="18" charset="0"/>
              </a:rPr>
              <a:t>For every loop iteration, the value of the current array element is assigned to $value and the array pointer is moved by one, until it reaches the last array element.</a:t>
            </a:r>
          </a:p>
          <a:p>
            <a:pPr marL="109728" indent="0">
              <a:buNone/>
            </a:pP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6854924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dirty="0"/>
              <a:t>                              Cont…</a:t>
            </a:r>
          </a:p>
        </p:txBody>
      </p:sp>
      <p:sp>
        <p:nvSpPr>
          <p:cNvPr id="3" name="Content Placeholder 2"/>
          <p:cNvSpPr>
            <a:spLocks noGrp="1"/>
          </p:cNvSpPr>
          <p:nvPr>
            <p:ph idx="1"/>
          </p:nvPr>
        </p:nvSpPr>
        <p:spPr>
          <a:xfrm>
            <a:off x="0" y="1219200"/>
            <a:ext cx="9144000" cy="5638800"/>
          </a:xfrm>
        </p:spPr>
        <p:txBody>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$colors = array("</a:t>
            </a:r>
            <a:r>
              <a:rPr lang="en-US" sz="2000" dirty="0" err="1">
                <a:latin typeface="Times New Roman" pitchFamily="18" charset="0"/>
                <a:cs typeface="Times New Roman" pitchFamily="18" charset="0"/>
              </a:rPr>
              <a:t>red","green","blue","yellow</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for each ($colors as $value)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"$value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17355818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0DF19-2CFF-456C-92DA-3552EAE82FE0}"/>
              </a:ext>
            </a:extLst>
          </p:cNvPr>
          <p:cNvSpPr>
            <a:spLocks noGrp="1"/>
          </p:cNvSpPr>
          <p:nvPr>
            <p:ph type="title"/>
          </p:nvPr>
        </p:nvSpPr>
        <p:spPr>
          <a:xfrm>
            <a:off x="457200" y="533400"/>
            <a:ext cx="8458200" cy="609600"/>
          </a:xfrm>
        </p:spPr>
        <p:txBody>
          <a:bodyPr>
            <a:normAutofit fontScale="90000"/>
          </a:bodyPr>
          <a:lstStyle/>
          <a:p>
            <a:pPr algn="ctr"/>
            <a:br>
              <a:rPr lang="en-US" sz="3100" dirty="0">
                <a:solidFill>
                  <a:srgbClr val="FF0000"/>
                </a:solidFill>
                <a:latin typeface="Times New Roman" panose="02020603050405020304" pitchFamily="18" charset="0"/>
                <a:cs typeface="Times New Roman" panose="02020603050405020304" pitchFamily="18" charset="0"/>
              </a:rPr>
            </a:br>
            <a:r>
              <a:rPr lang="en-US" sz="3100" dirty="0">
                <a:solidFill>
                  <a:srgbClr val="FF0000"/>
                </a:solidFill>
                <a:latin typeface="Times New Roman" panose="02020603050405020304" pitchFamily="18" charset="0"/>
                <a:cs typeface="Times New Roman" panose="02020603050405020304" pitchFamily="18" charset="0"/>
              </a:rPr>
              <a:t>PHP - Constants Types</a:t>
            </a:r>
            <a:br>
              <a:rPr lang="en-US" dirty="0"/>
            </a:br>
            <a:endParaRPr lang="en-US" dirty="0"/>
          </a:p>
        </p:txBody>
      </p:sp>
      <p:sp>
        <p:nvSpPr>
          <p:cNvPr id="3" name="Content Placeholder 2">
            <a:extLst>
              <a:ext uri="{FF2B5EF4-FFF2-40B4-BE49-F238E27FC236}">
                <a16:creationId xmlns:a16="http://schemas.microsoft.com/office/drawing/2014/main" id="{F34EFAC2-CFFC-4E73-BA40-CCD046FEF16F}"/>
              </a:ext>
            </a:extLst>
          </p:cNvPr>
          <p:cNvSpPr>
            <a:spLocks noGrp="1"/>
          </p:cNvSpPr>
          <p:nvPr>
            <p:ph idx="1"/>
          </p:nvPr>
        </p:nvSpPr>
        <p:spPr>
          <a:xfrm>
            <a:off x="457200" y="1371600"/>
            <a:ext cx="8458200" cy="5202936"/>
          </a:xfrm>
        </p:spPr>
        <p:txBody>
          <a:bodyPr/>
          <a:lstStyle/>
          <a:p>
            <a:r>
              <a:rPr lang="en-US" dirty="0"/>
              <a:t>A constant is a name or an identifier for a simple value. A constant value cannot change during the execution of the script. </a:t>
            </a:r>
          </a:p>
          <a:p>
            <a:r>
              <a:rPr lang="en-US" dirty="0"/>
              <a:t>By default, a constant is case-sensitive. By convention, constant identifiers are always uppercase. </a:t>
            </a:r>
          </a:p>
          <a:p>
            <a:r>
              <a:rPr lang="en-US" dirty="0"/>
              <a:t>A constant name starts with a letter or underscore, followed by any number of letters, numbers, or underscores. </a:t>
            </a:r>
          </a:p>
          <a:p>
            <a:r>
              <a:rPr lang="en-US" dirty="0"/>
              <a:t>If you have defined a constant, it can never be changed or undefined.</a:t>
            </a:r>
          </a:p>
        </p:txBody>
      </p:sp>
    </p:spTree>
    <p:extLst>
      <p:ext uri="{BB962C8B-B14F-4D97-AF65-F5344CB8AC3E}">
        <p14:creationId xmlns:p14="http://schemas.microsoft.com/office/powerpoint/2010/main" val="26422335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699C-4F4B-4B70-A1D0-DE7EC3BE33CA}"/>
              </a:ext>
            </a:extLst>
          </p:cNvPr>
          <p:cNvSpPr>
            <a:spLocks noGrp="1"/>
          </p:cNvSpPr>
          <p:nvPr>
            <p:ph type="title"/>
          </p:nvPr>
        </p:nvSpPr>
        <p:spPr>
          <a:xfrm>
            <a:off x="457200" y="533400"/>
            <a:ext cx="8229600" cy="609600"/>
          </a:xfrm>
        </p:spPr>
        <p:txBody>
          <a:bodyPr>
            <a:no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459731B6-9359-4A0E-ABF1-F90D12587C19}"/>
              </a:ext>
            </a:extLst>
          </p:cNvPr>
          <p:cNvSpPr>
            <a:spLocks noGrp="1"/>
          </p:cNvSpPr>
          <p:nvPr>
            <p:ph idx="1"/>
          </p:nvPr>
        </p:nvSpPr>
        <p:spPr>
          <a:xfrm>
            <a:off x="457200" y="1143000"/>
            <a:ext cx="8229600" cy="5431536"/>
          </a:xfrm>
        </p:spPr>
        <p:txBody>
          <a:bodyPr>
            <a:normAutofit/>
          </a:bodyPr>
          <a:lstStyle/>
          <a:p>
            <a:pPr>
              <a:lnSpc>
                <a:spcPct val="160000"/>
              </a:lnSpc>
            </a:pPr>
            <a:r>
              <a:rPr lang="en-US" dirty="0"/>
              <a:t>To define a constant you have to use define() function and to retrieve the value of a constant, you have to simply specifying its name. Unlike with variables, you do not need to have a constant with a $. You can also use the function constant() to read a constant's value if you wish to obtain the constant's name dynamically.</a:t>
            </a:r>
          </a:p>
        </p:txBody>
      </p:sp>
    </p:spTree>
    <p:extLst>
      <p:ext uri="{BB962C8B-B14F-4D97-AF65-F5344CB8AC3E}">
        <p14:creationId xmlns:p14="http://schemas.microsoft.com/office/powerpoint/2010/main" val="33544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D47F2-E24A-4C2C-A5DC-6D1F33F2C44A}"/>
              </a:ext>
            </a:extLst>
          </p:cNvPr>
          <p:cNvSpPr>
            <a:spLocks noGrp="1"/>
          </p:cNvSpPr>
          <p:nvPr>
            <p:ph type="title"/>
          </p:nvPr>
        </p:nvSpPr>
        <p:spPr>
          <a:xfrm>
            <a:off x="457200" y="457200"/>
            <a:ext cx="8229600" cy="609600"/>
          </a:xfrm>
        </p:spPr>
        <p:txBody>
          <a:bodyPr>
            <a:normAutofit fontScale="90000"/>
          </a:bodyPr>
          <a:lstStyle/>
          <a:p>
            <a:pPr algn="ctr"/>
            <a:r>
              <a:rPr lang="en-US" dirty="0">
                <a:solidFill>
                  <a:srgbClr val="C0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39ADCFAB-B9DB-4D23-86F6-1BFE7350E421}"/>
              </a:ext>
            </a:extLst>
          </p:cNvPr>
          <p:cNvSpPr>
            <a:spLocks noGrp="1"/>
          </p:cNvSpPr>
          <p:nvPr>
            <p:ph idx="1"/>
          </p:nvPr>
        </p:nvSpPr>
        <p:spPr>
          <a:xfrm>
            <a:off x="457200" y="1295400"/>
            <a:ext cx="8229600" cy="5410200"/>
          </a:xfrm>
        </p:spPr>
        <p:txBody>
          <a:bodyPr>
            <a:normAutofit fontScale="92500" lnSpcReduction="20000"/>
          </a:bodyPr>
          <a:lstStyle/>
          <a:p>
            <a:pPr marL="109728" indent="0" algn="ctr">
              <a:buNone/>
            </a:pPr>
            <a:r>
              <a:rPr lang="en-US" b="1" dirty="0">
                <a:solidFill>
                  <a:srgbClr val="C00000"/>
                </a:solidFill>
                <a:latin typeface="Times New Roman" panose="02020603050405020304" pitchFamily="18" charset="0"/>
                <a:cs typeface="Times New Roman" panose="02020603050405020304" pitchFamily="18" charset="0"/>
              </a:rPr>
              <a:t>constant() function</a:t>
            </a:r>
          </a:p>
          <a:p>
            <a:r>
              <a:rPr lang="en-US" dirty="0"/>
              <a:t>As indicated by the name, this function will return the value of the constant.</a:t>
            </a:r>
          </a:p>
          <a:p>
            <a:r>
              <a:rPr lang="en-US" dirty="0"/>
              <a:t>This is useful when you want to retrieve value of a constant, but you do not know its name, i.e. It is stored in a variable or returned by a function.</a:t>
            </a:r>
          </a:p>
          <a:p>
            <a:pPr marL="109728" indent="0">
              <a:buNone/>
            </a:pPr>
            <a:r>
              <a:rPr lang="en-US" dirty="0"/>
              <a:t>Example:</a:t>
            </a:r>
          </a:p>
          <a:p>
            <a:pPr marL="109728" indent="0">
              <a:buNone/>
            </a:pPr>
            <a:r>
              <a:rPr lang="en-US" dirty="0"/>
              <a:t>&lt;?</a:t>
            </a:r>
            <a:r>
              <a:rPr lang="en-US" dirty="0" err="1"/>
              <a:t>php</a:t>
            </a:r>
            <a:endParaRPr lang="en-US" dirty="0"/>
          </a:p>
          <a:p>
            <a:pPr marL="109728" indent="0">
              <a:buNone/>
            </a:pPr>
            <a:r>
              <a:rPr lang="en-US" dirty="0"/>
              <a:t>   define("MINSIZE", 50);</a:t>
            </a:r>
          </a:p>
          <a:p>
            <a:pPr marL="109728" indent="0">
              <a:buNone/>
            </a:pPr>
            <a:r>
              <a:rPr lang="en-US" dirty="0"/>
              <a:t>   echo MINSIZE;</a:t>
            </a:r>
          </a:p>
          <a:p>
            <a:pPr marL="109728" indent="0">
              <a:buNone/>
            </a:pPr>
            <a:r>
              <a:rPr lang="en-US" dirty="0"/>
              <a:t>   echo constant("MINSIZE"); </a:t>
            </a:r>
          </a:p>
          <a:p>
            <a:pPr marL="109728" indent="0">
              <a:buNone/>
            </a:pPr>
            <a:r>
              <a:rPr lang="en-US" dirty="0"/>
              <a:t>?&gt;</a:t>
            </a:r>
          </a:p>
          <a:p>
            <a:pPr>
              <a:buFont typeface="Wingdings" panose="05000000000000000000" pitchFamily="2" charset="2"/>
              <a:buChar char="Ø"/>
            </a:pPr>
            <a:r>
              <a:rPr lang="en-US" dirty="0">
                <a:solidFill>
                  <a:srgbClr val="0070C0"/>
                </a:solidFill>
              </a:rPr>
              <a:t>Only scalar data (</a:t>
            </a:r>
            <a:r>
              <a:rPr lang="en-US" dirty="0" err="1">
                <a:solidFill>
                  <a:srgbClr val="0070C0"/>
                </a:solidFill>
              </a:rPr>
              <a:t>boolean</a:t>
            </a:r>
            <a:r>
              <a:rPr lang="en-US" dirty="0">
                <a:solidFill>
                  <a:srgbClr val="0070C0"/>
                </a:solidFill>
              </a:rPr>
              <a:t>, integer, float and string) can be contained in constants.</a:t>
            </a:r>
          </a:p>
          <a:p>
            <a:endParaRPr lang="en-US" dirty="0"/>
          </a:p>
        </p:txBody>
      </p:sp>
    </p:spTree>
    <p:extLst>
      <p:ext uri="{BB962C8B-B14F-4D97-AF65-F5344CB8AC3E}">
        <p14:creationId xmlns:p14="http://schemas.microsoft.com/office/powerpoint/2010/main" val="178605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8382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Servers</a:t>
            </a:r>
            <a:br>
              <a:rPr lang="en-US" dirty="0"/>
            </a:b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sz="2000" dirty="0">
                <a:latin typeface="Times New Roman" pitchFamily="18" charset="0"/>
                <a:cs typeface="Times New Roman" pitchFamily="18" charset="0"/>
              </a:rPr>
              <a:t>PHP is a server-side technology. Therefore, you need to have a server to run PHP.</a:t>
            </a:r>
          </a:p>
          <a:p>
            <a:pPr marL="109728" indent="0">
              <a:buNone/>
            </a:pPr>
            <a:r>
              <a:rPr lang="en-US" sz="2000" b="1" dirty="0"/>
              <a:t>                                       </a:t>
            </a:r>
            <a:r>
              <a:rPr lang="en-US" sz="2400" b="1" dirty="0">
                <a:solidFill>
                  <a:srgbClr val="FF0000"/>
                </a:solidFill>
                <a:latin typeface="Times New Roman" pitchFamily="18" charset="0"/>
                <a:cs typeface="Times New Roman" pitchFamily="18" charset="0"/>
              </a:rPr>
              <a:t>What is a PHP File?</a:t>
            </a:r>
          </a:p>
          <a:p>
            <a:pPr lvl="0"/>
            <a:r>
              <a:rPr lang="en-US" sz="2000" dirty="0">
                <a:latin typeface="Times New Roman" pitchFamily="18" charset="0"/>
                <a:cs typeface="Times New Roman" pitchFamily="18" charset="0"/>
              </a:rPr>
              <a:t>PHP files can contain text, HTML, CSS, JavaScript, and PHP code</a:t>
            </a:r>
          </a:p>
          <a:p>
            <a:pPr lvl="0"/>
            <a:r>
              <a:rPr lang="en-US" sz="2000" dirty="0">
                <a:latin typeface="Times New Roman" pitchFamily="18" charset="0"/>
                <a:cs typeface="Times New Roman" pitchFamily="18" charset="0"/>
              </a:rPr>
              <a:t>PHP code are executed on the server, and the result is returned to the browser as plain HTML</a:t>
            </a:r>
          </a:p>
          <a:p>
            <a:pPr lvl="0"/>
            <a:r>
              <a:rPr lang="en-US" sz="2000" dirty="0">
                <a:latin typeface="Times New Roman" pitchFamily="18" charset="0"/>
                <a:cs typeface="Times New Roman" pitchFamily="18" charset="0"/>
              </a:rPr>
              <a:t>PHP files have extension ".</a:t>
            </a:r>
            <a:r>
              <a:rPr lang="en-US" sz="2000" dirty="0" err="1">
                <a:latin typeface="Times New Roman" pitchFamily="18" charset="0"/>
                <a:cs typeface="Times New Roman" pitchFamily="18" charset="0"/>
              </a:rPr>
              <a:t>php</a:t>
            </a:r>
            <a:r>
              <a:rPr lang="en-US" sz="2000" dirty="0">
                <a:latin typeface="Times New Roman" pitchFamily="18" charset="0"/>
                <a:cs typeface="Times New Roman" pitchFamily="18" charset="0"/>
              </a:rPr>
              <a:t>“</a:t>
            </a:r>
          </a:p>
          <a:p>
            <a:pPr marL="109728" indent="0">
              <a:buNone/>
            </a:pPr>
            <a:r>
              <a:rPr lang="en-US" sz="2000" b="1" dirty="0"/>
              <a:t>                                        </a:t>
            </a:r>
            <a:r>
              <a:rPr lang="en-US" sz="2400" b="1" dirty="0">
                <a:solidFill>
                  <a:srgbClr val="FF0000"/>
                </a:solidFill>
                <a:latin typeface="Times New Roman" pitchFamily="18" charset="0"/>
                <a:cs typeface="Times New Roman" pitchFamily="18" charset="0"/>
              </a:rPr>
              <a:t>What Can PHP Do?</a:t>
            </a:r>
          </a:p>
          <a:p>
            <a:pPr lvl="0"/>
            <a:r>
              <a:rPr lang="en-US" sz="2000" dirty="0">
                <a:latin typeface="Times New Roman" pitchFamily="18" charset="0"/>
                <a:cs typeface="Times New Roman" pitchFamily="18" charset="0"/>
              </a:rPr>
              <a:t>PHP can generate dynamic page content.</a:t>
            </a:r>
          </a:p>
          <a:p>
            <a:pPr lvl="0"/>
            <a:r>
              <a:rPr lang="en-US" sz="2000" dirty="0">
                <a:latin typeface="Times New Roman" pitchFamily="18" charset="0"/>
                <a:cs typeface="Times New Roman" pitchFamily="18" charset="0"/>
              </a:rPr>
              <a:t>PHP can create, open, read, write, delete, and close files on the server.</a:t>
            </a:r>
          </a:p>
          <a:p>
            <a:pPr lvl="0"/>
            <a:r>
              <a:rPr lang="en-US" sz="2000" dirty="0">
                <a:latin typeface="Times New Roman" pitchFamily="18" charset="0"/>
                <a:cs typeface="Times New Roman" pitchFamily="18" charset="0"/>
              </a:rPr>
              <a:t>PHP can collect form data.</a:t>
            </a:r>
          </a:p>
          <a:p>
            <a:pPr lvl="0"/>
            <a:r>
              <a:rPr lang="en-US" sz="2000" dirty="0">
                <a:latin typeface="Times New Roman" pitchFamily="18" charset="0"/>
                <a:cs typeface="Times New Roman" pitchFamily="18" charset="0"/>
              </a:rPr>
              <a:t>PHP can send and receive cookies.</a:t>
            </a:r>
          </a:p>
          <a:p>
            <a:pPr lvl="0"/>
            <a:r>
              <a:rPr lang="en-US" sz="2000" dirty="0">
                <a:latin typeface="Times New Roman" pitchFamily="18" charset="0"/>
                <a:cs typeface="Times New Roman" pitchFamily="18" charset="0"/>
              </a:rPr>
              <a:t>PHP can add, delete, modify data in your database.</a:t>
            </a:r>
          </a:p>
          <a:p>
            <a:pPr lvl="0"/>
            <a:r>
              <a:rPr lang="en-US" sz="2000" dirty="0">
                <a:latin typeface="Times New Roman" pitchFamily="18" charset="0"/>
                <a:cs typeface="Times New Roman" pitchFamily="18" charset="0"/>
              </a:rPr>
              <a:t>PHP can restrict users to access some pages on your website.</a:t>
            </a:r>
          </a:p>
          <a:p>
            <a:pPr lvl="0"/>
            <a:r>
              <a:rPr lang="en-US" sz="2000" dirty="0">
                <a:latin typeface="Times New Roman" pitchFamily="18" charset="0"/>
                <a:cs typeface="Times New Roman" pitchFamily="18" charset="0"/>
              </a:rPr>
              <a:t>PHP can encrypt data.</a:t>
            </a:r>
          </a:p>
          <a:p>
            <a:pPr marL="109728" indent="0">
              <a:buNone/>
            </a:pPr>
            <a:endParaRPr lang="en-US" sz="2400" dirty="0">
              <a:solidFill>
                <a:srgbClr val="FF0000"/>
              </a:solidFill>
              <a:latin typeface="Times New Roman" pitchFamily="18" charset="0"/>
              <a:cs typeface="Times New Roman" pitchFamily="18" charset="0"/>
            </a:endParaRPr>
          </a:p>
          <a:p>
            <a:pPr lvl="0"/>
            <a:endParaRPr lang="en-US" sz="2000" dirty="0">
              <a:latin typeface="Times New Roman" pitchFamily="18" charset="0"/>
              <a:cs typeface="Times New Roman" pitchFamily="18" charset="0"/>
            </a:endParaRPr>
          </a:p>
          <a:p>
            <a:pPr marL="109728" indent="0">
              <a:buNone/>
            </a:pPr>
            <a:endParaRPr lang="en-US" sz="2400" dirty="0">
              <a:solidFill>
                <a:srgbClr val="FF0000"/>
              </a:solidFill>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03653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 calcmode="lin" valueType="num">
                                      <p:cBhvr additive="base">
                                        <p:cTn id="6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 calcmode="lin" valueType="num">
                                      <p:cBhvr additive="base">
                                        <p:cTn id="6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99DA-66B1-497D-8D36-9D322E3BB152}"/>
              </a:ext>
            </a:extLst>
          </p:cNvPr>
          <p:cNvSpPr>
            <a:spLocks noGrp="1"/>
          </p:cNvSpPr>
          <p:nvPr>
            <p:ph type="title"/>
          </p:nvPr>
        </p:nvSpPr>
        <p:spPr>
          <a:xfrm>
            <a:off x="457200" y="533400"/>
            <a:ext cx="8382000" cy="762000"/>
          </a:xfrm>
        </p:spPr>
        <p:txBody>
          <a:bodyPr>
            <a:normAutofit fontScale="90000"/>
          </a:bodyPr>
          <a:lstStyle/>
          <a:p>
            <a:pPr algn="ctr"/>
            <a:r>
              <a:rPr lang="en-US" dirty="0">
                <a:solidFill>
                  <a:srgbClr val="FF0000"/>
                </a:solidFill>
                <a:latin typeface="Times New Roman" panose="02020603050405020304" pitchFamily="18" charset="0"/>
                <a:cs typeface="Times New Roman" panose="02020603050405020304" pitchFamily="18" charset="0"/>
              </a:rPr>
              <a:t>Difference between constants and variables</a:t>
            </a:r>
          </a:p>
        </p:txBody>
      </p:sp>
      <p:sp>
        <p:nvSpPr>
          <p:cNvPr id="3" name="Content Placeholder 2">
            <a:extLst>
              <a:ext uri="{FF2B5EF4-FFF2-40B4-BE49-F238E27FC236}">
                <a16:creationId xmlns:a16="http://schemas.microsoft.com/office/drawing/2014/main" id="{26C34F8C-ED82-4D72-8E2C-3CF32D8C6227}"/>
              </a:ext>
            </a:extLst>
          </p:cNvPr>
          <p:cNvSpPr>
            <a:spLocks noGrp="1"/>
          </p:cNvSpPr>
          <p:nvPr>
            <p:ph idx="1"/>
          </p:nvPr>
        </p:nvSpPr>
        <p:spPr>
          <a:xfrm>
            <a:off x="457200" y="1295400"/>
            <a:ext cx="8382000" cy="5279136"/>
          </a:xfrm>
        </p:spPr>
        <p:txBody>
          <a:bodyPr/>
          <a:lstStyle/>
          <a:p>
            <a:pPr>
              <a:buFont typeface="Wingdings" panose="05000000000000000000" pitchFamily="2" charset="2"/>
              <a:buChar char="v"/>
            </a:pPr>
            <a:r>
              <a:rPr lang="en-US" dirty="0"/>
              <a:t>There is no need to write a dollar sign ($) before a constant, where as in Variable one has to write a dollar sign.</a:t>
            </a:r>
          </a:p>
          <a:p>
            <a:pPr>
              <a:buFont typeface="Wingdings" panose="05000000000000000000" pitchFamily="2" charset="2"/>
              <a:buChar char="v"/>
            </a:pPr>
            <a:r>
              <a:rPr lang="en-US" dirty="0"/>
              <a:t>Constants cannot be defined by simple assignment, they may only be defined using the define() function.</a:t>
            </a:r>
          </a:p>
          <a:p>
            <a:pPr>
              <a:buFont typeface="Wingdings" panose="05000000000000000000" pitchFamily="2" charset="2"/>
              <a:buChar char="v"/>
            </a:pPr>
            <a:r>
              <a:rPr lang="en-US" dirty="0"/>
              <a:t>Constants may be defined and accessed anywhere without regard to variable scoping rules.</a:t>
            </a:r>
          </a:p>
          <a:p>
            <a:pPr>
              <a:buFont typeface="Wingdings" panose="05000000000000000000" pitchFamily="2" charset="2"/>
              <a:buChar char="v"/>
            </a:pPr>
            <a:r>
              <a:rPr lang="en-US" dirty="0"/>
              <a:t>Once the Constants have been set, may not be redefined or undefined.</a:t>
            </a:r>
          </a:p>
          <a:p>
            <a:endParaRPr lang="en-US" dirty="0"/>
          </a:p>
        </p:txBody>
      </p:sp>
    </p:spTree>
    <p:extLst>
      <p:ext uri="{BB962C8B-B14F-4D97-AF65-F5344CB8AC3E}">
        <p14:creationId xmlns:p14="http://schemas.microsoft.com/office/powerpoint/2010/main" val="18035937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7B93-3165-4AD2-811B-3F191F7F0F69}"/>
              </a:ext>
            </a:extLst>
          </p:cNvPr>
          <p:cNvSpPr>
            <a:spLocks noGrp="1"/>
          </p:cNvSpPr>
          <p:nvPr>
            <p:ph type="title"/>
          </p:nvPr>
        </p:nvSpPr>
        <p:spPr>
          <a:xfrm>
            <a:off x="304800" y="457200"/>
            <a:ext cx="8763000" cy="762000"/>
          </a:xfrm>
        </p:spPr>
        <p:txBody>
          <a:bodyPr>
            <a:normAutofit fontScale="90000"/>
          </a:bodyPr>
          <a:lstStyle/>
          <a:p>
            <a:pPr algn="ctr"/>
            <a:br>
              <a:rPr lang="en-US" dirty="0"/>
            </a:br>
            <a:r>
              <a:rPr lang="en-US" sz="3600" b="1" dirty="0">
                <a:solidFill>
                  <a:srgbClr val="C00000"/>
                </a:solidFill>
                <a:latin typeface="Times New Roman" panose="02020603050405020304" pitchFamily="18" charset="0"/>
                <a:cs typeface="Times New Roman" panose="02020603050405020304" pitchFamily="18" charset="0"/>
              </a:rPr>
              <a:t>Valid and invalid constant names</a:t>
            </a:r>
            <a:br>
              <a:rPr lang="en-US" dirty="0"/>
            </a:br>
            <a:endParaRPr lang="en-US" dirty="0"/>
          </a:p>
        </p:txBody>
      </p:sp>
      <p:sp>
        <p:nvSpPr>
          <p:cNvPr id="3" name="Content Placeholder 2">
            <a:extLst>
              <a:ext uri="{FF2B5EF4-FFF2-40B4-BE49-F238E27FC236}">
                <a16:creationId xmlns:a16="http://schemas.microsoft.com/office/drawing/2014/main" id="{B17DA422-8B94-4A47-B17C-5EA9A58C851E}"/>
              </a:ext>
            </a:extLst>
          </p:cNvPr>
          <p:cNvSpPr>
            <a:spLocks noGrp="1"/>
          </p:cNvSpPr>
          <p:nvPr>
            <p:ph idx="1"/>
          </p:nvPr>
        </p:nvSpPr>
        <p:spPr>
          <a:xfrm>
            <a:off x="304800" y="1219200"/>
            <a:ext cx="8763000" cy="5355336"/>
          </a:xfrm>
        </p:spPr>
        <p:txBody>
          <a:bodyPr/>
          <a:lstStyle/>
          <a:p>
            <a:pPr marL="109728" indent="0">
              <a:buNone/>
            </a:pPr>
            <a:r>
              <a:rPr lang="en-US" dirty="0"/>
              <a:t>// </a:t>
            </a:r>
            <a:r>
              <a:rPr lang="en-US" dirty="0">
                <a:solidFill>
                  <a:srgbClr val="FF0000"/>
                </a:solidFill>
              </a:rPr>
              <a:t>Valid constant names</a:t>
            </a:r>
          </a:p>
          <a:p>
            <a:pPr marL="109728" indent="0">
              <a:buNone/>
            </a:pPr>
            <a:r>
              <a:rPr lang="en-US" dirty="0"/>
              <a:t>define("ONE",     "first thing");</a:t>
            </a:r>
          </a:p>
          <a:p>
            <a:pPr marL="109728" indent="0">
              <a:buNone/>
            </a:pPr>
            <a:r>
              <a:rPr lang="en-US" dirty="0"/>
              <a:t>define("TWO2",    "second thing");</a:t>
            </a:r>
          </a:p>
          <a:p>
            <a:pPr marL="109728" indent="0">
              <a:buNone/>
            </a:pPr>
            <a:r>
              <a:rPr lang="en-US" dirty="0"/>
              <a:t>define("THREE_3", "third thing");</a:t>
            </a:r>
          </a:p>
          <a:p>
            <a:pPr marL="109728" indent="0">
              <a:buNone/>
            </a:pPr>
            <a:r>
              <a:rPr lang="en-US" dirty="0"/>
              <a:t>// </a:t>
            </a:r>
            <a:r>
              <a:rPr lang="en-US" dirty="0">
                <a:solidFill>
                  <a:srgbClr val="FF0000"/>
                </a:solidFill>
              </a:rPr>
              <a:t>Invalid constant names</a:t>
            </a:r>
          </a:p>
          <a:p>
            <a:pPr marL="109728" indent="0">
              <a:buNone/>
            </a:pPr>
            <a:r>
              <a:rPr lang="en-US" dirty="0"/>
              <a:t>define("2TWO",    "second thing");</a:t>
            </a:r>
          </a:p>
          <a:p>
            <a:pPr marL="109728" indent="0">
              <a:buNone/>
            </a:pPr>
            <a:r>
              <a:rPr lang="en-US" dirty="0"/>
              <a:t>define("__THREE__", "third value");</a:t>
            </a:r>
          </a:p>
        </p:txBody>
      </p:sp>
    </p:spTree>
    <p:extLst>
      <p:ext uri="{BB962C8B-B14F-4D97-AF65-F5344CB8AC3E}">
        <p14:creationId xmlns:p14="http://schemas.microsoft.com/office/powerpoint/2010/main" val="14661221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Functions</a:t>
            </a:r>
            <a:br>
              <a:rPr lang="en-US" dirty="0"/>
            </a:br>
            <a:endParaRPr lang="en-US" dirty="0"/>
          </a:p>
        </p:txBody>
      </p:sp>
      <p:sp>
        <p:nvSpPr>
          <p:cNvPr id="3" name="Content Placeholder 2"/>
          <p:cNvSpPr>
            <a:spLocks noGrp="1"/>
          </p:cNvSpPr>
          <p:nvPr>
            <p:ph idx="1"/>
          </p:nvPr>
        </p:nvSpPr>
        <p:spPr>
          <a:xfrm>
            <a:off x="0" y="1219200"/>
            <a:ext cx="9144000" cy="5486400"/>
          </a:xfrm>
        </p:spPr>
        <p:txBody>
          <a:bodyPr/>
          <a:lstStyle/>
          <a:p>
            <a:r>
              <a:rPr lang="en-US" sz="2400" dirty="0">
                <a:solidFill>
                  <a:srgbClr val="FF0000"/>
                </a:solidFill>
                <a:latin typeface="Times New Roman" pitchFamily="18" charset="0"/>
                <a:cs typeface="Times New Roman" pitchFamily="18" charset="0"/>
              </a:rPr>
              <a:t>User defined functions</a:t>
            </a:r>
          </a:p>
          <a:p>
            <a:pPr marL="109728" indent="0">
              <a:buNone/>
            </a:pPr>
            <a:r>
              <a:rPr lang="en-US" sz="2000" dirty="0">
                <a:latin typeface="Times New Roman" pitchFamily="18" charset="0"/>
                <a:cs typeface="Times New Roman" pitchFamily="18" charset="0"/>
              </a:rPr>
              <a:t>Besides the built-in PHP functions, we can create our own functions.</a:t>
            </a:r>
          </a:p>
          <a:p>
            <a:pPr marL="109728" indent="0">
              <a:buNone/>
            </a:pPr>
            <a:r>
              <a:rPr lang="en-US" sz="2000" dirty="0">
                <a:latin typeface="Times New Roman" pitchFamily="18" charset="0"/>
                <a:cs typeface="Times New Roman" pitchFamily="18" charset="0"/>
              </a:rPr>
              <a:t>A function is a block of statements that can be used repeatedly in a program.</a:t>
            </a:r>
          </a:p>
          <a:p>
            <a:pPr marL="109728" indent="0">
              <a:buNone/>
            </a:pPr>
            <a:r>
              <a:rPr lang="en-US" sz="2000" dirty="0">
                <a:latin typeface="Times New Roman" pitchFamily="18" charset="0"/>
                <a:cs typeface="Times New Roman" pitchFamily="18" charset="0"/>
              </a:rPr>
              <a:t>A function will not execute immediately when a page loads.</a:t>
            </a:r>
          </a:p>
          <a:p>
            <a:pPr marL="109728" indent="0">
              <a:buNone/>
            </a:pPr>
            <a:r>
              <a:rPr lang="en-US" sz="2000" dirty="0">
                <a:latin typeface="Times New Roman" pitchFamily="18" charset="0"/>
                <a:cs typeface="Times New Roman" pitchFamily="18" charset="0"/>
              </a:rPr>
              <a:t>A function will be executed by a call to the function.</a:t>
            </a:r>
          </a:p>
          <a:p>
            <a:pPr marL="109728" indent="0">
              <a:buNone/>
            </a:pPr>
            <a:r>
              <a:rPr lang="en-US" sz="2400" b="1" dirty="0">
                <a:solidFill>
                  <a:srgbClr val="FF0000"/>
                </a:solidFill>
                <a:latin typeface="Times New Roman" pitchFamily="18" charset="0"/>
                <a:cs typeface="Times New Roman" pitchFamily="18" charset="0"/>
              </a:rPr>
              <a:t>Create a User Defined Function in PHP</a:t>
            </a:r>
          </a:p>
          <a:p>
            <a:pPr marL="109728" indent="0">
              <a:buNone/>
            </a:pPr>
            <a:r>
              <a:rPr lang="en-US" sz="2000" dirty="0">
                <a:latin typeface="Times New Roman" pitchFamily="18" charset="0"/>
                <a:cs typeface="Times New Roman" pitchFamily="18" charset="0"/>
              </a:rPr>
              <a:t>A user defined function declaration starts with the word "function":</a:t>
            </a:r>
          </a:p>
          <a:p>
            <a:pPr marL="109728" indent="0">
              <a:buNone/>
            </a:pPr>
            <a:r>
              <a:rPr lang="en-US" sz="2000" b="1" dirty="0">
                <a:latin typeface="Times New Roman" pitchFamily="18" charset="0"/>
                <a:cs typeface="Times New Roman" pitchFamily="18" charset="0"/>
              </a:rPr>
              <a:t>Syntax</a:t>
            </a:r>
            <a:endParaRPr lang="en-US" sz="2000" dirty="0">
              <a:latin typeface="Times New Roman" pitchFamily="18" charset="0"/>
              <a:cs typeface="Times New Roman" pitchFamily="18" charset="0"/>
            </a:endParaRPr>
          </a:p>
          <a:p>
            <a:pPr marL="109728" indent="0">
              <a:buNone/>
            </a:pPr>
            <a:r>
              <a:rPr lang="en-US" sz="2000" dirty="0" err="1">
                <a:latin typeface="Times New Roman" pitchFamily="18" charset="0"/>
                <a:cs typeface="Times New Roman" pitchFamily="18" charset="0"/>
              </a:rPr>
              <a:t>function</a:t>
            </a:r>
            <a:r>
              <a:rPr lang="en-US" sz="2000" i="1" dirty="0" err="1">
                <a:latin typeface="Times New Roman" pitchFamily="18" charset="0"/>
                <a:cs typeface="Times New Roman" pitchFamily="18" charset="0"/>
              </a:rPr>
              <a:t>functionName</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i="1" dirty="0">
                <a:latin typeface="Times New Roman" pitchFamily="18" charset="0"/>
                <a:cs typeface="Times New Roman" pitchFamily="18" charset="0"/>
              </a:rPr>
              <a:t>  code to be executed</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pPr marL="109728" indent="0">
              <a:buNone/>
            </a:pPr>
            <a:r>
              <a:rPr lang="en-US" sz="2000" b="1" dirty="0">
                <a:solidFill>
                  <a:srgbClr val="0070C0"/>
                </a:solidFill>
                <a:latin typeface="Times New Roman" pitchFamily="18" charset="0"/>
                <a:cs typeface="Times New Roman" pitchFamily="18" charset="0"/>
              </a:rPr>
              <a:t>Note:</a:t>
            </a:r>
            <a:r>
              <a:rPr lang="en-US" sz="2000" dirty="0">
                <a:solidFill>
                  <a:srgbClr val="0070C0"/>
                </a:solidFill>
                <a:latin typeface="Times New Roman" pitchFamily="18" charset="0"/>
                <a:cs typeface="Times New Roman" pitchFamily="18" charset="0"/>
              </a:rPr>
              <a:t> A function name can start with a letter or underscore (not a number).</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Function names are NOT case-sensitive.</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3479136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4" y="381000"/>
            <a:ext cx="9119286" cy="609600"/>
          </a:xfrm>
        </p:spPr>
        <p:txBody>
          <a:bodyPr>
            <a:normAutofit fontScale="90000"/>
          </a:bodyPr>
          <a:lstStyle/>
          <a:p>
            <a:r>
              <a:rPr lang="en-US" dirty="0"/>
              <a:t>                            Cont…</a:t>
            </a:r>
          </a:p>
        </p:txBody>
      </p:sp>
      <p:sp>
        <p:nvSpPr>
          <p:cNvPr id="3" name="Content Placeholder 2"/>
          <p:cNvSpPr>
            <a:spLocks noGrp="1"/>
          </p:cNvSpPr>
          <p:nvPr>
            <p:ph idx="1"/>
          </p:nvPr>
        </p:nvSpPr>
        <p:spPr>
          <a:xfrm>
            <a:off x="0" y="990600"/>
            <a:ext cx="9144000" cy="5867400"/>
          </a:xfrm>
        </p:spPr>
        <p:txBody>
          <a:bodyPr>
            <a:normAutofit fontScale="85000" lnSpcReduction="20000"/>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function </a:t>
            </a:r>
            <a:r>
              <a:rPr lang="en-US" sz="2000" dirty="0" err="1">
                <a:latin typeface="Times New Roman" pitchFamily="18" charset="0"/>
                <a:cs typeface="Times New Roman" pitchFamily="18" charset="0"/>
              </a:rPr>
              <a:t>writeMsg</a:t>
            </a:r>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writeMsg</a:t>
            </a:r>
            <a:r>
              <a:rPr lang="en-US" sz="2000" dirty="0">
                <a:latin typeface="Times New Roman" pitchFamily="18" charset="0"/>
                <a:cs typeface="Times New Roman" pitchFamily="18" charset="0"/>
              </a:rPr>
              <a:t>(); // call the function</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2400" b="1" dirty="0">
                <a:solidFill>
                  <a:srgbClr val="FF0000"/>
                </a:solidFill>
                <a:latin typeface="Times New Roman" pitchFamily="18" charset="0"/>
                <a:cs typeface="Times New Roman" pitchFamily="18" charset="0"/>
              </a:rPr>
              <a:t>                PHP Function Arguments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Information can be passed to functions through arguments. An argument is just like a variable.</a:t>
            </a:r>
          </a:p>
          <a:p>
            <a:r>
              <a:rPr lang="en-US" sz="2000" dirty="0">
                <a:latin typeface="Times New Roman" pitchFamily="18" charset="0"/>
                <a:cs typeface="Times New Roman" pitchFamily="18" charset="0"/>
              </a:rPr>
              <a:t>Arguments are specified after the function name, inside the parentheses. You can add as many arguments as you want, just </a:t>
            </a:r>
            <a:r>
              <a:rPr lang="en-US" sz="2000" dirty="0" err="1">
                <a:latin typeface="Times New Roman" pitchFamily="18" charset="0"/>
                <a:cs typeface="Times New Roman" pitchFamily="18" charset="0"/>
              </a:rPr>
              <a:t>seperate</a:t>
            </a:r>
            <a:r>
              <a:rPr lang="en-US" sz="2000" dirty="0">
                <a:latin typeface="Times New Roman" pitchFamily="18" charset="0"/>
                <a:cs typeface="Times New Roman" pitchFamily="18" charset="0"/>
              </a:rPr>
              <a:t> them with a comma. </a:t>
            </a:r>
          </a:p>
          <a:p>
            <a:r>
              <a:rPr lang="en-US" sz="2600" b="1" dirty="0">
                <a:latin typeface="Times New Roman" pitchFamily="18" charset="0"/>
                <a:cs typeface="Times New Roman" pitchFamily="18" charset="0"/>
              </a:rPr>
              <a:t>Example</a:t>
            </a:r>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&lt;?</a:t>
            </a:r>
            <a:r>
              <a:rPr lang="en-US" sz="2600" dirty="0" err="1">
                <a:latin typeface="Times New Roman" pitchFamily="18" charset="0"/>
                <a:cs typeface="Times New Roman" pitchFamily="18" charset="0"/>
              </a:rPr>
              <a:t>php</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function </a:t>
            </a: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fname</a:t>
            </a:r>
            <a:r>
              <a:rPr lang="en-US" sz="2600" dirty="0">
                <a:latin typeface="Times New Roman" pitchFamily="18" charset="0"/>
                <a:cs typeface="Times New Roman" pitchFamily="18" charset="0"/>
              </a:rPr>
              <a:t>) {</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  echo "$</a:t>
            </a:r>
            <a:r>
              <a:rPr lang="en-US" sz="2600" dirty="0" err="1">
                <a:latin typeface="Times New Roman" pitchFamily="18" charset="0"/>
                <a:cs typeface="Times New Roman" pitchFamily="18" charset="0"/>
              </a:rPr>
              <a:t>fnameRefsnes</a:t>
            </a:r>
            <a:r>
              <a:rPr lang="en-US" sz="2600" dirty="0">
                <a:latin typeface="Times New Roman" pitchFamily="18" charset="0"/>
                <a:cs typeface="Times New Roman" pitchFamily="18" charset="0"/>
              </a:rPr>
              <a:t>.&lt;</a:t>
            </a:r>
            <a:r>
              <a:rPr lang="en-US" sz="2600" dirty="0" err="1">
                <a:latin typeface="Times New Roman" pitchFamily="18" charset="0"/>
                <a:cs typeface="Times New Roman" pitchFamily="18" charset="0"/>
              </a:rPr>
              <a:t>br</a:t>
            </a:r>
            <a:r>
              <a:rPr lang="en-US" sz="2600" dirty="0">
                <a:latin typeface="Times New Roman" pitchFamily="18" charset="0"/>
                <a:cs typeface="Times New Roman" pitchFamily="18" charset="0"/>
              </a:rPr>
              <a:t>&gt;";</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Jani</a:t>
            </a:r>
            <a:r>
              <a:rPr lang="en-US" sz="2600" dirty="0">
                <a:latin typeface="Times New Roman" pitchFamily="18" charset="0"/>
                <a:cs typeface="Times New Roman" pitchFamily="18" charset="0"/>
              </a:rPr>
              <a: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Hege</a:t>
            </a:r>
            <a:r>
              <a:rPr lang="en-US" sz="2600" dirty="0">
                <a:latin typeface="Times New Roman" pitchFamily="18" charset="0"/>
                <a:cs typeface="Times New Roman" pitchFamily="18" charset="0"/>
              </a:rPr>
              <a:t>");</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("Stale");</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("Kai Jim");</a:t>
            </a:r>
            <a:br>
              <a:rPr lang="en-US" sz="2600" dirty="0">
                <a:latin typeface="Times New Roman" pitchFamily="18" charset="0"/>
                <a:cs typeface="Times New Roman" pitchFamily="18" charset="0"/>
              </a:rPr>
            </a:br>
            <a:r>
              <a:rPr lang="en-US" sz="2600" dirty="0" err="1">
                <a:latin typeface="Times New Roman" pitchFamily="18" charset="0"/>
                <a:cs typeface="Times New Roman" pitchFamily="18" charset="0"/>
              </a:rPr>
              <a:t>familyName</a:t>
            </a:r>
            <a:r>
              <a:rPr lang="en-US"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Borge</a:t>
            </a:r>
            <a:r>
              <a:rPr lang="en-US" sz="2600" dirty="0">
                <a:latin typeface="Times New Roman" pitchFamily="18" charset="0"/>
                <a:cs typeface="Times New Roman" pitchFamily="18" charset="0"/>
              </a:rPr>
              <a:t>");</a:t>
            </a:r>
            <a:br>
              <a:rPr lang="en-US" sz="2600" dirty="0">
                <a:latin typeface="Times New Roman" pitchFamily="18" charset="0"/>
                <a:cs typeface="Times New Roman" pitchFamily="18" charset="0"/>
              </a:rPr>
            </a:br>
            <a:r>
              <a:rPr lang="en-US" sz="26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38430544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 PHP Default Argument Value</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sz="2000" dirty="0">
                <a:latin typeface="Times New Roman" pitchFamily="18" charset="0"/>
                <a:cs typeface="Times New Roman" pitchFamily="18" charset="0"/>
              </a:rPr>
              <a:t>The following example shows how to use a default parameter. If we call the function </a:t>
            </a: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 without arguments it takes the default value as argument:</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function </a:t>
            </a: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minheight</a:t>
            </a:r>
            <a:r>
              <a:rPr lang="en-US" sz="2000" dirty="0">
                <a:latin typeface="Times New Roman" pitchFamily="18" charset="0"/>
                <a:cs typeface="Times New Roman" pitchFamily="18" charset="0"/>
              </a:rPr>
              <a:t>=50)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"The height is : $</a:t>
            </a:r>
            <a:r>
              <a:rPr lang="en-US" sz="2000" dirty="0" err="1">
                <a:latin typeface="Times New Roman" pitchFamily="18" charset="0"/>
                <a:cs typeface="Times New Roman" pitchFamily="18" charset="0"/>
              </a:rPr>
              <a:t>minheight</a:t>
            </a: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(350);</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 // will use the default value of 50</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(135);</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setHeight</a:t>
            </a:r>
            <a:r>
              <a:rPr lang="en-US" sz="2000" dirty="0">
                <a:latin typeface="Times New Roman" pitchFamily="18" charset="0"/>
                <a:cs typeface="Times New Roman" pitchFamily="18" charset="0"/>
              </a:rPr>
              <a:t>(80);</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3400" b="1" dirty="0">
                <a:solidFill>
                  <a:srgbClr val="FF0000"/>
                </a:solidFill>
                <a:latin typeface="Times New Roman" pitchFamily="18" charset="0"/>
                <a:cs typeface="Times New Roman" pitchFamily="18" charset="0"/>
              </a:rPr>
              <a:t>                 PHP Functions - Returning values</a:t>
            </a:r>
            <a:endParaRPr lang="en-US" sz="3400" dirty="0">
              <a:solidFill>
                <a:srgbClr val="FF0000"/>
              </a:solidFill>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To let a function return a value, use the return statement: </a:t>
            </a:r>
          </a:p>
          <a:p>
            <a:pPr marL="109728" indent="0">
              <a:buNone/>
            </a:pPr>
            <a:r>
              <a:rPr lang="en-US" b="1" dirty="0">
                <a:latin typeface="Times New Roman" pitchFamily="18" charset="0"/>
                <a:cs typeface="Times New Roman" pitchFamily="18" charset="0"/>
              </a:rPr>
              <a:t>Example</a:t>
            </a:r>
            <a:endParaRPr lang="en-US" dirty="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&lt;?</a:t>
            </a:r>
            <a:r>
              <a:rPr lang="en-US" dirty="0" err="1">
                <a:latin typeface="Times New Roman" pitchFamily="18" charset="0"/>
                <a:cs typeface="Times New Roman" pitchFamily="18" charset="0"/>
              </a:rPr>
              <a:t>php</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function sum($</a:t>
            </a:r>
            <a:r>
              <a:rPr lang="en-US" dirty="0" err="1">
                <a:latin typeface="Times New Roman" pitchFamily="18" charset="0"/>
                <a:cs typeface="Times New Roman" pitchFamily="18" charset="0"/>
              </a:rPr>
              <a:t>x,$y</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$z=$x+$y;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return $z;</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echo "5 + 10 = " . sum(5,10) . "&lt;</a:t>
            </a:r>
            <a:r>
              <a:rPr lang="en-US" dirty="0" err="1">
                <a:latin typeface="Times New Roman" pitchFamily="18" charset="0"/>
                <a:cs typeface="Times New Roman" pitchFamily="18" charset="0"/>
              </a:rPr>
              <a:t>br</a:t>
            </a:r>
            <a:r>
              <a:rPr lang="en-US" dirty="0">
                <a:latin typeface="Times New Roman" pitchFamily="18" charset="0"/>
                <a:cs typeface="Times New Roman" pitchFamily="18" charset="0"/>
              </a:rPr>
              <a:t>&gt;";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echo "7 + 13 = " . sum(7,13) . "&lt;</a:t>
            </a:r>
            <a:r>
              <a:rPr lang="en-US" dirty="0" err="1">
                <a:latin typeface="Times New Roman" pitchFamily="18" charset="0"/>
                <a:cs typeface="Times New Roman" pitchFamily="18" charset="0"/>
              </a:rPr>
              <a:t>br</a:t>
            </a:r>
            <a:r>
              <a:rPr lang="en-US" dirty="0">
                <a:latin typeface="Times New Roman" pitchFamily="18" charset="0"/>
                <a:cs typeface="Times New Roman" pitchFamily="18" charset="0"/>
              </a:rPr>
              <a:t>&gt;";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echo "2 + 4 = " . sum(2,4);</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8833285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Arrays</a:t>
            </a:r>
            <a:br>
              <a:rPr lang="en-US" dirty="0"/>
            </a:b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sz="2000" dirty="0">
                <a:latin typeface="Times New Roman" pitchFamily="18" charset="0"/>
                <a:cs typeface="Times New Roman" pitchFamily="18" charset="0"/>
              </a:rPr>
              <a:t>An array stores multiple values in one single variable:</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"I like " . $cars[0] . ", " . $cars[1] . " and " . $cars[2] .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b="1" dirty="0"/>
              <a:t>                                  </a:t>
            </a:r>
            <a:r>
              <a:rPr lang="en-US" sz="2400" b="1" dirty="0">
                <a:solidFill>
                  <a:srgbClr val="FF0000"/>
                </a:solidFill>
                <a:latin typeface="Times New Roman" pitchFamily="18" charset="0"/>
                <a:cs typeface="Times New Roman" pitchFamily="18" charset="0"/>
              </a:rPr>
              <a:t>What is an Array?</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An array is a special variable, which can hold more than one value at a time.</a:t>
            </a:r>
          </a:p>
          <a:p>
            <a:pPr marL="109728" indent="0" algn="ctr">
              <a:buNone/>
            </a:pPr>
            <a:r>
              <a:rPr lang="en-US" sz="2200" b="1" dirty="0">
                <a:solidFill>
                  <a:srgbClr val="FF0000"/>
                </a:solidFill>
                <a:latin typeface="Times New Roman" pitchFamily="18" charset="0"/>
                <a:cs typeface="Times New Roman" pitchFamily="18" charset="0"/>
              </a:rPr>
              <a:t>Create an Array in PHP</a:t>
            </a:r>
            <a:endParaRPr lang="en-US" sz="2200" dirty="0">
              <a:solidFill>
                <a:srgbClr val="FF0000"/>
              </a:solidFill>
              <a:latin typeface="Times New Roman" pitchFamily="18" charset="0"/>
              <a:cs typeface="Times New Roman" pitchFamily="18" charset="0"/>
            </a:endParaRPr>
          </a:p>
          <a:p>
            <a:r>
              <a:rPr lang="en-US" sz="2200" dirty="0">
                <a:latin typeface="Times New Roman" pitchFamily="18" charset="0"/>
                <a:cs typeface="Times New Roman" pitchFamily="18" charset="0"/>
              </a:rPr>
              <a:t>In PHP, the array() function is used to create an array:</a:t>
            </a:r>
          </a:p>
          <a:p>
            <a:pPr marL="109728" indent="0">
              <a:buNone/>
            </a:pPr>
            <a:r>
              <a:rPr lang="en-US" sz="2200" dirty="0">
                <a:latin typeface="Times New Roman" pitchFamily="18" charset="0"/>
                <a:cs typeface="Times New Roman" pitchFamily="18" charset="0"/>
              </a:rPr>
              <a:t>array();</a:t>
            </a:r>
          </a:p>
          <a:p>
            <a:r>
              <a:rPr lang="en-US" sz="2200" dirty="0">
                <a:latin typeface="Times New Roman" pitchFamily="18" charset="0"/>
                <a:cs typeface="Times New Roman" pitchFamily="18" charset="0"/>
              </a:rPr>
              <a:t>In PHP, there are three types of arrays:</a:t>
            </a:r>
          </a:p>
          <a:p>
            <a:pPr lvl="0"/>
            <a:r>
              <a:rPr lang="en-US" sz="2200" b="1" dirty="0">
                <a:latin typeface="Times New Roman" pitchFamily="18" charset="0"/>
                <a:cs typeface="Times New Roman" pitchFamily="18" charset="0"/>
              </a:rPr>
              <a:t>Indexed arrays</a:t>
            </a:r>
            <a:r>
              <a:rPr lang="en-US" sz="2200" dirty="0">
                <a:latin typeface="Times New Roman" pitchFamily="18" charset="0"/>
                <a:cs typeface="Times New Roman" pitchFamily="18" charset="0"/>
              </a:rPr>
              <a:t> - Arrays with numeric index</a:t>
            </a:r>
          </a:p>
          <a:p>
            <a:pPr lvl="0"/>
            <a:r>
              <a:rPr lang="en-US" sz="2200" b="1" dirty="0">
                <a:latin typeface="Times New Roman" pitchFamily="18" charset="0"/>
                <a:cs typeface="Times New Roman" pitchFamily="18" charset="0"/>
              </a:rPr>
              <a:t>Associative arrays</a:t>
            </a:r>
            <a:r>
              <a:rPr lang="en-US" sz="2200" dirty="0">
                <a:latin typeface="Times New Roman" pitchFamily="18" charset="0"/>
                <a:cs typeface="Times New Roman" pitchFamily="18" charset="0"/>
              </a:rPr>
              <a:t> - Arrays with named keys</a:t>
            </a:r>
          </a:p>
          <a:p>
            <a:pPr lvl="0"/>
            <a:r>
              <a:rPr lang="en-US" sz="2200" b="1" dirty="0">
                <a:latin typeface="Times New Roman" pitchFamily="18" charset="0"/>
                <a:cs typeface="Times New Roman" pitchFamily="18" charset="0"/>
              </a:rPr>
              <a:t>Multidimensional arrays</a:t>
            </a:r>
            <a:r>
              <a:rPr lang="en-US" sz="2200" dirty="0">
                <a:latin typeface="Times New Roman" pitchFamily="18" charset="0"/>
                <a:cs typeface="Times New Roman" pitchFamily="18" charset="0"/>
              </a:rPr>
              <a:t> - Arrays containing one or more arrays</a:t>
            </a:r>
          </a:p>
          <a:p>
            <a:endParaRPr lang="en-US" dirty="0"/>
          </a:p>
        </p:txBody>
      </p:sp>
    </p:spTree>
    <p:extLst>
      <p:ext uri="{BB962C8B-B14F-4D97-AF65-F5344CB8AC3E}">
        <p14:creationId xmlns:p14="http://schemas.microsoft.com/office/powerpoint/2010/main" val="4050571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5334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Indexed Arrays</a:t>
            </a:r>
            <a:br>
              <a:rPr lang="en-US" dirty="0"/>
            </a:b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pPr marL="109728" indent="0">
              <a:buNone/>
            </a:pPr>
            <a:r>
              <a:rPr lang="en-US" sz="2000" dirty="0">
                <a:latin typeface="Times New Roman" pitchFamily="18" charset="0"/>
                <a:cs typeface="Times New Roman" pitchFamily="18" charset="0"/>
              </a:rPr>
              <a:t>There are two ways to create indexed arrays:</a:t>
            </a:r>
          </a:p>
          <a:p>
            <a:r>
              <a:rPr lang="en-US" sz="2000" dirty="0">
                <a:latin typeface="Times New Roman" pitchFamily="18" charset="0"/>
                <a:cs typeface="Times New Roman" pitchFamily="18" charset="0"/>
              </a:rPr>
              <a:t>The index can be assigned automatically (index always starts at 0):</a:t>
            </a:r>
          </a:p>
          <a:p>
            <a:pPr marL="109728" indent="0">
              <a:buNone/>
            </a:pP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or the index can be assigned manually:</a:t>
            </a:r>
          </a:p>
          <a:p>
            <a:pPr marL="109728" indent="0">
              <a:buNone/>
            </a:pPr>
            <a:r>
              <a:rPr lang="en-US" sz="2000" dirty="0">
                <a:latin typeface="Times New Roman" pitchFamily="18" charset="0"/>
                <a:cs typeface="Times New Roman" pitchFamily="18" charset="0"/>
              </a:rPr>
              <a:t>$cars[0]="Volvo";</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$cars[1]="BMW";</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$cars[2]="Toyota"; </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"I like " . $cars[0] . ", " . $cars[1] . " and " . $cars[2] .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sz="2400" b="1" dirty="0">
                <a:solidFill>
                  <a:srgbClr val="FF0000"/>
                </a:solidFill>
                <a:latin typeface="Times New Roman" pitchFamily="18" charset="0"/>
                <a:cs typeface="Times New Roman" pitchFamily="18" charset="0"/>
              </a:rPr>
              <a:t>     Get The Length of an Array - The count() Function</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The count() function is used to return the length (the number of elements) of an array:</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count($cars);</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232869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334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Loop Through an Indexed Array</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a:bodyPr>
          <a:lstStyle/>
          <a:p>
            <a:pPr marL="109728" indent="0">
              <a:buNone/>
            </a:pPr>
            <a:r>
              <a:rPr lang="en-US" sz="2000" dirty="0">
                <a:latin typeface="Times New Roman" pitchFamily="18" charset="0"/>
                <a:cs typeface="Times New Roman" pitchFamily="18" charset="0"/>
              </a:rPr>
              <a:t>To loop through and print all the values of an indexed array, you could use a for loop, like this:</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$cars=array("</a:t>
            </a:r>
            <a:r>
              <a:rPr lang="en-US" sz="2000" dirty="0" err="1">
                <a:latin typeface="Times New Roman" pitchFamily="18" charset="0"/>
                <a:cs typeface="Times New Roman" pitchFamily="18" charset="0"/>
              </a:rPr>
              <a:t>Volvo","BMW","Toyota</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arrlength</a:t>
            </a:r>
            <a:r>
              <a:rPr lang="en-US" sz="2000" dirty="0">
                <a:latin typeface="Times New Roman" pitchFamily="18" charset="0"/>
                <a:cs typeface="Times New Roman" pitchFamily="18" charset="0"/>
              </a:rPr>
              <a:t>=count($cars);</a:t>
            </a:r>
            <a:br>
              <a:rPr lang="en-US" sz="2000" dirty="0">
                <a:latin typeface="Times New Roman" pitchFamily="18" charset="0"/>
                <a:cs typeface="Times New Roman" pitchFamily="18" charset="0"/>
              </a:rPr>
            </a:b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for($x=0;$x&lt;$</a:t>
            </a:r>
            <a:r>
              <a:rPr lang="en-US" sz="2000" dirty="0" err="1">
                <a:latin typeface="Times New Roman" pitchFamily="18" charset="0"/>
                <a:cs typeface="Times New Roman" pitchFamily="18" charset="0"/>
              </a:rPr>
              <a:t>arrlength</a:t>
            </a:r>
            <a:r>
              <a:rPr lang="en-US" sz="2000" dirty="0">
                <a:latin typeface="Times New Roman" pitchFamily="18" charset="0"/>
                <a:cs typeface="Times New Roman" pitchFamily="18" charset="0"/>
              </a:rPr>
              <a:t>;$x++)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$cars[$x];</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echo "&lt;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b="1" dirty="0"/>
              <a:t>                  </a:t>
            </a:r>
            <a:r>
              <a:rPr lang="en-US" sz="2400" b="1" dirty="0">
                <a:solidFill>
                  <a:srgbClr val="FF0000"/>
                </a:solidFill>
                <a:latin typeface="Times New Roman" pitchFamily="18" charset="0"/>
                <a:cs typeface="Times New Roman" pitchFamily="18" charset="0"/>
              </a:rPr>
              <a:t>PHP Associative Arrays</a:t>
            </a:r>
            <a:endParaRPr lang="en-US" sz="2400"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Associative arrays are arrays that use named keys that you assign to them.</a:t>
            </a:r>
          </a:p>
          <a:p>
            <a:r>
              <a:rPr lang="en-US" sz="2000" dirty="0">
                <a:latin typeface="Times New Roman" pitchFamily="18" charset="0"/>
                <a:cs typeface="Times New Roman" pitchFamily="18" charset="0"/>
              </a:rPr>
              <a:t>There are two ways to create an associative array: </a:t>
            </a:r>
          </a:p>
          <a:p>
            <a:r>
              <a:rPr lang="en-US" sz="2000" dirty="0">
                <a:latin typeface="Times New Roman" pitchFamily="18" charset="0"/>
                <a:cs typeface="Times New Roman" pitchFamily="18" charset="0"/>
              </a:rPr>
              <a:t>$age=array("Peter"=&gt;"35","Ben"=&gt;"37","Joe"=&gt;"43");</a:t>
            </a:r>
          </a:p>
          <a:p>
            <a:endParaRPr lang="en-US" dirty="0"/>
          </a:p>
        </p:txBody>
      </p:sp>
    </p:spTree>
    <p:extLst>
      <p:ext uri="{BB962C8B-B14F-4D97-AF65-F5344CB8AC3E}">
        <p14:creationId xmlns:p14="http://schemas.microsoft.com/office/powerpoint/2010/main" val="4238419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dirty="0"/>
              <a:t>                            Cont…</a:t>
            </a:r>
          </a:p>
        </p:txBody>
      </p:sp>
      <p:sp>
        <p:nvSpPr>
          <p:cNvPr id="3" name="Content Placeholder 2"/>
          <p:cNvSpPr>
            <a:spLocks noGrp="1"/>
          </p:cNvSpPr>
          <p:nvPr>
            <p:ph idx="1"/>
          </p:nvPr>
        </p:nvSpPr>
        <p:spPr>
          <a:xfrm>
            <a:off x="0" y="1295400"/>
            <a:ext cx="9144000" cy="5562600"/>
          </a:xfrm>
        </p:spPr>
        <p:txBody>
          <a:bodyPr>
            <a:normAutofit lnSpcReduction="10000"/>
          </a:bodyPr>
          <a:lstStyle/>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$age=array("Peter"=&gt;"35","Ben"=&gt;"37","Joe"=&gt;"43");</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"Peter is " . $age['Peter'] . " years old.";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p>
          <a:p>
            <a:pPr marL="109728" indent="0">
              <a:buNone/>
            </a:pPr>
            <a:r>
              <a:rPr lang="en-US" b="1" dirty="0"/>
              <a:t>                  </a:t>
            </a:r>
            <a:r>
              <a:rPr lang="en-US" sz="2400" b="1" dirty="0">
                <a:solidFill>
                  <a:srgbClr val="FF0000"/>
                </a:solidFill>
                <a:latin typeface="Times New Roman" pitchFamily="18" charset="0"/>
                <a:cs typeface="Times New Roman" pitchFamily="18" charset="0"/>
              </a:rPr>
              <a:t>Loop Through an Associative Array</a:t>
            </a:r>
            <a:endParaRPr lang="en-US" sz="2400" dirty="0">
              <a:solidFill>
                <a:srgbClr val="FF0000"/>
              </a:solidFill>
              <a:latin typeface="Times New Roman" pitchFamily="18" charset="0"/>
              <a:cs typeface="Times New Roman" pitchFamily="18" charset="0"/>
            </a:endParaRPr>
          </a:p>
          <a:p>
            <a:pPr marL="109728" indent="0">
              <a:buNone/>
            </a:pPr>
            <a:r>
              <a:rPr lang="en-US" sz="2400" dirty="0">
                <a:latin typeface="Times New Roman" pitchFamily="18" charset="0"/>
                <a:cs typeface="Times New Roman" pitchFamily="18" charset="0"/>
              </a:rPr>
              <a:t>To loop through and print all the values of an associative array, you could use a </a:t>
            </a:r>
            <a:r>
              <a:rPr lang="en-US" sz="2400" dirty="0" err="1">
                <a:latin typeface="Times New Roman" pitchFamily="18" charset="0"/>
                <a:cs typeface="Times New Roman" pitchFamily="18" charset="0"/>
              </a:rPr>
              <a:t>foreach</a:t>
            </a:r>
            <a:r>
              <a:rPr lang="en-US" sz="2400" dirty="0">
                <a:latin typeface="Times New Roman" pitchFamily="18" charset="0"/>
                <a:cs typeface="Times New Roman" pitchFamily="18" charset="0"/>
              </a:rPr>
              <a:t> loop, like this:</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$age=array("Peter"=&gt;"35","Ben"=&gt;"37","Joe"=&gt;"43");</a:t>
            </a:r>
            <a:br>
              <a:rPr lang="en-US" sz="2200" dirty="0">
                <a:latin typeface="Times New Roman" pitchFamily="18" charset="0"/>
                <a:cs typeface="Times New Roman" pitchFamily="18" charset="0"/>
              </a:rPr>
            </a:br>
            <a:br>
              <a:rPr lang="en-US" sz="2200" dirty="0">
                <a:latin typeface="Times New Roman" pitchFamily="18" charset="0"/>
                <a:cs typeface="Times New Roman" pitchFamily="18" charset="0"/>
              </a:rPr>
            </a:br>
            <a:r>
              <a:rPr lang="en-US" sz="2200" dirty="0" err="1">
                <a:latin typeface="Times New Roman" pitchFamily="18" charset="0"/>
                <a:cs typeface="Times New Roman" pitchFamily="18" charset="0"/>
              </a:rPr>
              <a:t>foreach</a:t>
            </a:r>
            <a:r>
              <a:rPr lang="en-US" sz="2200" dirty="0">
                <a:latin typeface="Times New Roman" pitchFamily="18" charset="0"/>
                <a:cs typeface="Times New Roman" pitchFamily="18" charset="0"/>
              </a:rPr>
              <a:t>($age as $x=&gt;$</a:t>
            </a:r>
            <a:r>
              <a:rPr lang="en-US" sz="2200" dirty="0" err="1">
                <a:latin typeface="Times New Roman" pitchFamily="18" charset="0"/>
                <a:cs typeface="Times New Roman" pitchFamily="18" charset="0"/>
              </a:rPr>
              <a:t>x_value</a:t>
            </a:r>
            <a:r>
              <a:rPr lang="en-US" sz="2200" dirty="0">
                <a:latin typeface="Times New Roman" pitchFamily="18" charset="0"/>
                <a:cs typeface="Times New Roman" pitchFamily="18" charset="0"/>
              </a:rPr>
              <a:t>)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echo "Key=" . $x . ", Value=" . $</a:t>
            </a:r>
            <a:r>
              <a:rPr lang="en-US" sz="2200" dirty="0" err="1">
                <a:latin typeface="Times New Roman" pitchFamily="18" charset="0"/>
                <a:cs typeface="Times New Roman" pitchFamily="18" charset="0"/>
              </a:rPr>
              <a:t>x_value</a:t>
            </a: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echo "&lt;</a:t>
            </a:r>
            <a:r>
              <a:rPr lang="en-US" sz="2200" dirty="0" err="1">
                <a:latin typeface="Times New Roman" pitchFamily="18" charset="0"/>
                <a:cs typeface="Times New Roman" pitchFamily="18" charset="0"/>
              </a:rPr>
              <a:t>br</a:t>
            </a: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1095678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br>
              <a:rPr lang="en-US" b="1" dirty="0"/>
            </a:br>
            <a:r>
              <a:rPr lang="en-US" b="1" dirty="0"/>
              <a:t>          </a:t>
            </a:r>
            <a:r>
              <a:rPr lang="en-US" sz="2700" b="1" dirty="0">
                <a:solidFill>
                  <a:srgbClr val="FF0000"/>
                </a:solidFill>
                <a:latin typeface="Times New Roman" pitchFamily="18" charset="0"/>
                <a:cs typeface="Times New Roman" pitchFamily="18" charset="0"/>
              </a:rPr>
              <a:t>PHP Global Variables - </a:t>
            </a:r>
            <a:r>
              <a:rPr lang="en-US" sz="2700" b="1" dirty="0" err="1">
                <a:solidFill>
                  <a:srgbClr val="FF0000"/>
                </a:solidFill>
                <a:latin typeface="Times New Roman" pitchFamily="18" charset="0"/>
                <a:cs typeface="Times New Roman" pitchFamily="18" charset="0"/>
              </a:rPr>
              <a:t>Superglobals</a:t>
            </a:r>
            <a:br>
              <a:rPr lang="en-US" b="1" dirty="0"/>
            </a:br>
            <a:br>
              <a:rPr lang="en-US" dirty="0"/>
            </a:br>
            <a:endParaRPr lang="en-US" dirty="0"/>
          </a:p>
        </p:txBody>
      </p:sp>
      <p:sp>
        <p:nvSpPr>
          <p:cNvPr id="3" name="Content Placeholder 2"/>
          <p:cNvSpPr>
            <a:spLocks noGrp="1"/>
          </p:cNvSpPr>
          <p:nvPr>
            <p:ph idx="1"/>
          </p:nvPr>
        </p:nvSpPr>
        <p:spPr>
          <a:xfrm>
            <a:off x="0" y="1143000"/>
            <a:ext cx="9144000" cy="5715000"/>
          </a:xfrm>
        </p:spPr>
        <p:txBody>
          <a:bodyPr>
            <a:normAutofit/>
          </a:bodyPr>
          <a:lstStyle/>
          <a:p>
            <a:pPr marL="109728" indent="0">
              <a:buNone/>
            </a:pPr>
            <a:r>
              <a:rPr lang="en-US" b="1" dirty="0"/>
              <a:t>                   </a:t>
            </a:r>
            <a:r>
              <a:rPr lang="en-US" sz="2400" b="1" dirty="0">
                <a:solidFill>
                  <a:srgbClr val="FF0000"/>
                </a:solidFill>
                <a:latin typeface="Times New Roman" pitchFamily="18" charset="0"/>
                <a:cs typeface="Times New Roman" pitchFamily="18" charset="0"/>
              </a:rPr>
              <a:t>PHP $GLOBALS</a:t>
            </a:r>
          </a:p>
          <a:p>
            <a:pPr marL="109728" indent="0" algn="just">
              <a:buNone/>
            </a:pPr>
            <a:r>
              <a:rPr lang="en-US" sz="2000" dirty="0">
                <a:latin typeface="Times New Roman" pitchFamily="18" charset="0"/>
                <a:cs typeface="Times New Roman" pitchFamily="18" charset="0"/>
              </a:rPr>
              <a:t>$GLOBALS is a PHP super global variable which is used to access global variables from anywhere in the PHP script (also from within functions or methods). </a:t>
            </a:r>
          </a:p>
          <a:p>
            <a:pPr marL="109728" indent="0" algn="just">
              <a:buNone/>
            </a:pPr>
            <a:r>
              <a:rPr lang="en-US" sz="2000" dirty="0">
                <a:latin typeface="Times New Roman" pitchFamily="18" charset="0"/>
                <a:cs typeface="Times New Roman" pitchFamily="18" charset="0"/>
              </a:rPr>
              <a:t>PHP stores all global variables in an array called $GLOBALS[</a:t>
            </a:r>
            <a:r>
              <a:rPr lang="en-US" sz="2000" i="1" dirty="0">
                <a:latin typeface="Times New Roman" pitchFamily="18" charset="0"/>
                <a:cs typeface="Times New Roman" pitchFamily="18" charset="0"/>
              </a:rPr>
              <a:t>index</a:t>
            </a:r>
            <a:r>
              <a:rPr lang="en-US" sz="2000" dirty="0">
                <a:latin typeface="Times New Roman" pitchFamily="18" charset="0"/>
                <a:cs typeface="Times New Roman" pitchFamily="18" charset="0"/>
              </a:rPr>
              <a:t>]. The </a:t>
            </a:r>
            <a:r>
              <a:rPr lang="en-US" sz="2000" i="1" dirty="0">
                <a:latin typeface="Times New Roman" pitchFamily="18" charset="0"/>
                <a:cs typeface="Times New Roman" pitchFamily="18" charset="0"/>
              </a:rPr>
              <a:t>index</a:t>
            </a:r>
            <a:r>
              <a:rPr lang="en-US" sz="2000" dirty="0">
                <a:latin typeface="Times New Roman" pitchFamily="18" charset="0"/>
                <a:cs typeface="Times New Roman" pitchFamily="18" charset="0"/>
              </a:rPr>
              <a:t> holds the name of the variable.</a:t>
            </a:r>
          </a:p>
          <a:p>
            <a:pPr marL="109728" indent="0">
              <a:buNone/>
            </a:pPr>
            <a:r>
              <a:rPr lang="en-US" sz="2000" dirty="0">
                <a:latin typeface="Times New Roman" pitchFamily="18" charset="0"/>
                <a:cs typeface="Times New Roman" pitchFamily="18" charset="0"/>
              </a:rPr>
              <a:t>The example below shows how to use the super global variable $GLOBALS:</a:t>
            </a:r>
          </a:p>
          <a:p>
            <a:pPr marL="109728" indent="0">
              <a:buNone/>
            </a:pPr>
            <a:r>
              <a:rPr lang="en-US" sz="2000" b="1" dirty="0">
                <a:latin typeface="Times New Roman" pitchFamily="18" charset="0"/>
                <a:cs typeface="Times New Roman" pitchFamily="18" charset="0"/>
              </a:rPr>
              <a:t>Example</a:t>
            </a:r>
          </a:p>
          <a:p>
            <a:pPr marL="109728" indent="0">
              <a:buNone/>
            </a:pP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$x = 75;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$y = 25;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function addition() {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$GLOBALS['z'] = $GLOBALS['x'] + $GLOBALS['y'];</a:t>
            </a:r>
          </a:p>
          <a:p>
            <a:pPr marL="109728" indent="0">
              <a:buNone/>
            </a:pP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addition();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a:t>
            </a:r>
            <a:r>
              <a:rPr lang="en-US" sz="2000" dirty="0"/>
              <a:t>z; </a:t>
            </a:r>
            <a:br>
              <a:rPr lang="en-US" sz="2000" dirty="0"/>
            </a:br>
            <a:r>
              <a:rPr lang="en-US" sz="2000" dirty="0"/>
              <a:t>?&gt;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911071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Why We use PHP</a:t>
            </a:r>
            <a:r>
              <a:rPr lang="en-US" b="1" dirty="0"/>
              <a:t>?</a:t>
            </a:r>
            <a:br>
              <a:rPr lang="en-US" dirty="0"/>
            </a:br>
            <a:endParaRPr lang="en-US" dirty="0"/>
          </a:p>
        </p:txBody>
      </p:sp>
      <p:sp>
        <p:nvSpPr>
          <p:cNvPr id="3" name="Content Placeholder 2"/>
          <p:cNvSpPr>
            <a:spLocks noGrp="1"/>
          </p:cNvSpPr>
          <p:nvPr>
            <p:ph idx="1"/>
          </p:nvPr>
        </p:nvSpPr>
        <p:spPr>
          <a:xfrm>
            <a:off x="0" y="1143000"/>
            <a:ext cx="9144000" cy="5715000"/>
          </a:xfrm>
        </p:spPr>
        <p:txBody>
          <a:bodyPr>
            <a:normAutofit lnSpcReduction="10000"/>
          </a:bodyPr>
          <a:lstStyle/>
          <a:p>
            <a:pPr lvl="0"/>
            <a:r>
              <a:rPr lang="en-US" sz="2000" dirty="0">
                <a:latin typeface="Times New Roman" pitchFamily="18" charset="0"/>
                <a:cs typeface="Times New Roman" pitchFamily="18" charset="0"/>
              </a:rPr>
              <a:t>PHP runs on various platforms (Windows, Linux, Unix, Mac OS X, etc.)</a:t>
            </a:r>
          </a:p>
          <a:p>
            <a:pPr lvl="0"/>
            <a:r>
              <a:rPr lang="en-US" sz="2000" dirty="0">
                <a:latin typeface="Times New Roman" pitchFamily="18" charset="0"/>
                <a:cs typeface="Times New Roman" pitchFamily="18" charset="0"/>
              </a:rPr>
              <a:t>PHP is compatible with almost all servers used today (Apache, IIS, etc.)</a:t>
            </a:r>
          </a:p>
          <a:p>
            <a:pPr lvl="0"/>
            <a:r>
              <a:rPr lang="en-US" sz="2000" dirty="0">
                <a:latin typeface="Times New Roman" pitchFamily="18" charset="0"/>
                <a:cs typeface="Times New Roman" pitchFamily="18" charset="0"/>
              </a:rPr>
              <a:t>PHP supports a wide range of databases.</a:t>
            </a:r>
          </a:p>
          <a:p>
            <a:pPr lvl="0"/>
            <a:r>
              <a:rPr lang="en-US" sz="2000" dirty="0">
                <a:latin typeface="Times New Roman" pitchFamily="18" charset="0"/>
                <a:cs typeface="Times New Roman" pitchFamily="18" charset="0"/>
              </a:rPr>
              <a:t>PHP is free. </a:t>
            </a:r>
          </a:p>
          <a:p>
            <a:pPr lvl="0"/>
            <a:r>
              <a:rPr lang="en-US" sz="2000" dirty="0">
                <a:latin typeface="Times New Roman" pitchFamily="18" charset="0"/>
                <a:cs typeface="Times New Roman" pitchFamily="18" charset="0"/>
              </a:rPr>
              <a:t>PHP is easy to learn and runs efficiently on the server side.</a:t>
            </a:r>
          </a:p>
          <a:p>
            <a:pPr marL="109728" indent="0">
              <a:buNone/>
            </a:pPr>
            <a:r>
              <a:rPr lang="en-US" b="1" dirty="0"/>
              <a:t>                               </a:t>
            </a:r>
            <a:r>
              <a:rPr lang="en-US" sz="2400" b="1" dirty="0">
                <a:solidFill>
                  <a:srgbClr val="FF0000"/>
                </a:solidFill>
                <a:latin typeface="Times New Roman" pitchFamily="18" charset="0"/>
                <a:cs typeface="Times New Roman" pitchFamily="18" charset="0"/>
              </a:rPr>
              <a:t>What Do I Need?</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To start using PHP, you can:</a:t>
            </a:r>
          </a:p>
          <a:p>
            <a:pPr lvl="0"/>
            <a:r>
              <a:rPr lang="en-US" sz="2000" dirty="0">
                <a:latin typeface="Times New Roman" pitchFamily="18" charset="0"/>
                <a:cs typeface="Times New Roman" pitchFamily="18" charset="0"/>
              </a:rPr>
              <a:t>Find a web host with PHP and MySQL support</a:t>
            </a:r>
          </a:p>
          <a:p>
            <a:r>
              <a:rPr lang="en-US" sz="2000" dirty="0">
                <a:latin typeface="Times New Roman" pitchFamily="18" charset="0"/>
                <a:cs typeface="Times New Roman" pitchFamily="18" charset="0"/>
              </a:rPr>
              <a:t>Install a web server on your own PC, and then install PHP and MySQL.</a:t>
            </a:r>
          </a:p>
          <a:p>
            <a:pPr marL="109728" indent="0">
              <a:buNone/>
            </a:pPr>
            <a:r>
              <a:rPr lang="en-US" sz="2000" b="1" dirty="0"/>
              <a:t>                                  </a:t>
            </a:r>
            <a:r>
              <a:rPr lang="en-US" sz="2400" b="1" dirty="0">
                <a:solidFill>
                  <a:srgbClr val="FF0000"/>
                </a:solidFill>
                <a:latin typeface="Times New Roman" pitchFamily="18" charset="0"/>
                <a:cs typeface="Times New Roman" pitchFamily="18" charset="0"/>
              </a:rPr>
              <a:t>Set Up PHP on Your Own PC</a:t>
            </a:r>
            <a:endParaRPr lang="en-US" sz="2400" dirty="0">
              <a:solidFill>
                <a:srgbClr val="FF0000"/>
              </a:solidFill>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However, if your server does not support PHP, you must:</a:t>
            </a:r>
          </a:p>
          <a:p>
            <a:pPr lvl="0"/>
            <a:r>
              <a:rPr lang="en-US" sz="2000" dirty="0">
                <a:latin typeface="Times New Roman" pitchFamily="18" charset="0"/>
                <a:cs typeface="Times New Roman" pitchFamily="18" charset="0"/>
              </a:rPr>
              <a:t>install a web server</a:t>
            </a:r>
          </a:p>
          <a:p>
            <a:pPr lvl="0"/>
            <a:r>
              <a:rPr lang="en-US" sz="2000" dirty="0">
                <a:latin typeface="Times New Roman" pitchFamily="18" charset="0"/>
                <a:cs typeface="Times New Roman" pitchFamily="18" charset="0"/>
              </a:rPr>
              <a:t>install PHP</a:t>
            </a:r>
          </a:p>
          <a:p>
            <a:pPr lvl="0"/>
            <a:r>
              <a:rPr lang="en-US" sz="2000" dirty="0">
                <a:latin typeface="Times New Roman" pitchFamily="18" charset="0"/>
                <a:cs typeface="Times New Roman" pitchFamily="18" charset="0"/>
              </a:rPr>
              <a:t>install a database, such as MySQL</a:t>
            </a:r>
          </a:p>
          <a:p>
            <a:pPr marL="109728" indent="0">
              <a:buNone/>
            </a:pPr>
            <a:r>
              <a:rPr lang="en-US" sz="2000" dirty="0">
                <a:latin typeface="Times New Roman" pitchFamily="18" charset="0"/>
                <a:cs typeface="Times New Roman" pitchFamily="18" charset="0"/>
              </a:rPr>
              <a:t>The official PHP website (PHP.net) has installation instructions for PHP.</a:t>
            </a:r>
          </a:p>
          <a:p>
            <a:pPr marL="109728" indent="0">
              <a:buNone/>
            </a:pPr>
            <a:r>
              <a:rPr lang="en-US" sz="2000" dirty="0">
                <a:latin typeface="Times New Roman" pitchFamily="18" charset="0"/>
                <a:cs typeface="Times New Roman" pitchFamily="18" charset="0"/>
              </a:rPr>
              <a:t>The PHP script is executed on the server, and the plain HTML result is sent back to the browser.</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9322449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$_SERVER</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pPr marL="109728" indent="0">
              <a:buNone/>
            </a:pPr>
            <a:r>
              <a:rPr lang="en-US" sz="2400" dirty="0">
                <a:latin typeface="Times New Roman" pitchFamily="18" charset="0"/>
                <a:cs typeface="Times New Roman" pitchFamily="18" charset="0"/>
              </a:rPr>
              <a:t>$_SERVER is a PHP super global variable which holds information about headers, paths, and script locations. </a:t>
            </a:r>
          </a:p>
          <a:p>
            <a:pPr marL="109728" indent="0">
              <a:buNone/>
            </a:pPr>
            <a:r>
              <a:rPr lang="en-US" sz="2400" dirty="0">
                <a:latin typeface="Times New Roman" pitchFamily="18" charset="0"/>
                <a:cs typeface="Times New Roman" pitchFamily="18" charset="0"/>
              </a:rPr>
              <a:t>The example below shows how to use some of the elements in $_SERVER:</a:t>
            </a:r>
          </a:p>
          <a:p>
            <a:pPr marL="109728" indent="0">
              <a:buNone/>
            </a:pPr>
            <a:r>
              <a:rPr lang="en-US" sz="2400" b="1" dirty="0">
                <a:latin typeface="Times New Roman" pitchFamily="18" charset="0"/>
                <a:cs typeface="Times New Roman" pitchFamily="18" charset="0"/>
              </a:rPr>
              <a:t>Example</a:t>
            </a:r>
            <a:endParaRPr lang="en-US" sz="2400" dirty="0">
              <a:latin typeface="Times New Roman" pitchFamily="18" charset="0"/>
              <a:cs typeface="Times New Roman" pitchFamily="18" charset="0"/>
            </a:endParaRPr>
          </a:p>
          <a:p>
            <a:pPr marL="109728" indent="0">
              <a:buNone/>
            </a:pPr>
            <a:r>
              <a:rPr lang="en-US" sz="2400" dirty="0">
                <a:latin typeface="Times New Roman" pitchFamily="18" charset="0"/>
                <a:cs typeface="Times New Roman" pitchFamily="18" charset="0"/>
              </a:rPr>
              <a:t>&lt;?</a:t>
            </a:r>
            <a:r>
              <a:rPr lang="en-US" sz="2400" dirty="0" err="1">
                <a:latin typeface="Times New Roman" pitchFamily="18" charset="0"/>
                <a:cs typeface="Times New Roman" pitchFamily="18" charset="0"/>
              </a:rPr>
              <a:t>php</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$_SERVER['PHP_SELF'];</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"&lt;</a:t>
            </a:r>
            <a:r>
              <a:rPr lang="en-US" sz="2400" dirty="0" err="1">
                <a:latin typeface="Times New Roman" pitchFamily="18" charset="0"/>
                <a:cs typeface="Times New Roman" pitchFamily="18" charset="0"/>
              </a:rPr>
              <a:t>br</a:t>
            </a:r>
            <a:r>
              <a:rPr lang="en-US" sz="2400" dirty="0">
                <a:latin typeface="Times New Roman" pitchFamily="18" charset="0"/>
                <a:cs typeface="Times New Roman" pitchFamily="18" charset="0"/>
              </a:rPr>
              <a:t>&gt;";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$_SERVER['SERVER_NAME'];</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"&lt;</a:t>
            </a:r>
            <a:r>
              <a:rPr lang="en-US" sz="2400" dirty="0" err="1">
                <a:latin typeface="Times New Roman" pitchFamily="18" charset="0"/>
                <a:cs typeface="Times New Roman" pitchFamily="18" charset="0"/>
              </a:rPr>
              <a:t>br</a:t>
            </a:r>
            <a:r>
              <a:rPr lang="en-US" sz="2400" dirty="0">
                <a:latin typeface="Times New Roman" pitchFamily="18" charset="0"/>
                <a:cs typeface="Times New Roman" pitchFamily="18" charset="0"/>
              </a:rPr>
              <a:t>&gt;";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$_SERVER['HTTP_HOST'];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"&lt;</a:t>
            </a:r>
            <a:r>
              <a:rPr lang="en-US" sz="2400" dirty="0" err="1">
                <a:latin typeface="Times New Roman" pitchFamily="18" charset="0"/>
                <a:cs typeface="Times New Roman" pitchFamily="18" charset="0"/>
              </a:rPr>
              <a:t>br</a:t>
            </a:r>
            <a:r>
              <a:rPr lang="en-US" sz="2400" dirty="0">
                <a:latin typeface="Times New Roman" pitchFamily="18" charset="0"/>
                <a:cs typeface="Times New Roman" pitchFamily="18" charset="0"/>
              </a:rPr>
              <a:t>&gt;";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$_SERVER['HTTP_REFERER'];</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"&lt;</a:t>
            </a:r>
            <a:r>
              <a:rPr lang="en-US" sz="2400" dirty="0" err="1">
                <a:latin typeface="Times New Roman" pitchFamily="18" charset="0"/>
                <a:cs typeface="Times New Roman" pitchFamily="18" charset="0"/>
              </a:rPr>
              <a:t>br</a:t>
            </a:r>
            <a:r>
              <a:rPr lang="en-US" sz="2400" dirty="0">
                <a:latin typeface="Times New Roman" pitchFamily="18" charset="0"/>
                <a:cs typeface="Times New Roman" pitchFamily="18" charset="0"/>
              </a:rPr>
              <a:t>&gt;";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$_SERVER['HTTP_USER_AGENT'];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"&lt;</a:t>
            </a:r>
            <a:r>
              <a:rPr lang="en-US" sz="2400" dirty="0" err="1">
                <a:latin typeface="Times New Roman" pitchFamily="18" charset="0"/>
                <a:cs typeface="Times New Roman" pitchFamily="18" charset="0"/>
              </a:rPr>
              <a:t>br</a:t>
            </a:r>
            <a:r>
              <a:rPr lang="en-US" sz="2400" dirty="0">
                <a:latin typeface="Times New Roman" pitchFamily="18" charset="0"/>
                <a:cs typeface="Times New Roman" pitchFamily="18" charset="0"/>
              </a:rPr>
              <a:t>&gt;";</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echo $_SERVER['SCRIPT_NAME'];</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?&gt;</a:t>
            </a:r>
          </a:p>
          <a:p>
            <a:endParaRPr lang="en-US" dirty="0"/>
          </a:p>
        </p:txBody>
      </p:sp>
    </p:spTree>
    <p:extLst>
      <p:ext uri="{BB962C8B-B14F-4D97-AF65-F5344CB8AC3E}">
        <p14:creationId xmlns:p14="http://schemas.microsoft.com/office/powerpoint/2010/main" val="27961725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457200"/>
          </a:xfrm>
        </p:spPr>
        <p:txBody>
          <a:bodyPr>
            <a:normAutofit fontScale="90000"/>
          </a:bodyPr>
          <a:lstStyle/>
          <a:p>
            <a:r>
              <a:rPr lang="en-US" dirty="0"/>
              <a:t>                                 Cont…</a:t>
            </a:r>
          </a:p>
        </p:txBody>
      </p:sp>
      <p:pic>
        <p:nvPicPr>
          <p:cNvPr id="4" name="Content Placeholder 3"/>
          <p:cNvPicPr>
            <a:picLocks noGrp="1"/>
          </p:cNvPicPr>
          <p:nvPr>
            <p:ph idx="1"/>
          </p:nvPr>
        </p:nvPicPr>
        <p:blipFill>
          <a:blip r:embed="rId2"/>
          <a:stretch>
            <a:fillRect/>
          </a:stretch>
        </p:blipFill>
        <p:spPr>
          <a:xfrm>
            <a:off x="1" y="838200"/>
            <a:ext cx="9144000" cy="6019800"/>
          </a:xfrm>
          <a:prstGeom prst="rect">
            <a:avLst/>
          </a:prstGeom>
        </p:spPr>
      </p:pic>
    </p:spTree>
    <p:extLst>
      <p:ext uri="{BB962C8B-B14F-4D97-AF65-F5344CB8AC3E}">
        <p14:creationId xmlns:p14="http://schemas.microsoft.com/office/powerpoint/2010/main" val="20430963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33400"/>
          </a:xfrm>
        </p:spPr>
        <p:txBody>
          <a:bodyPr>
            <a:normAutofit fontScale="90000"/>
          </a:bodyPr>
          <a:lstStyle/>
          <a:p>
            <a:r>
              <a:rPr lang="en-US" dirty="0"/>
              <a:t>                              Cont…</a:t>
            </a:r>
          </a:p>
        </p:txBody>
      </p:sp>
      <p:pic>
        <p:nvPicPr>
          <p:cNvPr id="4" name="Content Placeholder 3"/>
          <p:cNvPicPr>
            <a:picLocks noGrp="1"/>
          </p:cNvPicPr>
          <p:nvPr>
            <p:ph idx="1"/>
          </p:nvPr>
        </p:nvPicPr>
        <p:blipFill>
          <a:blip r:embed="rId2"/>
          <a:stretch>
            <a:fillRect/>
          </a:stretch>
        </p:blipFill>
        <p:spPr>
          <a:xfrm>
            <a:off x="0" y="1047750"/>
            <a:ext cx="9144000" cy="5810250"/>
          </a:xfrm>
          <a:prstGeom prst="rect">
            <a:avLst/>
          </a:prstGeom>
        </p:spPr>
      </p:pic>
    </p:spTree>
    <p:extLst>
      <p:ext uri="{BB962C8B-B14F-4D97-AF65-F5344CB8AC3E}">
        <p14:creationId xmlns:p14="http://schemas.microsoft.com/office/powerpoint/2010/main" val="10396710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$_REQUEST</a:t>
            </a:r>
            <a:br>
              <a:rPr lang="en-US" dirty="0"/>
            </a:br>
            <a:endParaRPr lang="en-US" dirty="0"/>
          </a:p>
        </p:txBody>
      </p:sp>
      <p:sp>
        <p:nvSpPr>
          <p:cNvPr id="3" name="Content Placeholder 2"/>
          <p:cNvSpPr>
            <a:spLocks noGrp="1"/>
          </p:cNvSpPr>
          <p:nvPr>
            <p:ph idx="1"/>
          </p:nvPr>
        </p:nvSpPr>
        <p:spPr>
          <a:xfrm>
            <a:off x="0" y="1143000"/>
            <a:ext cx="9144000" cy="5486400"/>
          </a:xfrm>
        </p:spPr>
        <p:txBody>
          <a:bodyPr>
            <a:normAutofit/>
          </a:bodyPr>
          <a:lstStyle/>
          <a:p>
            <a:r>
              <a:rPr lang="en-US" sz="2200" dirty="0">
                <a:latin typeface="Times New Roman" pitchFamily="18" charset="0"/>
                <a:cs typeface="Times New Roman" pitchFamily="18" charset="0"/>
              </a:rPr>
              <a:t>PHP $_REQUEST is used to collect data after submitting an HTML form.</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&lt;html&gt;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&lt;form method="post" action="&lt;?</a:t>
            </a:r>
            <a:r>
              <a:rPr lang="en-US" sz="2200" dirty="0" err="1">
                <a:latin typeface="Times New Roman" pitchFamily="18" charset="0"/>
                <a:cs typeface="Times New Roman" pitchFamily="18" charset="0"/>
              </a:rPr>
              <a:t>php</a:t>
            </a:r>
            <a:r>
              <a:rPr lang="en-US" sz="2200" dirty="0">
                <a:latin typeface="Times New Roman" pitchFamily="18" charset="0"/>
                <a:cs typeface="Times New Roman" pitchFamily="18" charset="0"/>
              </a:rPr>
              <a:t> echo $_SERVER['PHP_SELF'];?&gt;"&gt;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Name: &lt;input type="text" name="</a:t>
            </a:r>
            <a:r>
              <a:rPr lang="en-US" sz="2200" dirty="0" err="1">
                <a:latin typeface="Times New Roman" pitchFamily="18" charset="0"/>
                <a:cs typeface="Times New Roman" pitchFamily="18" charset="0"/>
              </a:rPr>
              <a:t>fname</a:t>
            </a: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&lt;input type="submit"&gt;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&lt;/form&gt;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$name = $_REQUEST['</a:t>
            </a:r>
            <a:r>
              <a:rPr lang="en-US" sz="2200" dirty="0" err="1">
                <a:latin typeface="Times New Roman" pitchFamily="18" charset="0"/>
                <a:cs typeface="Times New Roman" pitchFamily="18" charset="0"/>
              </a:rPr>
              <a:t>fname</a:t>
            </a:r>
            <a:r>
              <a:rPr lang="en-US" sz="2200" dirty="0">
                <a:latin typeface="Times New Roman" pitchFamily="18" charset="0"/>
                <a:cs typeface="Times New Roman" pitchFamily="18" charset="0"/>
              </a:rPr>
              <a:t>'];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echo $name;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&lt;/html&gt;</a:t>
            </a:r>
          </a:p>
          <a:p>
            <a:endParaRPr lang="en-US" dirty="0"/>
          </a:p>
        </p:txBody>
      </p:sp>
    </p:spTree>
    <p:extLst>
      <p:ext uri="{BB962C8B-B14F-4D97-AF65-F5344CB8AC3E}">
        <p14:creationId xmlns:p14="http://schemas.microsoft.com/office/powerpoint/2010/main" val="15179307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858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$_POST</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sz="2000" dirty="0">
                <a:latin typeface="Times New Roman" pitchFamily="18" charset="0"/>
                <a:cs typeface="Times New Roman" pitchFamily="18" charset="0"/>
              </a:rPr>
              <a:t>PHP $_POST is widely used to collect form data after submitting an HTML form with method="post". $_POST is also widely used to pass variables.</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&lt;html&gt;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&lt;form method="post" action="&lt;?</a:t>
            </a:r>
            <a:r>
              <a:rPr lang="en-US" sz="2200" dirty="0" err="1">
                <a:latin typeface="Times New Roman" pitchFamily="18" charset="0"/>
                <a:cs typeface="Times New Roman" pitchFamily="18" charset="0"/>
              </a:rPr>
              <a:t>php</a:t>
            </a:r>
            <a:r>
              <a:rPr lang="en-US" sz="2200" dirty="0">
                <a:latin typeface="Times New Roman" pitchFamily="18" charset="0"/>
                <a:cs typeface="Times New Roman" pitchFamily="18" charset="0"/>
              </a:rPr>
              <a:t> echo $_SERVER['PHP_SELF'];?&gt;"&gt;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Name: &lt;input type="text" name="</a:t>
            </a:r>
            <a:r>
              <a:rPr lang="en-US" sz="2200" dirty="0" err="1">
                <a:latin typeface="Times New Roman" pitchFamily="18" charset="0"/>
                <a:cs typeface="Times New Roman" pitchFamily="18" charset="0"/>
              </a:rPr>
              <a:t>fname</a:t>
            </a: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&lt;input type="submit"&gt;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&lt;/form&gt;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$name = $_POST['</a:t>
            </a:r>
            <a:r>
              <a:rPr lang="en-US" sz="2200" dirty="0" err="1">
                <a:latin typeface="Times New Roman" pitchFamily="18" charset="0"/>
                <a:cs typeface="Times New Roman" pitchFamily="18" charset="0"/>
              </a:rPr>
              <a:t>fname</a:t>
            </a:r>
            <a:r>
              <a:rPr lang="en-US" sz="2200" dirty="0">
                <a:latin typeface="Times New Roman" pitchFamily="18" charset="0"/>
                <a:cs typeface="Times New Roman" pitchFamily="18" charset="0"/>
              </a:rPr>
              <a:t>'];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echo $name; </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&lt;/html&gt;</a:t>
            </a:r>
          </a:p>
        </p:txBody>
      </p:sp>
    </p:spTree>
    <p:extLst>
      <p:ext uri="{BB962C8B-B14F-4D97-AF65-F5344CB8AC3E}">
        <p14:creationId xmlns:p14="http://schemas.microsoft.com/office/powerpoint/2010/main" val="9814193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533400"/>
          </a:xfrm>
        </p:spPr>
        <p:txBody>
          <a:bodyPr>
            <a:normAutofit fontScale="90000"/>
          </a:bodyPr>
          <a:lstStyle/>
          <a:p>
            <a:br>
              <a:rPr lang="en-US" b="1" dirty="0"/>
            </a:br>
            <a:r>
              <a:rPr lang="en-US" b="1" dirty="0"/>
              <a:t>                         </a:t>
            </a:r>
            <a:r>
              <a:rPr lang="en-US" sz="2700" b="1" dirty="0">
                <a:solidFill>
                  <a:srgbClr val="FF0000"/>
                </a:solidFill>
                <a:latin typeface="Times New Roman" pitchFamily="18" charset="0"/>
                <a:cs typeface="Times New Roman" pitchFamily="18" charset="0"/>
              </a:rPr>
              <a:t>PHP $_GET</a:t>
            </a:r>
            <a:br>
              <a:rPr lang="en-US" sz="2700" dirty="0">
                <a:solidFill>
                  <a:srgbClr val="FF0000"/>
                </a:solidFill>
                <a:latin typeface="Times New Roman" pitchFamily="18" charset="0"/>
                <a:cs typeface="Times New Roman" pitchFamily="18" charset="0"/>
              </a:rPr>
            </a:br>
            <a:endParaRPr lang="en-US" sz="27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943600"/>
          </a:xfrm>
        </p:spPr>
        <p:txBody>
          <a:bodyPr>
            <a:normAutofit/>
          </a:bodyPr>
          <a:lstStyle/>
          <a:p>
            <a:pPr marL="109728" indent="0">
              <a:buNone/>
            </a:pPr>
            <a:r>
              <a:rPr lang="en-US" sz="2000" dirty="0">
                <a:latin typeface="Times New Roman" pitchFamily="18" charset="0"/>
                <a:cs typeface="Times New Roman" pitchFamily="18" charset="0"/>
              </a:rPr>
              <a:t>PHP $_GET can also be used to collect form data after submitting an HTML form with method="get".</a:t>
            </a:r>
          </a:p>
          <a:p>
            <a:pPr marL="109728" indent="0">
              <a:buNone/>
            </a:pPr>
            <a:r>
              <a:rPr lang="en-US" sz="2000" dirty="0">
                <a:latin typeface="Times New Roman" pitchFamily="18" charset="0"/>
                <a:cs typeface="Times New Roman" pitchFamily="18" charset="0"/>
              </a:rPr>
              <a:t>$_GET can also collect data sent in the URL.</a:t>
            </a:r>
          </a:p>
          <a:p>
            <a:pPr marL="109728" indent="0">
              <a:buNone/>
            </a:pPr>
            <a:r>
              <a:rPr lang="en-US" sz="2000" dirty="0">
                <a:latin typeface="Times New Roman" pitchFamily="18" charset="0"/>
                <a:cs typeface="Times New Roman" pitchFamily="18" charset="0"/>
              </a:rPr>
              <a:t>Assume we have an HTML page that contains a hyperlink with parameters:</a:t>
            </a:r>
          </a:p>
          <a:p>
            <a:pPr marL="109728" indent="0">
              <a:buNone/>
            </a:pPr>
            <a:r>
              <a:rPr lang="en-US" sz="2000" dirty="0">
                <a:latin typeface="Times New Roman" pitchFamily="18" charset="0"/>
                <a:cs typeface="Times New Roman" pitchFamily="18" charset="0"/>
              </a:rPr>
              <a:t>&lt;html&gt;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&lt;a </a:t>
            </a:r>
            <a:r>
              <a:rPr lang="en-US" sz="2000" dirty="0" err="1">
                <a:latin typeface="Times New Roman" pitchFamily="18" charset="0"/>
                <a:cs typeface="Times New Roman" pitchFamily="18" charset="0"/>
              </a:rPr>
              <a:t>href</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test_get.php?subject</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PHP&amp;web</a:t>
            </a:r>
            <a:r>
              <a:rPr lang="en-US" sz="2000" dirty="0">
                <a:latin typeface="Times New Roman" pitchFamily="18" charset="0"/>
                <a:cs typeface="Times New Roman" pitchFamily="18" charset="0"/>
              </a:rPr>
              <a:t>=W3schools.com"&gt;Test $GET&lt;/a&gt;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dirty="0"/>
            </a:br>
            <a:r>
              <a:rPr lang="en-US" sz="2000" dirty="0">
                <a:latin typeface="Times New Roman" pitchFamily="18" charset="0"/>
                <a:cs typeface="Times New Roman" pitchFamily="18" charset="0"/>
              </a:rPr>
              <a:t>&lt;/html&gt;</a:t>
            </a:r>
          </a:p>
          <a:p>
            <a:pPr marL="109728" indent="0">
              <a:buNone/>
            </a:pP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&lt;html&gt;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echo "Study " . $_GET['subject'] . " at " . $_GET['web'];</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&lt;/html&gt;</a:t>
            </a:r>
          </a:p>
          <a:p>
            <a:endParaRPr lang="en-US" dirty="0"/>
          </a:p>
        </p:txBody>
      </p:sp>
    </p:spTree>
    <p:extLst>
      <p:ext uri="{BB962C8B-B14F-4D97-AF65-F5344CB8AC3E}">
        <p14:creationId xmlns:p14="http://schemas.microsoft.com/office/powerpoint/2010/main" val="30915590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FA90-FD38-4511-98DD-E5FBA6D9EA1E}"/>
              </a:ext>
            </a:extLst>
          </p:cNvPr>
          <p:cNvSpPr>
            <a:spLocks noGrp="1"/>
          </p:cNvSpPr>
          <p:nvPr>
            <p:ph type="title"/>
          </p:nvPr>
        </p:nvSpPr>
        <p:spPr>
          <a:xfrm>
            <a:off x="457200" y="457200"/>
            <a:ext cx="8458200" cy="762000"/>
          </a:xfrm>
        </p:spPr>
        <p:txBody>
          <a:bodyPr>
            <a:normAutofit fontScale="90000"/>
          </a:bodyPr>
          <a:lstStyle/>
          <a:p>
            <a:pPr algn="ctr"/>
            <a:br>
              <a:rPr lang="en-US" dirty="0"/>
            </a:br>
            <a:r>
              <a:rPr lang="en-US" sz="3600" b="1" dirty="0">
                <a:solidFill>
                  <a:srgbClr val="FF0000"/>
                </a:solidFill>
                <a:latin typeface="Times New Roman" panose="02020603050405020304" pitchFamily="18" charset="0"/>
                <a:cs typeface="Times New Roman" panose="02020603050405020304" pitchFamily="18" charset="0"/>
              </a:rPr>
              <a:t>PHP - File Inclusion</a:t>
            </a:r>
            <a:br>
              <a:rPr lang="en-US" dirty="0"/>
            </a:br>
            <a:endParaRPr lang="en-US" dirty="0"/>
          </a:p>
        </p:txBody>
      </p:sp>
      <p:sp>
        <p:nvSpPr>
          <p:cNvPr id="3" name="Content Placeholder 2">
            <a:extLst>
              <a:ext uri="{FF2B5EF4-FFF2-40B4-BE49-F238E27FC236}">
                <a16:creationId xmlns:a16="http://schemas.microsoft.com/office/drawing/2014/main" id="{C45630D4-CCE8-40DF-B1E5-E7931F0A932B}"/>
              </a:ext>
            </a:extLst>
          </p:cNvPr>
          <p:cNvSpPr>
            <a:spLocks noGrp="1"/>
          </p:cNvSpPr>
          <p:nvPr>
            <p:ph idx="1"/>
          </p:nvPr>
        </p:nvSpPr>
        <p:spPr>
          <a:xfrm>
            <a:off x="457200" y="1219200"/>
            <a:ext cx="8458200" cy="5355336"/>
          </a:xfrm>
        </p:spPr>
        <p:txBody>
          <a:bodyPr>
            <a:normAutofit lnSpcReduction="10000"/>
          </a:bodyPr>
          <a:lstStyle/>
          <a:p>
            <a:r>
              <a:rPr lang="en-US" dirty="0"/>
              <a:t>You can include the content of a PHP file into another PHP file before the server executes it. There are two PHP functions which can be used to included one PHP file into another PHP file.</a:t>
            </a:r>
          </a:p>
          <a:p>
            <a:pPr lvl="4">
              <a:buFont typeface="Wingdings" panose="05000000000000000000" pitchFamily="2" charset="2"/>
              <a:buChar char="v"/>
            </a:pPr>
            <a:r>
              <a:rPr lang="en-US" sz="3200" b="1" dirty="0">
                <a:latin typeface="Times New Roman" panose="02020603050405020304" pitchFamily="18" charset="0"/>
                <a:cs typeface="Times New Roman" panose="02020603050405020304" pitchFamily="18" charset="0"/>
              </a:rPr>
              <a:t>The include() Function</a:t>
            </a:r>
          </a:p>
          <a:p>
            <a:pPr lvl="4">
              <a:buFont typeface="Wingdings" panose="05000000000000000000" pitchFamily="2" charset="2"/>
              <a:buChar char="v"/>
            </a:pPr>
            <a:r>
              <a:rPr lang="en-US" sz="3200" b="1" dirty="0">
                <a:latin typeface="Times New Roman" panose="02020603050405020304" pitchFamily="18" charset="0"/>
                <a:cs typeface="Times New Roman" panose="02020603050405020304" pitchFamily="18" charset="0"/>
              </a:rPr>
              <a:t>The require() Function</a:t>
            </a:r>
          </a:p>
          <a:p>
            <a:pPr marL="109728" indent="0" algn="just">
              <a:buNone/>
            </a:pPr>
            <a:r>
              <a:rPr lang="en-US" dirty="0"/>
              <a:t>This is a strong point of PHP which helps in creating functions, headers, footers, or elements that can be reused on multiple pages. This will help developers to make it easy to change the layout of complete website with minimal effort. If there is any change required then instead of changing thousand of files just change included file.</a:t>
            </a:r>
          </a:p>
        </p:txBody>
      </p:sp>
    </p:spTree>
    <p:extLst>
      <p:ext uri="{BB962C8B-B14F-4D97-AF65-F5344CB8AC3E}">
        <p14:creationId xmlns:p14="http://schemas.microsoft.com/office/powerpoint/2010/main" val="22618661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4B41D-AD02-467F-BA0D-47393DCC5806}"/>
              </a:ext>
            </a:extLst>
          </p:cNvPr>
          <p:cNvSpPr>
            <a:spLocks noGrp="1"/>
          </p:cNvSpPr>
          <p:nvPr>
            <p:ph type="title"/>
          </p:nvPr>
        </p:nvSpPr>
        <p:spPr>
          <a:xfrm>
            <a:off x="304800" y="533400"/>
            <a:ext cx="8610600" cy="838200"/>
          </a:xfrm>
        </p:spPr>
        <p:txBody>
          <a:bodyPr>
            <a:normAutofit fontScale="90000"/>
          </a:bodyPr>
          <a:lstStyle/>
          <a:p>
            <a:pPr algn="ctr"/>
            <a:br>
              <a:rPr lang="en-US" dirty="0"/>
            </a:br>
            <a:r>
              <a:rPr lang="en-US" sz="3600" dirty="0">
                <a:solidFill>
                  <a:srgbClr val="C00000"/>
                </a:solidFill>
                <a:latin typeface="Times New Roman" panose="02020603050405020304" pitchFamily="18" charset="0"/>
                <a:cs typeface="Times New Roman" panose="02020603050405020304" pitchFamily="18" charset="0"/>
              </a:rPr>
              <a:t>The include() Function</a:t>
            </a:r>
            <a:br>
              <a:rPr lang="en-US" dirty="0"/>
            </a:br>
            <a:endParaRPr lang="en-US" dirty="0"/>
          </a:p>
        </p:txBody>
      </p:sp>
      <p:sp>
        <p:nvSpPr>
          <p:cNvPr id="3" name="Content Placeholder 2">
            <a:extLst>
              <a:ext uri="{FF2B5EF4-FFF2-40B4-BE49-F238E27FC236}">
                <a16:creationId xmlns:a16="http://schemas.microsoft.com/office/drawing/2014/main" id="{FF3A68C3-92A7-4280-AFED-E8FE1C9A9966}"/>
              </a:ext>
            </a:extLst>
          </p:cNvPr>
          <p:cNvSpPr>
            <a:spLocks noGrp="1"/>
          </p:cNvSpPr>
          <p:nvPr>
            <p:ph idx="1"/>
          </p:nvPr>
        </p:nvSpPr>
        <p:spPr>
          <a:xfrm>
            <a:off x="304800" y="1371600"/>
            <a:ext cx="8610600" cy="5202936"/>
          </a:xfrm>
        </p:spPr>
        <p:txBody>
          <a:bodyPr/>
          <a:lstStyle/>
          <a:p>
            <a:pPr algn="just"/>
            <a:r>
              <a:rPr lang="en-US" dirty="0"/>
              <a:t>The </a:t>
            </a:r>
            <a:r>
              <a:rPr lang="en-US" b="1" dirty="0">
                <a:solidFill>
                  <a:srgbClr val="7030A0"/>
                </a:solidFill>
              </a:rPr>
              <a:t>include()</a:t>
            </a:r>
            <a:r>
              <a:rPr lang="en-US" dirty="0"/>
              <a:t> function takes all the text in a specified file and copies it into the file that uses the include function. </a:t>
            </a:r>
          </a:p>
          <a:p>
            <a:pPr algn="just"/>
            <a:r>
              <a:rPr lang="en-US" dirty="0"/>
              <a:t>If there is any problem in loading a file then the </a:t>
            </a:r>
            <a:r>
              <a:rPr lang="en-US" b="1" dirty="0">
                <a:solidFill>
                  <a:srgbClr val="7030A0"/>
                </a:solidFill>
              </a:rPr>
              <a:t>include()</a:t>
            </a:r>
            <a:r>
              <a:rPr lang="en-US" dirty="0"/>
              <a:t> function generates a warning but the script will continue execution.</a:t>
            </a:r>
          </a:p>
          <a:p>
            <a:pPr algn="just"/>
            <a:r>
              <a:rPr lang="en-US" dirty="0"/>
              <a:t>Assume you want to create a common menu for your website. Then create a file </a:t>
            </a:r>
            <a:r>
              <a:rPr lang="en-US" b="1" dirty="0" err="1">
                <a:solidFill>
                  <a:srgbClr val="0070C0"/>
                </a:solidFill>
              </a:rPr>
              <a:t>menu.php</a:t>
            </a:r>
            <a:r>
              <a:rPr lang="en-US" b="1" dirty="0">
                <a:solidFill>
                  <a:srgbClr val="0070C0"/>
                </a:solidFill>
              </a:rPr>
              <a:t> </a:t>
            </a:r>
            <a:r>
              <a:rPr lang="en-US" dirty="0"/>
              <a:t>with the following content.</a:t>
            </a:r>
          </a:p>
        </p:txBody>
      </p:sp>
    </p:spTree>
    <p:extLst>
      <p:ext uri="{BB962C8B-B14F-4D97-AF65-F5344CB8AC3E}">
        <p14:creationId xmlns:p14="http://schemas.microsoft.com/office/powerpoint/2010/main" val="37145290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2B9B5-17F9-409D-98E3-F7540E166166}"/>
              </a:ext>
            </a:extLst>
          </p:cNvPr>
          <p:cNvSpPr>
            <a:spLocks noGrp="1"/>
          </p:cNvSpPr>
          <p:nvPr>
            <p:ph type="title"/>
          </p:nvPr>
        </p:nvSpPr>
        <p:spPr>
          <a:xfrm>
            <a:off x="152400" y="533400"/>
            <a:ext cx="8763000" cy="609600"/>
          </a:xfrm>
        </p:spPr>
        <p:txBody>
          <a:bodyPr>
            <a:normAutofit fontScale="90000"/>
          </a:bodyPr>
          <a:lstStyle/>
          <a:p>
            <a:pPr algn="ctr"/>
            <a:r>
              <a:rPr lang="en-US" dirty="0"/>
              <a:t>Cont…</a:t>
            </a:r>
          </a:p>
        </p:txBody>
      </p:sp>
      <p:sp>
        <p:nvSpPr>
          <p:cNvPr id="3" name="Content Placeholder 2">
            <a:extLst>
              <a:ext uri="{FF2B5EF4-FFF2-40B4-BE49-F238E27FC236}">
                <a16:creationId xmlns:a16="http://schemas.microsoft.com/office/drawing/2014/main" id="{AFB2E38D-199A-4084-94FB-1229B2261A81}"/>
              </a:ext>
            </a:extLst>
          </p:cNvPr>
          <p:cNvSpPr>
            <a:spLocks noGrp="1"/>
          </p:cNvSpPr>
          <p:nvPr>
            <p:ph idx="1"/>
          </p:nvPr>
        </p:nvSpPr>
        <p:spPr>
          <a:xfrm>
            <a:off x="152400" y="1143000"/>
            <a:ext cx="8763000" cy="5715000"/>
          </a:xfrm>
        </p:spPr>
        <p:txBody>
          <a:bodyPr>
            <a:normAutofit/>
          </a:bodyPr>
          <a:lstStyle/>
          <a:p>
            <a:r>
              <a:rPr lang="pt-BR" sz="2400" dirty="0">
                <a:solidFill>
                  <a:srgbClr val="0070C0"/>
                </a:solidFill>
                <a:latin typeface="Times New Roman" panose="02020603050405020304" pitchFamily="18" charset="0"/>
                <a:cs typeface="Times New Roman" panose="02020603050405020304" pitchFamily="18" charset="0"/>
              </a:rPr>
              <a:t>&lt;a href="http://www.tutorialspoint.com"&gt;Home&lt;/a&gt; </a:t>
            </a:r>
          </a:p>
          <a:p>
            <a:r>
              <a:rPr lang="pt-BR" sz="2400" dirty="0">
                <a:solidFill>
                  <a:srgbClr val="0070C0"/>
                </a:solidFill>
                <a:latin typeface="Times New Roman" panose="02020603050405020304" pitchFamily="18" charset="0"/>
                <a:cs typeface="Times New Roman" panose="02020603050405020304" pitchFamily="18" charset="0"/>
              </a:rPr>
              <a:t>&lt;a href="http://www.w3schools.com"&gt;w3schools&lt;/a&gt;</a:t>
            </a:r>
          </a:p>
          <a:p>
            <a:r>
              <a:rPr lang="pt-BR" sz="2400" dirty="0">
                <a:solidFill>
                  <a:srgbClr val="0070C0"/>
                </a:solidFill>
                <a:latin typeface="Times New Roman" panose="02020603050405020304" pitchFamily="18" charset="0"/>
                <a:cs typeface="Times New Roman" panose="02020603050405020304" pitchFamily="18" charset="0"/>
              </a:rPr>
              <a:t>&lt;a href="http://www.ajax.com"&gt;AJAX&lt;/a&gt; </a:t>
            </a:r>
          </a:p>
          <a:p>
            <a:r>
              <a:rPr lang="pt-BR" sz="2400" dirty="0">
                <a:solidFill>
                  <a:srgbClr val="0070C0"/>
                </a:solidFill>
                <a:latin typeface="Times New Roman" panose="02020603050405020304" pitchFamily="18" charset="0"/>
                <a:cs typeface="Times New Roman" panose="02020603050405020304" pitchFamily="18" charset="0"/>
              </a:rPr>
              <a:t> &lt;a href="http://www.mysql.com"&gt;MySQL&lt;/a&gt; &lt;br /&gt;</a:t>
            </a:r>
          </a:p>
          <a:p>
            <a:pPr marL="109728" indent="0" algn="just">
              <a:buNone/>
            </a:pPr>
            <a:r>
              <a:rPr lang="en-US" sz="2400" dirty="0">
                <a:latin typeface="Times New Roman" panose="02020603050405020304" pitchFamily="18" charset="0"/>
                <a:cs typeface="Times New Roman" panose="02020603050405020304" pitchFamily="18" charset="0"/>
              </a:rPr>
              <a:t>Now create as many pages as you like and include this file to create header. For example now your </a:t>
            </a:r>
            <a:r>
              <a:rPr lang="en-US" sz="2400" b="1" dirty="0" err="1">
                <a:solidFill>
                  <a:srgbClr val="C00000"/>
                </a:solidFill>
                <a:latin typeface="Times New Roman" panose="02020603050405020304" pitchFamily="18" charset="0"/>
                <a:cs typeface="Times New Roman" panose="02020603050405020304" pitchFamily="18" charset="0"/>
              </a:rPr>
              <a:t>test.php</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file can have following content.</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&lt;html&gt; </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&lt;body&gt; </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&lt;?</a:t>
            </a:r>
            <a:r>
              <a:rPr lang="en-US" sz="2000" dirty="0" err="1">
                <a:solidFill>
                  <a:srgbClr val="C00000"/>
                </a:solidFill>
                <a:latin typeface="Times New Roman" panose="02020603050405020304" pitchFamily="18" charset="0"/>
                <a:cs typeface="Times New Roman" panose="02020603050405020304" pitchFamily="18" charset="0"/>
              </a:rPr>
              <a:t>php</a:t>
            </a:r>
            <a:r>
              <a:rPr lang="en-US" sz="2000" dirty="0">
                <a:solidFill>
                  <a:srgbClr val="C00000"/>
                </a:solidFill>
                <a:latin typeface="Times New Roman" panose="02020603050405020304" pitchFamily="18" charset="0"/>
                <a:cs typeface="Times New Roman" panose="02020603050405020304" pitchFamily="18" charset="0"/>
              </a:rPr>
              <a:t> </a:t>
            </a:r>
          </a:p>
          <a:p>
            <a:pPr marL="109728" indent="0" algn="just">
              <a:buNone/>
            </a:pPr>
            <a:r>
              <a:rPr lang="en-US" sz="2000" b="1" dirty="0">
                <a:solidFill>
                  <a:srgbClr val="C00000"/>
                </a:solidFill>
                <a:latin typeface="Times New Roman" panose="02020603050405020304" pitchFamily="18" charset="0"/>
                <a:cs typeface="Times New Roman" panose="02020603050405020304" pitchFamily="18" charset="0"/>
              </a:rPr>
              <a:t>include("</a:t>
            </a:r>
            <a:r>
              <a:rPr lang="en-US" sz="2000" b="1" dirty="0" err="1">
                <a:solidFill>
                  <a:srgbClr val="C00000"/>
                </a:solidFill>
                <a:latin typeface="Times New Roman" panose="02020603050405020304" pitchFamily="18" charset="0"/>
                <a:cs typeface="Times New Roman" panose="02020603050405020304" pitchFamily="18" charset="0"/>
              </a:rPr>
              <a:t>menu.php</a:t>
            </a:r>
            <a:r>
              <a:rPr lang="en-US" sz="2000" b="1" dirty="0">
                <a:solidFill>
                  <a:srgbClr val="C00000"/>
                </a:solidFill>
                <a:latin typeface="Times New Roman" panose="02020603050405020304" pitchFamily="18" charset="0"/>
                <a:cs typeface="Times New Roman" panose="02020603050405020304" pitchFamily="18" charset="0"/>
              </a:rPr>
              <a:t>");</a:t>
            </a:r>
            <a:r>
              <a:rPr lang="en-US" sz="2000" dirty="0">
                <a:solidFill>
                  <a:srgbClr val="C00000"/>
                </a:solidFill>
                <a:latin typeface="Times New Roman" panose="02020603050405020304" pitchFamily="18" charset="0"/>
                <a:cs typeface="Times New Roman" panose="02020603050405020304" pitchFamily="18" charset="0"/>
              </a:rPr>
              <a:t> </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?&gt; </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&lt;p&gt;This is an example to show how to include PHP file!&lt;/p&gt;</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 &lt;/body&gt; </a:t>
            </a:r>
          </a:p>
          <a:p>
            <a:pPr marL="109728" indent="0" algn="just">
              <a:buNone/>
            </a:pPr>
            <a:r>
              <a:rPr lang="en-US" sz="2000" dirty="0">
                <a:solidFill>
                  <a:srgbClr val="C00000"/>
                </a:solidFill>
                <a:latin typeface="Times New Roman" panose="02020603050405020304" pitchFamily="18" charset="0"/>
                <a:cs typeface="Times New Roman" panose="02020603050405020304" pitchFamily="18" charset="0"/>
              </a:rPr>
              <a:t>&lt;/html&gt;</a:t>
            </a:r>
          </a:p>
        </p:txBody>
      </p:sp>
    </p:spTree>
    <p:extLst>
      <p:ext uri="{BB962C8B-B14F-4D97-AF65-F5344CB8AC3E}">
        <p14:creationId xmlns:p14="http://schemas.microsoft.com/office/powerpoint/2010/main" val="24559489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BD665-6347-47A7-91C2-F9C6C938F1A7}"/>
              </a:ext>
            </a:extLst>
          </p:cNvPr>
          <p:cNvSpPr>
            <a:spLocks noGrp="1"/>
          </p:cNvSpPr>
          <p:nvPr>
            <p:ph type="title"/>
          </p:nvPr>
        </p:nvSpPr>
        <p:spPr>
          <a:xfrm>
            <a:off x="0" y="457200"/>
            <a:ext cx="9067800" cy="685800"/>
          </a:xfrm>
        </p:spPr>
        <p:txBody>
          <a:bodyPr>
            <a:normAutofit/>
          </a:bodyPr>
          <a:lstStyle/>
          <a:p>
            <a:pPr algn="ctr"/>
            <a:r>
              <a:rPr lang="en-US" sz="2800" b="1" dirty="0">
                <a:solidFill>
                  <a:schemeClr val="accent4">
                    <a:lumMod val="75000"/>
                  </a:schemeClr>
                </a:solidFill>
                <a:latin typeface="Times New Roman" panose="02020603050405020304" pitchFamily="18" charset="0"/>
                <a:cs typeface="Times New Roman" panose="02020603050405020304" pitchFamily="18" charset="0"/>
              </a:rPr>
              <a:t>The require() Function</a:t>
            </a:r>
            <a:endParaRPr lang="en-US" sz="28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1A1750E-3EB5-40B3-80C0-17550EF6474B}"/>
              </a:ext>
            </a:extLst>
          </p:cNvPr>
          <p:cNvSpPr>
            <a:spLocks noGrp="1"/>
          </p:cNvSpPr>
          <p:nvPr>
            <p:ph idx="1"/>
          </p:nvPr>
        </p:nvSpPr>
        <p:spPr>
          <a:xfrm>
            <a:off x="0" y="1143000"/>
            <a:ext cx="9067800" cy="5715000"/>
          </a:xfrm>
        </p:spPr>
        <p:txBody>
          <a:bodyPr>
            <a:normAutofit/>
          </a:bodyPr>
          <a:lstStyle/>
          <a:p>
            <a:pPr algn="just"/>
            <a:r>
              <a:rPr lang="en-US" sz="2400" dirty="0">
                <a:latin typeface="Times New Roman" panose="02020603050405020304" pitchFamily="18" charset="0"/>
                <a:cs typeface="Times New Roman" panose="02020603050405020304" pitchFamily="18" charset="0"/>
              </a:rPr>
              <a:t>The require() function takes all the text in a specified file and copies it into the file that uses the include function. If there is any problem in loading a file then the </a:t>
            </a:r>
            <a:r>
              <a:rPr lang="en-US" sz="2400" b="1" dirty="0">
                <a:solidFill>
                  <a:schemeClr val="accent4">
                    <a:lumMod val="75000"/>
                  </a:schemeClr>
                </a:solidFill>
                <a:latin typeface="Times New Roman" panose="02020603050405020304" pitchFamily="18" charset="0"/>
                <a:cs typeface="Times New Roman" panose="02020603050405020304" pitchFamily="18" charset="0"/>
              </a:rPr>
              <a:t>require() </a:t>
            </a:r>
            <a:r>
              <a:rPr lang="en-US" sz="2400" dirty="0">
                <a:latin typeface="Times New Roman" panose="02020603050405020304" pitchFamily="18" charset="0"/>
                <a:cs typeface="Times New Roman" panose="02020603050405020304" pitchFamily="18" charset="0"/>
              </a:rPr>
              <a:t>function generates a fatal error and halt the execution of the script.</a:t>
            </a:r>
          </a:p>
          <a:p>
            <a:pPr algn="just"/>
            <a:r>
              <a:rPr lang="en-US" sz="2400" dirty="0">
                <a:latin typeface="Times New Roman" panose="02020603050405020304" pitchFamily="18" charset="0"/>
                <a:cs typeface="Times New Roman" panose="02020603050405020304" pitchFamily="18" charset="0"/>
              </a:rPr>
              <a:t>So there is no difference in require() and include() except they handle error conditions. </a:t>
            </a:r>
          </a:p>
          <a:p>
            <a:pPr algn="just"/>
            <a:r>
              <a:rPr lang="en-US" sz="2400" dirty="0">
                <a:latin typeface="Times New Roman" panose="02020603050405020304" pitchFamily="18" charset="0"/>
                <a:cs typeface="Times New Roman" panose="02020603050405020304" pitchFamily="18" charset="0"/>
              </a:rPr>
              <a:t>It is recommended to use the require() function instead of include(), because scripts should not continue executing if files are missing or misnamed.</a:t>
            </a:r>
          </a:p>
          <a:p>
            <a:pPr algn="just"/>
            <a:r>
              <a:rPr lang="en-US" sz="2400" dirty="0">
                <a:latin typeface="Times New Roman" panose="02020603050405020304" pitchFamily="18" charset="0"/>
                <a:cs typeface="Times New Roman" panose="02020603050405020304" pitchFamily="18" charset="0"/>
              </a:rPr>
              <a:t>You can try using above example with require() function and it will generate same result. But if you will try following two examples where file does not exist then you will get different results.</a:t>
            </a:r>
          </a:p>
        </p:txBody>
      </p:sp>
    </p:spTree>
    <p:extLst>
      <p:ext uri="{BB962C8B-B14F-4D97-AF65-F5344CB8AC3E}">
        <p14:creationId xmlns:p14="http://schemas.microsoft.com/office/powerpoint/2010/main" val="1782572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Basic PHP Syntax</a:t>
            </a:r>
            <a:br>
              <a:rPr lang="en-US" dirty="0"/>
            </a:br>
            <a:endParaRPr lang="en-US" dirty="0"/>
          </a:p>
        </p:txBody>
      </p:sp>
      <p:sp>
        <p:nvSpPr>
          <p:cNvPr id="3" name="Content Placeholder 2"/>
          <p:cNvSpPr>
            <a:spLocks noGrp="1"/>
          </p:cNvSpPr>
          <p:nvPr>
            <p:ph idx="1"/>
          </p:nvPr>
        </p:nvSpPr>
        <p:spPr>
          <a:xfrm>
            <a:off x="0" y="1219200"/>
            <a:ext cx="9144000" cy="5355336"/>
          </a:xfrm>
        </p:spPr>
        <p:txBody>
          <a:bodyPr>
            <a:normAutofit lnSpcReduction="10000"/>
          </a:bodyPr>
          <a:lstStyle/>
          <a:p>
            <a:r>
              <a:rPr lang="en-US" sz="2000" dirty="0">
                <a:latin typeface="Times New Roman" pitchFamily="18" charset="0"/>
                <a:cs typeface="Times New Roman" pitchFamily="18" charset="0"/>
              </a:rPr>
              <a:t>A PHP script can be placed anywhere in the document.</a:t>
            </a:r>
          </a:p>
          <a:p>
            <a:pPr marL="109728" indent="0">
              <a:buNone/>
            </a:pPr>
            <a:r>
              <a:rPr lang="en-US" sz="2000" dirty="0">
                <a:latin typeface="Times New Roman" pitchFamily="18" charset="0"/>
                <a:cs typeface="Times New Roman" pitchFamily="18" charset="0"/>
              </a:rPr>
              <a:t>&lt;? </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PHP code goes here</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 </a:t>
            </a:r>
          </a:p>
          <a:p>
            <a:r>
              <a:rPr lang="en-US" sz="2000" dirty="0">
                <a:latin typeface="Times New Roman" pitchFamily="18" charset="0"/>
                <a:cs typeface="Times New Roman" pitchFamily="18" charset="0"/>
              </a:rPr>
              <a:t>A PHP script starts with </a:t>
            </a:r>
            <a:r>
              <a:rPr lang="en-US" sz="2000" b="1" dirty="0">
                <a:latin typeface="Times New Roman" pitchFamily="18" charset="0"/>
                <a:cs typeface="Times New Roman" pitchFamily="18" charset="0"/>
              </a:rPr>
              <a:t>&lt;?</a:t>
            </a:r>
            <a:r>
              <a:rPr lang="en-US" sz="2000" b="1" dirty="0" err="1">
                <a:latin typeface="Times New Roman" pitchFamily="18" charset="0"/>
                <a:cs typeface="Times New Roman" pitchFamily="18" charset="0"/>
              </a:rPr>
              <a:t>php</a:t>
            </a:r>
            <a:r>
              <a:rPr lang="en-US" sz="2000" dirty="0">
                <a:latin typeface="Times New Roman" pitchFamily="18" charset="0"/>
                <a:cs typeface="Times New Roman" pitchFamily="18" charset="0"/>
              </a:rPr>
              <a:t> and ends with </a:t>
            </a:r>
            <a:r>
              <a:rPr lang="en-US" sz="2000" b="1" dirty="0">
                <a:latin typeface="Times New Roman" pitchFamily="18" charset="0"/>
                <a:cs typeface="Times New Roman" pitchFamily="18" charset="0"/>
              </a:rPr>
              <a:t>?&gt;</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The default file extension for PHP files is ".</a:t>
            </a:r>
            <a:r>
              <a:rPr lang="en-US" sz="2000" dirty="0" err="1">
                <a:latin typeface="Times New Roman" pitchFamily="18" charset="0"/>
                <a:cs typeface="Times New Roman" pitchFamily="18" charset="0"/>
              </a:rPr>
              <a:t>php</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A PHP file normally contains HTML tags, and some PHP scripting code.</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 &lt;!DOCTYPE 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&lt;h1&gt;My first PHP page&lt;/h1&gt;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"Hello World!";</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 </a:t>
            </a:r>
          </a:p>
          <a:p>
            <a:pPr marL="109728" indent="0">
              <a:buNone/>
            </a:pPr>
            <a:endParaRPr lang="en-US" sz="2000" dirty="0">
              <a:latin typeface="Times New Roman" pitchFamily="18" charset="0"/>
              <a:cs typeface="Times New Roman" pitchFamily="18" charset="0"/>
            </a:endParaRPr>
          </a:p>
          <a:p>
            <a:pPr marL="109728"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123230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F9EEE-0426-4A22-931F-24CC2500E2E4}"/>
              </a:ext>
            </a:extLst>
          </p:cNvPr>
          <p:cNvSpPr>
            <a:spLocks noGrp="1"/>
          </p:cNvSpPr>
          <p:nvPr>
            <p:ph type="title"/>
          </p:nvPr>
        </p:nvSpPr>
        <p:spPr>
          <a:xfrm>
            <a:off x="76200" y="457200"/>
            <a:ext cx="8915400" cy="609600"/>
          </a:xfrm>
        </p:spPr>
        <p:txBody>
          <a:bodyPr>
            <a:normAutofit fontScale="90000"/>
          </a:bodyPr>
          <a:lstStyle/>
          <a:p>
            <a:pPr algn="ctr"/>
            <a:r>
              <a:rPr lang="en-US" dirty="0"/>
              <a:t>Cont…</a:t>
            </a:r>
          </a:p>
        </p:txBody>
      </p:sp>
      <p:sp>
        <p:nvSpPr>
          <p:cNvPr id="3" name="Content Placeholder 2">
            <a:extLst>
              <a:ext uri="{FF2B5EF4-FFF2-40B4-BE49-F238E27FC236}">
                <a16:creationId xmlns:a16="http://schemas.microsoft.com/office/drawing/2014/main" id="{CA0B6E08-AD25-45E5-8C11-FFF64039BBE8}"/>
              </a:ext>
            </a:extLst>
          </p:cNvPr>
          <p:cNvSpPr>
            <a:spLocks noGrp="1"/>
          </p:cNvSpPr>
          <p:nvPr>
            <p:ph idx="1"/>
          </p:nvPr>
        </p:nvSpPr>
        <p:spPr>
          <a:xfrm>
            <a:off x="76200" y="1066800"/>
            <a:ext cx="8915400" cy="5791200"/>
          </a:xfrm>
        </p:spPr>
        <p:txBody>
          <a:bodyPr/>
          <a:lstStyle/>
          <a:p>
            <a:pPr marL="109728" indent="0">
              <a:buNone/>
            </a:pPr>
            <a:r>
              <a:rPr lang="en-US" dirty="0">
                <a:latin typeface="Times New Roman" panose="02020603050405020304" pitchFamily="18" charset="0"/>
                <a:cs typeface="Times New Roman" panose="02020603050405020304" pitchFamily="18" charset="0"/>
              </a:rPr>
              <a:t>&lt;html&gt;</a:t>
            </a:r>
          </a:p>
          <a:p>
            <a:pPr marL="109728" indent="0">
              <a:buNone/>
            </a:pPr>
            <a:r>
              <a:rPr lang="en-US" dirty="0">
                <a:latin typeface="Times New Roman" panose="02020603050405020304" pitchFamily="18" charset="0"/>
                <a:cs typeface="Times New Roman" panose="02020603050405020304" pitchFamily="18" charset="0"/>
              </a:rPr>
              <a:t>&lt;body&gt;  </a:t>
            </a:r>
          </a:p>
          <a:p>
            <a:pPr marL="109728" indent="0">
              <a:buNone/>
            </a:pPr>
            <a:r>
              <a:rPr lang="en-US" dirty="0">
                <a:latin typeface="Times New Roman" panose="02020603050405020304" pitchFamily="18" charset="0"/>
                <a:cs typeface="Times New Roman" panose="02020603050405020304" pitchFamily="18" charset="0"/>
              </a:rPr>
              <a:t>      &lt;?</a:t>
            </a:r>
            <a:r>
              <a:rPr lang="en-US" dirty="0" err="1">
                <a:latin typeface="Times New Roman" panose="02020603050405020304" pitchFamily="18" charset="0"/>
                <a:cs typeface="Times New Roman" panose="02020603050405020304" pitchFamily="18" charset="0"/>
              </a:rPr>
              <a:t>php</a:t>
            </a:r>
            <a:r>
              <a:rPr lang="en-US" dirty="0">
                <a:latin typeface="Times New Roman" panose="02020603050405020304" pitchFamily="18" charset="0"/>
                <a:cs typeface="Times New Roman" panose="02020603050405020304" pitchFamily="18" charset="0"/>
              </a:rPr>
              <a:t> </a:t>
            </a:r>
          </a:p>
          <a:p>
            <a:pPr marL="109728" indent="0">
              <a:buNone/>
            </a:pPr>
            <a:r>
              <a:rPr lang="en-US" dirty="0">
                <a:latin typeface="Times New Roman" panose="02020603050405020304" pitchFamily="18" charset="0"/>
                <a:cs typeface="Times New Roman" panose="02020603050405020304" pitchFamily="18" charset="0"/>
              </a:rPr>
              <a:t>         include("</a:t>
            </a:r>
            <a:r>
              <a:rPr lang="en-US" dirty="0" err="1">
                <a:latin typeface="Times New Roman" panose="02020603050405020304" pitchFamily="18" charset="0"/>
                <a:cs typeface="Times New Roman" panose="02020603050405020304" pitchFamily="18" charset="0"/>
              </a:rPr>
              <a:t>xxmenu.php</a:t>
            </a:r>
            <a:r>
              <a:rPr lang="en-US" dirty="0">
                <a:latin typeface="Times New Roman" panose="02020603050405020304" pitchFamily="18" charset="0"/>
                <a:cs typeface="Times New Roman" panose="02020603050405020304" pitchFamily="18" charset="0"/>
              </a:rPr>
              <a:t>");</a:t>
            </a:r>
          </a:p>
          <a:p>
            <a:pPr marL="109728" indent="0">
              <a:buNone/>
            </a:pPr>
            <a:r>
              <a:rPr lang="en-US" dirty="0">
                <a:latin typeface="Times New Roman" panose="02020603050405020304" pitchFamily="18" charset="0"/>
                <a:cs typeface="Times New Roman" panose="02020603050405020304" pitchFamily="18" charset="0"/>
              </a:rPr>
              <a:t>      ?&gt;</a:t>
            </a:r>
          </a:p>
          <a:p>
            <a:pPr marL="109728" indent="0">
              <a:buNone/>
            </a:pPr>
            <a:r>
              <a:rPr lang="en-US" sz="2400" dirty="0">
                <a:latin typeface="Times New Roman" panose="02020603050405020304" pitchFamily="18" charset="0"/>
                <a:cs typeface="Times New Roman" panose="02020603050405020304" pitchFamily="18" charset="0"/>
              </a:rPr>
              <a:t>&lt;p&gt;This is an example to show how to include wrong PHP file!&lt;/p&gt;    </a:t>
            </a:r>
          </a:p>
          <a:p>
            <a:pPr marL="109728" indent="0">
              <a:buNone/>
            </a:pPr>
            <a:r>
              <a:rPr lang="en-US" dirty="0">
                <a:latin typeface="Times New Roman" panose="02020603050405020304" pitchFamily="18" charset="0"/>
                <a:cs typeface="Times New Roman" panose="02020603050405020304" pitchFamily="18" charset="0"/>
              </a:rPr>
              <a:t>&lt;/body&gt;</a:t>
            </a:r>
          </a:p>
          <a:p>
            <a:pPr marL="109728" indent="0">
              <a:buNone/>
            </a:pPr>
            <a:r>
              <a:rPr lang="en-US" dirty="0">
                <a:latin typeface="Times New Roman" panose="02020603050405020304" pitchFamily="18" charset="0"/>
                <a:cs typeface="Times New Roman" panose="02020603050405020304" pitchFamily="18" charset="0"/>
              </a:rPr>
              <a:t>&lt;/html&gt;</a:t>
            </a:r>
          </a:p>
          <a:p>
            <a:pPr marL="109728" indent="0">
              <a:buNone/>
            </a:pPr>
            <a:r>
              <a:rPr lang="en-US" dirty="0">
                <a:latin typeface="Times New Roman" panose="02020603050405020304" pitchFamily="18" charset="0"/>
                <a:cs typeface="Times New Roman" panose="02020603050405020304" pitchFamily="18" charset="0"/>
              </a:rPr>
              <a:t>        </a:t>
            </a:r>
          </a:p>
          <a:p>
            <a:pPr marL="109728" indent="0">
              <a:buNone/>
            </a:pPr>
            <a:r>
              <a:rPr lang="en-US" dirty="0">
                <a:latin typeface="Times New Roman" panose="02020603050405020304" pitchFamily="18" charset="0"/>
                <a:cs typeface="Times New Roman" panose="02020603050405020304" pitchFamily="18" charset="0"/>
              </a:rPr>
              <a:t>              </a:t>
            </a:r>
            <a:r>
              <a:rPr lang="en-US" b="1" dirty="0">
                <a:solidFill>
                  <a:srgbClr val="0070C0"/>
                </a:solidFill>
                <a:latin typeface="Times New Roman" panose="02020603050405020304" pitchFamily="18" charset="0"/>
                <a:cs typeface="Times New Roman" panose="02020603050405020304" pitchFamily="18" charset="0"/>
              </a:rPr>
              <a:t>output       </a:t>
            </a:r>
            <a:r>
              <a:rPr lang="en-US" sz="1800" b="1" dirty="0">
                <a:solidFill>
                  <a:srgbClr val="FF0000"/>
                </a:solidFill>
                <a:latin typeface="Times New Roman" panose="02020603050405020304" pitchFamily="18" charset="0"/>
                <a:cs typeface="Times New Roman" panose="02020603050405020304" pitchFamily="18" charset="0"/>
              </a:rPr>
              <a:t>This is an example to show how to include wrong PHP file!</a:t>
            </a:r>
            <a:endParaRPr lang="en-US" b="1" dirty="0">
              <a:solidFill>
                <a:srgbClr val="FF0000"/>
              </a:solidFill>
              <a:latin typeface="Times New Roman" panose="02020603050405020304" pitchFamily="18"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C00DCAB3-354F-4836-90A6-52B7B6EBB434}"/>
              </a:ext>
            </a:extLst>
          </p:cNvPr>
          <p:cNvCxnSpPr/>
          <p:nvPr/>
        </p:nvCxnSpPr>
        <p:spPr>
          <a:xfrm>
            <a:off x="838200" y="4572000"/>
            <a:ext cx="0" cy="10668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38D2F1F-AF8C-4D38-8BE5-0EABEC68C02B}"/>
              </a:ext>
            </a:extLst>
          </p:cNvPr>
          <p:cNvCxnSpPr>
            <a:cxnSpLocks/>
          </p:cNvCxnSpPr>
          <p:nvPr/>
        </p:nvCxnSpPr>
        <p:spPr>
          <a:xfrm>
            <a:off x="838200" y="5638800"/>
            <a:ext cx="21336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557577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9D1A1-B29D-431E-8F7D-06EAF45B2889}"/>
              </a:ext>
            </a:extLst>
          </p:cNvPr>
          <p:cNvSpPr>
            <a:spLocks noGrp="1"/>
          </p:cNvSpPr>
          <p:nvPr>
            <p:ph type="title"/>
          </p:nvPr>
        </p:nvSpPr>
        <p:spPr>
          <a:xfrm>
            <a:off x="76200" y="457200"/>
            <a:ext cx="9067800" cy="685800"/>
          </a:xfrm>
        </p:spPr>
        <p:txBody>
          <a:bodyPr>
            <a:normAutofit fontScale="90000"/>
          </a:bodyPr>
          <a:lstStyle/>
          <a:p>
            <a:pPr algn="ctr"/>
            <a:r>
              <a:rPr lang="en-US" dirty="0"/>
              <a:t>Cont…</a:t>
            </a:r>
          </a:p>
        </p:txBody>
      </p:sp>
      <p:sp>
        <p:nvSpPr>
          <p:cNvPr id="3" name="Content Placeholder 2">
            <a:extLst>
              <a:ext uri="{FF2B5EF4-FFF2-40B4-BE49-F238E27FC236}">
                <a16:creationId xmlns:a16="http://schemas.microsoft.com/office/drawing/2014/main" id="{4A4EB015-E166-4C31-B34A-5E0822211415}"/>
              </a:ext>
            </a:extLst>
          </p:cNvPr>
          <p:cNvSpPr>
            <a:spLocks noGrp="1"/>
          </p:cNvSpPr>
          <p:nvPr>
            <p:ph idx="1"/>
          </p:nvPr>
        </p:nvSpPr>
        <p:spPr>
          <a:xfrm>
            <a:off x="76200" y="1143000"/>
            <a:ext cx="8991600" cy="5431536"/>
          </a:xfrm>
        </p:spPr>
        <p:txBody>
          <a:bodyPr>
            <a:normAutofit/>
          </a:bodyPr>
          <a:lstStyle/>
          <a:p>
            <a:pPr marL="109728" indent="0">
              <a:buNone/>
            </a:pPr>
            <a:r>
              <a:rPr lang="en-US" dirty="0">
                <a:latin typeface="Times New Roman" panose="02020603050405020304" pitchFamily="18" charset="0"/>
                <a:cs typeface="Times New Roman" panose="02020603050405020304" pitchFamily="18" charset="0"/>
              </a:rPr>
              <a:t>&lt;html&gt;</a:t>
            </a:r>
          </a:p>
          <a:p>
            <a:pPr marL="109728" indent="0">
              <a:buNone/>
            </a:pPr>
            <a:r>
              <a:rPr lang="en-US" dirty="0">
                <a:latin typeface="Times New Roman" panose="02020603050405020304" pitchFamily="18" charset="0"/>
                <a:cs typeface="Times New Roman" panose="02020603050405020304" pitchFamily="18" charset="0"/>
              </a:rPr>
              <a:t>&lt;body&gt;  </a:t>
            </a:r>
          </a:p>
          <a:p>
            <a:pPr marL="109728" indent="0">
              <a:buNone/>
            </a:pPr>
            <a:r>
              <a:rPr lang="en-US" dirty="0">
                <a:latin typeface="Times New Roman" panose="02020603050405020304" pitchFamily="18" charset="0"/>
                <a:cs typeface="Times New Roman" panose="02020603050405020304" pitchFamily="18" charset="0"/>
              </a:rPr>
              <a:t>      &lt;?</a:t>
            </a:r>
            <a:r>
              <a:rPr lang="en-US" dirty="0" err="1">
                <a:latin typeface="Times New Roman" panose="02020603050405020304" pitchFamily="18" charset="0"/>
                <a:cs typeface="Times New Roman" panose="02020603050405020304" pitchFamily="18" charset="0"/>
              </a:rPr>
              <a:t>php</a:t>
            </a:r>
            <a:r>
              <a:rPr lang="en-US" dirty="0">
                <a:latin typeface="Times New Roman" panose="02020603050405020304" pitchFamily="18" charset="0"/>
                <a:cs typeface="Times New Roman" panose="02020603050405020304" pitchFamily="18" charset="0"/>
              </a:rPr>
              <a:t> </a:t>
            </a:r>
          </a:p>
          <a:p>
            <a:pPr marL="109728" indent="0">
              <a:buNone/>
            </a:pPr>
            <a:r>
              <a:rPr lang="en-US" dirty="0">
                <a:latin typeface="Times New Roman" panose="02020603050405020304" pitchFamily="18" charset="0"/>
                <a:cs typeface="Times New Roman" panose="02020603050405020304" pitchFamily="18" charset="0"/>
              </a:rPr>
              <a:t>         require("</a:t>
            </a:r>
            <a:r>
              <a:rPr lang="en-US" dirty="0" err="1">
                <a:latin typeface="Times New Roman" panose="02020603050405020304" pitchFamily="18" charset="0"/>
                <a:cs typeface="Times New Roman" panose="02020603050405020304" pitchFamily="18" charset="0"/>
              </a:rPr>
              <a:t>xxmenu.php</a:t>
            </a:r>
            <a:r>
              <a:rPr lang="en-US" dirty="0">
                <a:latin typeface="Times New Roman" panose="02020603050405020304" pitchFamily="18" charset="0"/>
                <a:cs typeface="Times New Roman" panose="02020603050405020304" pitchFamily="18" charset="0"/>
              </a:rPr>
              <a:t>");</a:t>
            </a:r>
          </a:p>
          <a:p>
            <a:pPr marL="109728" indent="0">
              <a:buNone/>
            </a:pPr>
            <a:r>
              <a:rPr lang="en-US" dirty="0">
                <a:latin typeface="Times New Roman" panose="02020603050405020304" pitchFamily="18" charset="0"/>
                <a:cs typeface="Times New Roman" panose="02020603050405020304" pitchFamily="18" charset="0"/>
              </a:rPr>
              <a:t>      ?&gt;</a:t>
            </a:r>
          </a:p>
          <a:p>
            <a:pPr marL="109728" indent="0">
              <a:buNone/>
            </a:pPr>
            <a:r>
              <a:rPr lang="en-US" sz="2400" dirty="0">
                <a:latin typeface="Times New Roman" panose="02020603050405020304" pitchFamily="18" charset="0"/>
                <a:cs typeface="Times New Roman" panose="02020603050405020304" pitchFamily="18" charset="0"/>
              </a:rPr>
              <a:t>&lt;p&gt;This is an example to show how to include wrong PHP file!&lt;/p&gt;    </a:t>
            </a:r>
          </a:p>
          <a:p>
            <a:pPr marL="109728" indent="0">
              <a:buNone/>
            </a:pPr>
            <a:r>
              <a:rPr lang="en-US" dirty="0">
                <a:latin typeface="Times New Roman" panose="02020603050405020304" pitchFamily="18" charset="0"/>
                <a:cs typeface="Times New Roman" panose="02020603050405020304" pitchFamily="18" charset="0"/>
              </a:rPr>
              <a:t>&lt;/body&gt;</a:t>
            </a:r>
          </a:p>
          <a:p>
            <a:pPr marL="109728" indent="0">
              <a:buNone/>
            </a:pPr>
            <a:r>
              <a:rPr lang="en-US" dirty="0">
                <a:latin typeface="Times New Roman" panose="02020603050405020304" pitchFamily="18" charset="0"/>
                <a:cs typeface="Times New Roman" panose="02020603050405020304" pitchFamily="18" charset="0"/>
              </a:rPr>
              <a:t>&lt;/html&gt;</a:t>
            </a:r>
          </a:p>
          <a:p>
            <a:pPr marL="109728" indent="0">
              <a:buNone/>
            </a:pPr>
            <a:r>
              <a:rPr lang="en-US" dirty="0">
                <a:latin typeface="Times New Roman" panose="02020603050405020304" pitchFamily="18" charset="0"/>
                <a:cs typeface="Times New Roman" panose="02020603050405020304" pitchFamily="18" charset="0"/>
              </a:rPr>
              <a:t>          </a:t>
            </a:r>
            <a:r>
              <a:rPr lang="en-US" b="1" dirty="0">
                <a:solidFill>
                  <a:srgbClr val="0070C0"/>
                </a:solidFill>
                <a:latin typeface="Times New Roman" panose="02020603050405020304" pitchFamily="18" charset="0"/>
                <a:cs typeface="Times New Roman" panose="02020603050405020304" pitchFamily="18" charset="0"/>
              </a:rPr>
              <a:t>output</a:t>
            </a:r>
          </a:p>
          <a:p>
            <a:pPr marL="109728" indent="0">
              <a:buNone/>
            </a:pPr>
            <a:r>
              <a:rPr lang="en-US" sz="2400" b="1" dirty="0">
                <a:solidFill>
                  <a:schemeClr val="accent4">
                    <a:lumMod val="75000"/>
                  </a:schemeClr>
                </a:solidFill>
                <a:latin typeface="Times New Roman" panose="02020603050405020304" pitchFamily="18" charset="0"/>
                <a:cs typeface="Times New Roman" panose="02020603050405020304" pitchFamily="18" charset="0"/>
              </a:rPr>
              <a:t>This time file execution halts and nothing is displayed.</a:t>
            </a:r>
          </a:p>
          <a:p>
            <a:pPr marL="109728" indent="0">
              <a:buNone/>
            </a:pPr>
            <a:r>
              <a:rPr lang="en-US" sz="2000" b="1" dirty="0">
                <a:solidFill>
                  <a:srgbClr val="FF0000"/>
                </a:solidFill>
                <a:latin typeface="Times New Roman" panose="02020603050405020304" pitchFamily="18" charset="0"/>
                <a:cs typeface="Times New Roman" panose="02020603050405020304" pitchFamily="18" charset="0"/>
              </a:rPr>
              <a:t>NOTE</a:t>
            </a:r>
            <a:r>
              <a:rPr lang="en-US" sz="2000" dirty="0">
                <a:solidFill>
                  <a:srgbClr val="FF0000"/>
                </a:solidFill>
                <a:latin typeface="Times New Roman" panose="02020603050405020304" pitchFamily="18" charset="0"/>
                <a:cs typeface="Times New Roman" panose="02020603050405020304" pitchFamily="18" charset="0"/>
              </a:rPr>
              <a:t> − You may get plain warning messages or fatal error messages or nothing at all. This depends on your PHP Server configuration.</a:t>
            </a:r>
            <a:endParaRPr lang="en-US" sz="2000" b="1" dirty="0">
              <a:solidFill>
                <a:srgbClr val="FF0000"/>
              </a:solidFill>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62CAEBF2-F89A-47F3-9537-F185029D7907}"/>
              </a:ext>
            </a:extLst>
          </p:cNvPr>
          <p:cNvCxnSpPr/>
          <p:nvPr/>
        </p:nvCxnSpPr>
        <p:spPr>
          <a:xfrm>
            <a:off x="838200" y="4724400"/>
            <a:ext cx="0" cy="68580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7B1BE2B2-03B9-45C5-8B25-7512C03D8392}"/>
              </a:ext>
            </a:extLst>
          </p:cNvPr>
          <p:cNvCxnSpPr/>
          <p:nvPr/>
        </p:nvCxnSpPr>
        <p:spPr>
          <a:xfrm>
            <a:off x="838200" y="5410200"/>
            <a:ext cx="12192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998798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E374A-8527-4199-BCA6-94C28370E65C}"/>
              </a:ext>
            </a:extLst>
          </p:cNvPr>
          <p:cNvSpPr>
            <a:spLocks noGrp="1"/>
          </p:cNvSpPr>
          <p:nvPr>
            <p:ph type="title"/>
          </p:nvPr>
        </p:nvSpPr>
        <p:spPr>
          <a:xfrm>
            <a:off x="457200" y="533400"/>
            <a:ext cx="8229600" cy="685800"/>
          </a:xfrm>
        </p:spPr>
        <p:txBody>
          <a:bodyPr>
            <a:normAutofit fontScale="90000"/>
          </a:bodyPr>
          <a:lstStyle/>
          <a:p>
            <a:pPr algn="ctr"/>
            <a:br>
              <a:rPr lang="en-US" sz="2700" b="1" dirty="0"/>
            </a:br>
            <a:r>
              <a:rPr lang="en-US" sz="2700" b="1" dirty="0">
                <a:solidFill>
                  <a:srgbClr val="FF0000"/>
                </a:solidFill>
                <a:latin typeface="Times New Roman" panose="02020603050405020304" pitchFamily="18" charset="0"/>
                <a:cs typeface="Times New Roman" panose="02020603050405020304" pitchFamily="18" charset="0"/>
              </a:rPr>
              <a:t>Creating Directories in PHP</a:t>
            </a:r>
            <a:br>
              <a:rPr lang="en-US" b="1" dirty="0"/>
            </a:br>
            <a:endParaRPr lang="en-US" dirty="0"/>
          </a:p>
        </p:txBody>
      </p:sp>
      <p:sp>
        <p:nvSpPr>
          <p:cNvPr id="3" name="Content Placeholder 2">
            <a:extLst>
              <a:ext uri="{FF2B5EF4-FFF2-40B4-BE49-F238E27FC236}">
                <a16:creationId xmlns:a16="http://schemas.microsoft.com/office/drawing/2014/main" id="{AC0FD522-4AD7-43CE-BD95-D277117FA5E2}"/>
              </a:ext>
            </a:extLst>
          </p:cNvPr>
          <p:cNvSpPr>
            <a:spLocks noGrp="1"/>
          </p:cNvSpPr>
          <p:nvPr>
            <p:ph idx="1"/>
          </p:nvPr>
        </p:nvSpPr>
        <p:spPr>
          <a:xfrm>
            <a:off x="457200" y="1219200"/>
            <a:ext cx="8229600" cy="5355336"/>
          </a:xfrm>
        </p:spPr>
        <p:txBody>
          <a:bodyPr/>
          <a:lstStyle/>
          <a:p>
            <a:r>
              <a:rPr lang="en-US" dirty="0"/>
              <a:t>A new directory can be created in PHP using the </a:t>
            </a:r>
            <a:r>
              <a:rPr lang="en-US" b="1" i="1" dirty="0" err="1">
                <a:solidFill>
                  <a:srgbClr val="00B050"/>
                </a:solidFill>
              </a:rPr>
              <a:t>mkdir</a:t>
            </a:r>
            <a:r>
              <a:rPr lang="en-US" b="1" i="1" dirty="0">
                <a:solidFill>
                  <a:srgbClr val="00B050"/>
                </a:solidFill>
              </a:rPr>
              <a:t>()</a:t>
            </a:r>
            <a:r>
              <a:rPr lang="en-US" dirty="0"/>
              <a:t> function. </a:t>
            </a:r>
          </a:p>
          <a:p>
            <a:r>
              <a:rPr lang="en-US" dirty="0"/>
              <a:t>This function takes a path to the directory to be created.</a:t>
            </a:r>
          </a:p>
          <a:p>
            <a:r>
              <a:rPr lang="en-US" dirty="0"/>
              <a:t>To create a directory in the same directory as your PHP script simply provide the directory name. </a:t>
            </a:r>
          </a:p>
          <a:p>
            <a:r>
              <a:rPr lang="en-US" dirty="0"/>
              <a:t>To create a new directory in a different directory specify the full path when calling </a:t>
            </a:r>
            <a:r>
              <a:rPr lang="en-US" b="1" i="1" dirty="0" err="1">
                <a:solidFill>
                  <a:srgbClr val="00B050"/>
                </a:solidFill>
              </a:rPr>
              <a:t>mkdir</a:t>
            </a:r>
            <a:r>
              <a:rPr lang="en-US" b="1" i="1" dirty="0">
                <a:solidFill>
                  <a:srgbClr val="00B050"/>
                </a:solidFill>
              </a:rPr>
              <a:t>()</a:t>
            </a:r>
            <a:r>
              <a:rPr lang="en-US" b="1" dirty="0">
                <a:solidFill>
                  <a:srgbClr val="00B050"/>
                </a:solidFill>
              </a:rPr>
              <a:t>. </a:t>
            </a:r>
          </a:p>
        </p:txBody>
      </p:sp>
    </p:spTree>
    <p:extLst>
      <p:ext uri="{BB962C8B-B14F-4D97-AF65-F5344CB8AC3E}">
        <p14:creationId xmlns:p14="http://schemas.microsoft.com/office/powerpoint/2010/main" val="13596239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691D4-B0AB-4A81-AC15-6D318B758CA4}"/>
              </a:ext>
            </a:extLst>
          </p:cNvPr>
          <p:cNvSpPr>
            <a:spLocks noGrp="1"/>
          </p:cNvSpPr>
          <p:nvPr>
            <p:ph type="title"/>
          </p:nvPr>
        </p:nvSpPr>
        <p:spPr>
          <a:xfrm>
            <a:off x="457200" y="533400"/>
            <a:ext cx="8229600" cy="609600"/>
          </a:xfrm>
        </p:spPr>
        <p:txBody>
          <a:bodyPr>
            <a:normAutofit fontScale="90000"/>
          </a:bodyPr>
          <a:lstStyle/>
          <a:p>
            <a:pPr algn="ctr"/>
            <a:r>
              <a:rPr lang="en-US" dirty="0"/>
              <a:t>Cont…</a:t>
            </a:r>
          </a:p>
        </p:txBody>
      </p:sp>
      <p:sp>
        <p:nvSpPr>
          <p:cNvPr id="3" name="Content Placeholder 2">
            <a:extLst>
              <a:ext uri="{FF2B5EF4-FFF2-40B4-BE49-F238E27FC236}">
                <a16:creationId xmlns:a16="http://schemas.microsoft.com/office/drawing/2014/main" id="{D763723D-160F-4394-8EA8-D1A3D11E698D}"/>
              </a:ext>
            </a:extLst>
          </p:cNvPr>
          <p:cNvSpPr>
            <a:spLocks noGrp="1"/>
          </p:cNvSpPr>
          <p:nvPr>
            <p:ph idx="1"/>
          </p:nvPr>
        </p:nvSpPr>
        <p:spPr>
          <a:xfrm>
            <a:off x="457200" y="1295400"/>
            <a:ext cx="8229600" cy="5279136"/>
          </a:xfrm>
        </p:spPr>
        <p:txBody>
          <a:bodyPr>
            <a:normAutofit fontScale="92500" lnSpcReduction="10000"/>
          </a:bodyPr>
          <a:lstStyle/>
          <a:p>
            <a:pPr marL="109728" indent="0">
              <a:buNone/>
            </a:pPr>
            <a:r>
              <a:rPr lang="en-US" dirty="0">
                <a:solidFill>
                  <a:srgbClr val="FF0000"/>
                </a:solidFill>
              </a:rPr>
              <a:t>&lt;?</a:t>
            </a:r>
            <a:r>
              <a:rPr lang="en-US" dirty="0" err="1">
                <a:solidFill>
                  <a:srgbClr val="FF0000"/>
                </a:solidFill>
              </a:rPr>
              <a:t>php</a:t>
            </a:r>
            <a:endParaRPr lang="en-US" dirty="0">
              <a:solidFill>
                <a:srgbClr val="FF0000"/>
              </a:solidFill>
            </a:endParaRPr>
          </a:p>
          <a:p>
            <a:pPr marL="109728" indent="0">
              <a:buNone/>
            </a:pPr>
            <a:r>
              <a:rPr lang="en-US" dirty="0">
                <a:solidFill>
                  <a:srgbClr val="FF0000"/>
                </a:solidFill>
              </a:rPr>
              <a:t>$result = </a:t>
            </a:r>
            <a:r>
              <a:rPr lang="en-US" dirty="0" err="1">
                <a:solidFill>
                  <a:srgbClr val="FF0000"/>
                </a:solidFill>
              </a:rPr>
              <a:t>mkdir</a:t>
            </a:r>
            <a:r>
              <a:rPr lang="en-US" dirty="0">
                <a:solidFill>
                  <a:srgbClr val="FF0000"/>
                </a:solidFill>
              </a:rPr>
              <a:t> ("/path/to/directory", "0777");</a:t>
            </a:r>
          </a:p>
          <a:p>
            <a:pPr marL="109728" indent="0">
              <a:buNone/>
            </a:pPr>
            <a:r>
              <a:rPr lang="en-US" dirty="0">
                <a:solidFill>
                  <a:srgbClr val="FF0000"/>
                </a:solidFill>
              </a:rPr>
              <a:t>?&gt;</a:t>
            </a:r>
          </a:p>
          <a:p>
            <a:pPr marL="109728" indent="0" algn="ctr">
              <a:buNone/>
            </a:pPr>
            <a:r>
              <a:rPr lang="en-US" b="1" dirty="0"/>
              <a:t>Deleting a Directory</a:t>
            </a:r>
          </a:p>
          <a:p>
            <a:r>
              <a:rPr lang="en-US" dirty="0"/>
              <a:t>Directories are deleted in PHP using the </a:t>
            </a:r>
            <a:r>
              <a:rPr lang="en-US" b="1" i="1" dirty="0" err="1">
                <a:solidFill>
                  <a:srgbClr val="002060"/>
                </a:solidFill>
              </a:rPr>
              <a:t>rmdir</a:t>
            </a:r>
            <a:r>
              <a:rPr lang="en-US" b="1" i="1" dirty="0">
                <a:solidFill>
                  <a:srgbClr val="002060"/>
                </a:solidFill>
              </a:rPr>
              <a:t>()</a:t>
            </a:r>
            <a:r>
              <a:rPr lang="en-US" dirty="0"/>
              <a:t> function. </a:t>
            </a:r>
          </a:p>
          <a:p>
            <a:r>
              <a:rPr lang="en-US" b="1" i="1" dirty="0" err="1">
                <a:solidFill>
                  <a:srgbClr val="002060"/>
                </a:solidFill>
              </a:rPr>
              <a:t>rmdir</a:t>
            </a:r>
            <a:r>
              <a:rPr lang="en-US" b="1" i="1" dirty="0">
                <a:solidFill>
                  <a:srgbClr val="002060"/>
                </a:solidFill>
              </a:rPr>
              <a:t>()</a:t>
            </a:r>
            <a:r>
              <a:rPr lang="en-US" b="1" dirty="0">
                <a:solidFill>
                  <a:srgbClr val="002060"/>
                </a:solidFill>
              </a:rPr>
              <a:t> </a:t>
            </a:r>
            <a:r>
              <a:rPr lang="en-US" dirty="0"/>
              <a:t>takes a single argument, the name of the directory to be deleted. </a:t>
            </a:r>
          </a:p>
          <a:p>
            <a:r>
              <a:rPr lang="en-US" dirty="0"/>
              <a:t>The deletion will only be successful if the directory is empty. </a:t>
            </a:r>
          </a:p>
          <a:p>
            <a:pPr algn="just"/>
            <a:r>
              <a:rPr lang="en-US" dirty="0"/>
              <a:t>If the directory contains files or other sub-directories the deletion cannot be performed until those files and sub-directories are also deleted.</a:t>
            </a:r>
          </a:p>
          <a:p>
            <a:endParaRPr lang="en-US" dirty="0"/>
          </a:p>
        </p:txBody>
      </p:sp>
    </p:spTree>
    <p:extLst>
      <p:ext uri="{BB962C8B-B14F-4D97-AF65-F5344CB8AC3E}">
        <p14:creationId xmlns:p14="http://schemas.microsoft.com/office/powerpoint/2010/main" val="40988434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9268E-99E0-4B9D-B264-4D3F61205A48}"/>
              </a:ext>
            </a:extLst>
          </p:cNvPr>
          <p:cNvSpPr>
            <a:spLocks noGrp="1"/>
          </p:cNvSpPr>
          <p:nvPr>
            <p:ph type="title"/>
          </p:nvPr>
        </p:nvSpPr>
        <p:spPr>
          <a:xfrm>
            <a:off x="457200" y="533400"/>
            <a:ext cx="8229600" cy="838200"/>
          </a:xfrm>
        </p:spPr>
        <p:txBody>
          <a:bodyPr>
            <a:normAutofit fontScale="90000"/>
          </a:bodyPr>
          <a:lstStyle/>
          <a:p>
            <a:pPr algn="ctr"/>
            <a:br>
              <a:rPr lang="en-US" b="1" dirty="0"/>
            </a:br>
            <a:r>
              <a:rPr lang="en-US" b="1" dirty="0">
                <a:solidFill>
                  <a:srgbClr val="C00000"/>
                </a:solidFill>
              </a:rPr>
              <a:t>Read files in PHP</a:t>
            </a:r>
            <a:br>
              <a:rPr lang="en-US" b="1" dirty="0"/>
            </a:br>
            <a:endParaRPr lang="en-US" dirty="0"/>
          </a:p>
        </p:txBody>
      </p:sp>
      <p:sp>
        <p:nvSpPr>
          <p:cNvPr id="3" name="Content Placeholder 2">
            <a:extLst>
              <a:ext uri="{FF2B5EF4-FFF2-40B4-BE49-F238E27FC236}">
                <a16:creationId xmlns:a16="http://schemas.microsoft.com/office/drawing/2014/main" id="{CD21089A-6EEF-4378-BE3A-EAB22174B0BF}"/>
              </a:ext>
            </a:extLst>
          </p:cNvPr>
          <p:cNvSpPr>
            <a:spLocks noGrp="1"/>
          </p:cNvSpPr>
          <p:nvPr>
            <p:ph idx="1"/>
          </p:nvPr>
        </p:nvSpPr>
        <p:spPr>
          <a:xfrm>
            <a:off x="457200" y="1371600"/>
            <a:ext cx="8229600" cy="5334000"/>
          </a:xfrm>
        </p:spPr>
        <p:txBody>
          <a:bodyPr>
            <a:normAutofit fontScale="92500" lnSpcReduction="10000"/>
          </a:bodyPr>
          <a:lstStyle/>
          <a:p>
            <a:r>
              <a:rPr lang="en-US" dirty="0"/>
              <a:t>The </a:t>
            </a:r>
            <a:r>
              <a:rPr lang="en-US" b="1" dirty="0" err="1">
                <a:solidFill>
                  <a:srgbClr val="0070C0"/>
                </a:solidFill>
              </a:rPr>
              <a:t>fread</a:t>
            </a:r>
            <a:r>
              <a:rPr lang="en-US" b="1" dirty="0">
                <a:solidFill>
                  <a:srgbClr val="0070C0"/>
                </a:solidFill>
              </a:rPr>
              <a:t>() </a:t>
            </a:r>
            <a:r>
              <a:rPr lang="en-US" dirty="0"/>
              <a:t>function reads from an open file. </a:t>
            </a:r>
          </a:p>
          <a:p>
            <a:r>
              <a:rPr lang="en-US" dirty="0"/>
              <a:t>The first parameter of </a:t>
            </a:r>
            <a:r>
              <a:rPr lang="en-US" dirty="0" err="1">
                <a:solidFill>
                  <a:srgbClr val="0070C0"/>
                </a:solidFill>
              </a:rPr>
              <a:t>fread</a:t>
            </a:r>
            <a:r>
              <a:rPr lang="en-US" dirty="0">
                <a:solidFill>
                  <a:srgbClr val="0070C0"/>
                </a:solidFill>
              </a:rPr>
              <a:t>() </a:t>
            </a:r>
            <a:r>
              <a:rPr lang="en-US" dirty="0"/>
              <a:t>contains the name of the file to read from and the second parameter specifies the maximum number of bytes to read.</a:t>
            </a:r>
          </a:p>
          <a:p>
            <a:pPr marL="109728" indent="0">
              <a:buNone/>
            </a:pPr>
            <a:r>
              <a:rPr lang="en-US" dirty="0"/>
              <a:t>Example:-</a:t>
            </a:r>
          </a:p>
          <a:p>
            <a:pPr marL="109728" indent="0">
              <a:buNone/>
            </a:pPr>
            <a:r>
              <a:rPr lang="en-US" dirty="0">
                <a:solidFill>
                  <a:srgbClr val="7030A0"/>
                </a:solidFill>
              </a:rPr>
              <a:t>&lt;?</a:t>
            </a:r>
            <a:r>
              <a:rPr lang="en-US" dirty="0" err="1">
                <a:solidFill>
                  <a:srgbClr val="7030A0"/>
                </a:solidFill>
              </a:rPr>
              <a:t>php</a:t>
            </a:r>
            <a:endParaRPr lang="en-US" dirty="0">
              <a:solidFill>
                <a:srgbClr val="7030A0"/>
              </a:solidFill>
            </a:endParaRPr>
          </a:p>
          <a:p>
            <a:pPr marL="109728" indent="0">
              <a:buNone/>
            </a:pPr>
            <a:r>
              <a:rPr lang="en-US" dirty="0">
                <a:solidFill>
                  <a:srgbClr val="7030A0"/>
                </a:solidFill>
              </a:rPr>
              <a:t>$</a:t>
            </a:r>
            <a:r>
              <a:rPr lang="en-US" dirty="0" err="1">
                <a:solidFill>
                  <a:srgbClr val="7030A0"/>
                </a:solidFill>
              </a:rPr>
              <a:t>myFile</a:t>
            </a:r>
            <a:r>
              <a:rPr lang="en-US" dirty="0">
                <a:solidFill>
                  <a:srgbClr val="7030A0"/>
                </a:solidFill>
              </a:rPr>
              <a:t> = "sampleFile2.txt";</a:t>
            </a:r>
          </a:p>
          <a:p>
            <a:pPr marL="109728" indent="0">
              <a:buNone/>
            </a:pPr>
            <a:r>
              <a:rPr lang="en-US" dirty="0">
                <a:solidFill>
                  <a:srgbClr val="7030A0"/>
                </a:solidFill>
              </a:rPr>
              <a:t>$</a:t>
            </a:r>
            <a:r>
              <a:rPr lang="en-US" dirty="0" err="1">
                <a:solidFill>
                  <a:srgbClr val="7030A0"/>
                </a:solidFill>
              </a:rPr>
              <a:t>fh</a:t>
            </a:r>
            <a:r>
              <a:rPr lang="en-US" dirty="0">
                <a:solidFill>
                  <a:srgbClr val="7030A0"/>
                </a:solidFill>
              </a:rPr>
              <a:t> = </a:t>
            </a:r>
            <a:r>
              <a:rPr lang="en-US" dirty="0" err="1">
                <a:solidFill>
                  <a:srgbClr val="7030A0"/>
                </a:solidFill>
              </a:rPr>
              <a:t>fopen</a:t>
            </a:r>
            <a:r>
              <a:rPr lang="en-US" dirty="0">
                <a:solidFill>
                  <a:srgbClr val="7030A0"/>
                </a:solidFill>
              </a:rPr>
              <a:t>($</a:t>
            </a:r>
            <a:r>
              <a:rPr lang="en-US" dirty="0" err="1">
                <a:solidFill>
                  <a:srgbClr val="7030A0"/>
                </a:solidFill>
              </a:rPr>
              <a:t>myFile</a:t>
            </a:r>
            <a:r>
              <a:rPr lang="en-US" dirty="0">
                <a:solidFill>
                  <a:srgbClr val="7030A0"/>
                </a:solidFill>
              </a:rPr>
              <a:t>, 'r');</a:t>
            </a:r>
          </a:p>
          <a:p>
            <a:pPr marL="109728" indent="0">
              <a:buNone/>
            </a:pPr>
            <a:r>
              <a:rPr lang="en-US" dirty="0">
                <a:solidFill>
                  <a:srgbClr val="7030A0"/>
                </a:solidFill>
              </a:rPr>
              <a:t>$</a:t>
            </a:r>
            <a:r>
              <a:rPr lang="en-US" dirty="0" err="1">
                <a:solidFill>
                  <a:srgbClr val="7030A0"/>
                </a:solidFill>
              </a:rPr>
              <a:t>myFileContents</a:t>
            </a:r>
            <a:r>
              <a:rPr lang="en-US" dirty="0">
                <a:solidFill>
                  <a:srgbClr val="7030A0"/>
                </a:solidFill>
              </a:rPr>
              <a:t> = </a:t>
            </a:r>
            <a:r>
              <a:rPr lang="en-US" dirty="0" err="1">
                <a:solidFill>
                  <a:srgbClr val="7030A0"/>
                </a:solidFill>
              </a:rPr>
              <a:t>fread</a:t>
            </a:r>
            <a:r>
              <a:rPr lang="en-US" dirty="0">
                <a:solidFill>
                  <a:srgbClr val="7030A0"/>
                </a:solidFill>
              </a:rPr>
              <a:t>($</a:t>
            </a:r>
            <a:r>
              <a:rPr lang="en-US" dirty="0" err="1">
                <a:solidFill>
                  <a:srgbClr val="7030A0"/>
                </a:solidFill>
              </a:rPr>
              <a:t>fh,filesize</a:t>
            </a:r>
            <a:r>
              <a:rPr lang="en-US" dirty="0">
                <a:solidFill>
                  <a:srgbClr val="7030A0"/>
                </a:solidFill>
              </a:rPr>
              <a:t>("samplefile2.txt"));</a:t>
            </a:r>
          </a:p>
          <a:p>
            <a:pPr marL="109728" indent="0">
              <a:buNone/>
            </a:pPr>
            <a:r>
              <a:rPr lang="en-US" dirty="0" err="1">
                <a:solidFill>
                  <a:srgbClr val="7030A0"/>
                </a:solidFill>
              </a:rPr>
              <a:t>fclose</a:t>
            </a:r>
            <a:r>
              <a:rPr lang="en-US" dirty="0">
                <a:solidFill>
                  <a:srgbClr val="7030A0"/>
                </a:solidFill>
              </a:rPr>
              <a:t>($</a:t>
            </a:r>
            <a:r>
              <a:rPr lang="en-US" dirty="0" err="1">
                <a:solidFill>
                  <a:srgbClr val="7030A0"/>
                </a:solidFill>
              </a:rPr>
              <a:t>fh</a:t>
            </a:r>
            <a:r>
              <a:rPr lang="en-US" dirty="0">
                <a:solidFill>
                  <a:srgbClr val="7030A0"/>
                </a:solidFill>
              </a:rPr>
              <a:t>);</a:t>
            </a:r>
          </a:p>
          <a:p>
            <a:pPr marL="109728" indent="0">
              <a:buNone/>
            </a:pPr>
            <a:r>
              <a:rPr lang="en-US" dirty="0">
                <a:solidFill>
                  <a:srgbClr val="7030A0"/>
                </a:solidFill>
              </a:rPr>
              <a:t>echo $</a:t>
            </a:r>
            <a:r>
              <a:rPr lang="en-US" dirty="0" err="1">
                <a:solidFill>
                  <a:srgbClr val="7030A0"/>
                </a:solidFill>
              </a:rPr>
              <a:t>myFileContents</a:t>
            </a:r>
            <a:r>
              <a:rPr lang="en-US" dirty="0">
                <a:solidFill>
                  <a:srgbClr val="7030A0"/>
                </a:solidFill>
              </a:rPr>
              <a:t>;</a:t>
            </a:r>
          </a:p>
          <a:p>
            <a:pPr marL="109728" indent="0">
              <a:buNone/>
            </a:pPr>
            <a:r>
              <a:rPr lang="en-US" dirty="0">
                <a:solidFill>
                  <a:srgbClr val="7030A0"/>
                </a:solidFill>
              </a:rPr>
              <a:t>?&gt;</a:t>
            </a:r>
          </a:p>
        </p:txBody>
      </p:sp>
    </p:spTree>
    <p:extLst>
      <p:ext uri="{BB962C8B-B14F-4D97-AF65-F5344CB8AC3E}">
        <p14:creationId xmlns:p14="http://schemas.microsoft.com/office/powerpoint/2010/main" val="42027274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016F-81E8-4963-BB49-1F42CDDD4D93}"/>
              </a:ext>
            </a:extLst>
          </p:cNvPr>
          <p:cNvSpPr>
            <a:spLocks noGrp="1"/>
          </p:cNvSpPr>
          <p:nvPr>
            <p:ph type="title"/>
          </p:nvPr>
        </p:nvSpPr>
        <p:spPr>
          <a:xfrm>
            <a:off x="457200" y="533400"/>
            <a:ext cx="8229600" cy="914400"/>
          </a:xfrm>
        </p:spPr>
        <p:txBody>
          <a:bodyPr>
            <a:normAutofit fontScale="90000"/>
          </a:bodyPr>
          <a:lstStyle/>
          <a:p>
            <a:pPr algn="ctr"/>
            <a:br>
              <a:rPr lang="en-US" b="1" dirty="0"/>
            </a:br>
            <a:r>
              <a:rPr lang="en-US" sz="3600" b="1" dirty="0">
                <a:solidFill>
                  <a:srgbClr val="C00000"/>
                </a:solidFill>
              </a:rPr>
              <a:t>Write to File in PHP</a:t>
            </a:r>
            <a:br>
              <a:rPr lang="en-US" b="1" dirty="0"/>
            </a:br>
            <a:endParaRPr lang="en-US" dirty="0"/>
          </a:p>
        </p:txBody>
      </p:sp>
      <p:sp>
        <p:nvSpPr>
          <p:cNvPr id="3" name="Content Placeholder 2">
            <a:extLst>
              <a:ext uri="{FF2B5EF4-FFF2-40B4-BE49-F238E27FC236}">
                <a16:creationId xmlns:a16="http://schemas.microsoft.com/office/drawing/2014/main" id="{3622E90E-039B-4C6E-93F3-3FA30C8F1A26}"/>
              </a:ext>
            </a:extLst>
          </p:cNvPr>
          <p:cNvSpPr>
            <a:spLocks noGrp="1"/>
          </p:cNvSpPr>
          <p:nvPr>
            <p:ph idx="1"/>
          </p:nvPr>
        </p:nvSpPr>
        <p:spPr>
          <a:xfrm>
            <a:off x="457200" y="1447800"/>
            <a:ext cx="8229600" cy="5126736"/>
          </a:xfrm>
        </p:spPr>
        <p:txBody>
          <a:bodyPr>
            <a:normAutofit fontScale="92500" lnSpcReduction="10000"/>
          </a:bodyPr>
          <a:lstStyle/>
          <a:p>
            <a:r>
              <a:rPr lang="en-US" dirty="0"/>
              <a:t>The </a:t>
            </a:r>
            <a:r>
              <a:rPr lang="en-US" b="1" dirty="0" err="1">
                <a:solidFill>
                  <a:srgbClr val="7030A0"/>
                </a:solidFill>
              </a:rPr>
              <a:t>fwrite</a:t>
            </a:r>
            <a:r>
              <a:rPr lang="en-US" b="1" dirty="0">
                <a:solidFill>
                  <a:srgbClr val="7030A0"/>
                </a:solidFill>
              </a:rPr>
              <a:t>() </a:t>
            </a:r>
            <a:r>
              <a:rPr lang="en-US" dirty="0"/>
              <a:t>function is used to write to a file.</a:t>
            </a:r>
          </a:p>
          <a:p>
            <a:r>
              <a:rPr lang="en-US" dirty="0"/>
              <a:t>The first parameter of </a:t>
            </a:r>
            <a:r>
              <a:rPr lang="en-US" b="1" dirty="0" err="1">
                <a:solidFill>
                  <a:srgbClr val="7030A0"/>
                </a:solidFill>
              </a:rPr>
              <a:t>fwrite</a:t>
            </a:r>
            <a:r>
              <a:rPr lang="en-US" b="1" dirty="0">
                <a:solidFill>
                  <a:srgbClr val="7030A0"/>
                </a:solidFill>
              </a:rPr>
              <a:t>() </a:t>
            </a:r>
            <a:r>
              <a:rPr lang="en-US" dirty="0"/>
              <a:t>contains the name of the file to write to and the second parameter is the string to be written.</a:t>
            </a:r>
          </a:p>
          <a:p>
            <a:pPr marL="109728" indent="0">
              <a:buNone/>
            </a:pPr>
            <a:r>
              <a:rPr lang="en-US" dirty="0"/>
              <a:t>Example:</a:t>
            </a:r>
          </a:p>
          <a:p>
            <a:pPr marL="109728" indent="0">
              <a:buNone/>
            </a:pPr>
            <a:r>
              <a:rPr lang="en-US" dirty="0">
                <a:solidFill>
                  <a:srgbClr val="00B0F0"/>
                </a:solidFill>
              </a:rPr>
              <a:t>&lt;?</a:t>
            </a:r>
            <a:r>
              <a:rPr lang="en-US" dirty="0" err="1">
                <a:solidFill>
                  <a:srgbClr val="00B0F0"/>
                </a:solidFill>
              </a:rPr>
              <a:t>php</a:t>
            </a:r>
            <a:endParaRPr lang="en-US" dirty="0">
              <a:solidFill>
                <a:srgbClr val="00B0F0"/>
              </a:solidFill>
            </a:endParaRPr>
          </a:p>
          <a:p>
            <a:pPr marL="109728" indent="0">
              <a:buNone/>
            </a:pPr>
            <a:r>
              <a:rPr lang="en-US" dirty="0">
                <a:solidFill>
                  <a:srgbClr val="00B0F0"/>
                </a:solidFill>
              </a:rPr>
              <a:t>$myFile2 = "sampleFile2.txt";</a:t>
            </a:r>
          </a:p>
          <a:p>
            <a:pPr marL="109728" indent="0">
              <a:buNone/>
            </a:pPr>
            <a:r>
              <a:rPr lang="en-US" dirty="0">
                <a:solidFill>
                  <a:srgbClr val="00B0F0"/>
                </a:solidFill>
              </a:rPr>
              <a:t>$myFileLink2 = </a:t>
            </a:r>
            <a:r>
              <a:rPr lang="en-US" dirty="0" err="1">
                <a:solidFill>
                  <a:srgbClr val="00B0F0"/>
                </a:solidFill>
              </a:rPr>
              <a:t>fopen</a:t>
            </a:r>
            <a:r>
              <a:rPr lang="en-US" dirty="0">
                <a:solidFill>
                  <a:srgbClr val="00B0F0"/>
                </a:solidFill>
              </a:rPr>
              <a:t>($myFile2, 'a') or die("Can't open file.");</a:t>
            </a:r>
          </a:p>
          <a:p>
            <a:pPr marL="109728" indent="0">
              <a:buNone/>
            </a:pPr>
            <a:r>
              <a:rPr lang="en-US" dirty="0">
                <a:solidFill>
                  <a:srgbClr val="00B0F0"/>
                </a:solidFill>
              </a:rPr>
              <a:t>$</a:t>
            </a:r>
            <a:r>
              <a:rPr lang="en-US" dirty="0" err="1">
                <a:solidFill>
                  <a:srgbClr val="00B0F0"/>
                </a:solidFill>
              </a:rPr>
              <a:t>newContents</a:t>
            </a:r>
            <a:r>
              <a:rPr lang="en-US" dirty="0">
                <a:solidFill>
                  <a:srgbClr val="00B0F0"/>
                </a:solidFill>
              </a:rPr>
              <a:t> = "I am a student";</a:t>
            </a:r>
          </a:p>
          <a:p>
            <a:pPr marL="109728" indent="0">
              <a:buNone/>
            </a:pPr>
            <a:r>
              <a:rPr lang="en-US" dirty="0" err="1">
                <a:solidFill>
                  <a:srgbClr val="00B0F0"/>
                </a:solidFill>
              </a:rPr>
              <a:t>fwrite</a:t>
            </a:r>
            <a:r>
              <a:rPr lang="en-US" dirty="0">
                <a:solidFill>
                  <a:srgbClr val="00B0F0"/>
                </a:solidFill>
              </a:rPr>
              <a:t>($myFileLink2, $</a:t>
            </a:r>
            <a:r>
              <a:rPr lang="en-US" dirty="0" err="1">
                <a:solidFill>
                  <a:srgbClr val="00B0F0"/>
                </a:solidFill>
              </a:rPr>
              <a:t>newContents</a:t>
            </a:r>
            <a:r>
              <a:rPr lang="en-US" dirty="0">
                <a:solidFill>
                  <a:srgbClr val="00B0F0"/>
                </a:solidFill>
              </a:rPr>
              <a:t>);</a:t>
            </a:r>
          </a:p>
          <a:p>
            <a:pPr marL="109728" indent="0">
              <a:buNone/>
            </a:pPr>
            <a:r>
              <a:rPr lang="en-US" dirty="0" err="1">
                <a:solidFill>
                  <a:srgbClr val="00B0F0"/>
                </a:solidFill>
              </a:rPr>
              <a:t>fclose</a:t>
            </a:r>
            <a:r>
              <a:rPr lang="en-US" dirty="0">
                <a:solidFill>
                  <a:srgbClr val="00B0F0"/>
                </a:solidFill>
              </a:rPr>
              <a:t>($myFileLink2);</a:t>
            </a:r>
          </a:p>
          <a:p>
            <a:pPr marL="109728" indent="0">
              <a:buNone/>
            </a:pPr>
            <a:r>
              <a:rPr lang="en-US" dirty="0">
                <a:solidFill>
                  <a:srgbClr val="00B0F0"/>
                </a:solidFill>
              </a:rPr>
              <a:t>?&gt;</a:t>
            </a:r>
          </a:p>
          <a:p>
            <a:pPr marL="109728" indent="0">
              <a:buNone/>
            </a:pPr>
            <a:endParaRPr lang="en-US" dirty="0"/>
          </a:p>
          <a:p>
            <a:endParaRPr lang="en-US" dirty="0"/>
          </a:p>
        </p:txBody>
      </p:sp>
    </p:spTree>
    <p:extLst>
      <p:ext uri="{BB962C8B-B14F-4D97-AF65-F5344CB8AC3E}">
        <p14:creationId xmlns:p14="http://schemas.microsoft.com/office/powerpoint/2010/main" val="27643270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20277-7761-4C49-82D2-F02ACE2E8C7C}"/>
              </a:ext>
            </a:extLst>
          </p:cNvPr>
          <p:cNvSpPr>
            <a:spLocks noGrp="1"/>
          </p:cNvSpPr>
          <p:nvPr>
            <p:ph type="title"/>
          </p:nvPr>
        </p:nvSpPr>
        <p:spPr>
          <a:xfrm>
            <a:off x="457200" y="457200"/>
            <a:ext cx="8229600" cy="914400"/>
          </a:xfrm>
        </p:spPr>
        <p:txBody>
          <a:bodyPr>
            <a:normAutofit fontScale="90000"/>
          </a:bodyPr>
          <a:lstStyle/>
          <a:p>
            <a:pPr algn="ctr"/>
            <a:br>
              <a:rPr lang="en-US" b="1" dirty="0"/>
            </a:br>
            <a:r>
              <a:rPr lang="en-US" b="1" dirty="0">
                <a:solidFill>
                  <a:srgbClr val="C00000"/>
                </a:solidFill>
              </a:rPr>
              <a:t>Open File in PHP</a:t>
            </a:r>
            <a:br>
              <a:rPr lang="en-US" b="1" dirty="0"/>
            </a:br>
            <a:endParaRPr lang="en-US" dirty="0"/>
          </a:p>
        </p:txBody>
      </p:sp>
      <p:sp>
        <p:nvSpPr>
          <p:cNvPr id="3" name="Content Placeholder 2">
            <a:extLst>
              <a:ext uri="{FF2B5EF4-FFF2-40B4-BE49-F238E27FC236}">
                <a16:creationId xmlns:a16="http://schemas.microsoft.com/office/drawing/2014/main" id="{6F103BE3-E86F-42B2-90D9-485AF6674DA5}"/>
              </a:ext>
            </a:extLst>
          </p:cNvPr>
          <p:cNvSpPr>
            <a:spLocks noGrp="1"/>
          </p:cNvSpPr>
          <p:nvPr>
            <p:ph idx="1"/>
          </p:nvPr>
        </p:nvSpPr>
        <p:spPr>
          <a:xfrm>
            <a:off x="457200" y="1371600"/>
            <a:ext cx="8229600" cy="5202936"/>
          </a:xfrm>
        </p:spPr>
        <p:txBody>
          <a:bodyPr/>
          <a:lstStyle/>
          <a:p>
            <a:pPr algn="just"/>
            <a:r>
              <a:rPr lang="en-US" dirty="0">
                <a:latin typeface="Times New Roman" panose="02020603050405020304" pitchFamily="18" charset="0"/>
                <a:cs typeface="Times New Roman" panose="02020603050405020304" pitchFamily="18" charset="0"/>
              </a:rPr>
              <a:t>A better method to open files is with the </a:t>
            </a:r>
            <a:r>
              <a:rPr lang="en-US" b="1" dirty="0" err="1">
                <a:solidFill>
                  <a:srgbClr val="C00000"/>
                </a:solidFill>
                <a:latin typeface="Times New Roman" panose="02020603050405020304" pitchFamily="18" charset="0"/>
                <a:cs typeface="Times New Roman" panose="02020603050405020304" pitchFamily="18" charset="0"/>
              </a:rPr>
              <a:t>fopen</a:t>
            </a:r>
            <a:r>
              <a:rPr lang="en-US" b="1" dirty="0">
                <a:solidFill>
                  <a:srgbClr val="C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function. </a:t>
            </a:r>
          </a:p>
          <a:p>
            <a:pPr algn="just"/>
            <a:r>
              <a:rPr lang="en-US" dirty="0">
                <a:latin typeface="Times New Roman" panose="02020603050405020304" pitchFamily="18" charset="0"/>
                <a:cs typeface="Times New Roman" panose="02020603050405020304" pitchFamily="18" charset="0"/>
              </a:rPr>
              <a:t>The first parameter of </a:t>
            </a:r>
            <a:r>
              <a:rPr lang="en-US" b="1" dirty="0" err="1">
                <a:solidFill>
                  <a:srgbClr val="C00000"/>
                </a:solidFill>
                <a:latin typeface="Times New Roman" panose="02020603050405020304" pitchFamily="18" charset="0"/>
                <a:cs typeface="Times New Roman" panose="02020603050405020304" pitchFamily="18" charset="0"/>
              </a:rPr>
              <a:t>fopen</a:t>
            </a:r>
            <a:r>
              <a:rPr lang="en-US" b="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contains the name of the file to be opened and the second parameter specifies in which mode the file should be opened.</a:t>
            </a:r>
          </a:p>
        </p:txBody>
      </p:sp>
    </p:spTree>
    <p:extLst>
      <p:ext uri="{BB962C8B-B14F-4D97-AF65-F5344CB8AC3E}">
        <p14:creationId xmlns:p14="http://schemas.microsoft.com/office/powerpoint/2010/main" val="218719829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495A-55A8-4E65-BCB3-25BD03167A90}"/>
              </a:ext>
            </a:extLst>
          </p:cNvPr>
          <p:cNvSpPr>
            <a:spLocks noGrp="1"/>
          </p:cNvSpPr>
          <p:nvPr>
            <p:ph type="title"/>
          </p:nvPr>
        </p:nvSpPr>
        <p:spPr>
          <a:xfrm>
            <a:off x="457200" y="533400"/>
            <a:ext cx="8610600" cy="838200"/>
          </a:xfrm>
        </p:spPr>
        <p:txBody>
          <a:bodyPr/>
          <a:lstStyle/>
          <a:p>
            <a:pPr algn="ctr"/>
            <a:r>
              <a:rPr lang="en-US" dirty="0"/>
              <a:t>Cont…</a:t>
            </a:r>
          </a:p>
        </p:txBody>
      </p:sp>
      <p:graphicFrame>
        <p:nvGraphicFramePr>
          <p:cNvPr id="4" name="Content Placeholder 3">
            <a:extLst>
              <a:ext uri="{FF2B5EF4-FFF2-40B4-BE49-F238E27FC236}">
                <a16:creationId xmlns:a16="http://schemas.microsoft.com/office/drawing/2014/main" id="{406FF31C-1720-41F4-B6B3-6C750C001796}"/>
              </a:ext>
            </a:extLst>
          </p:cNvPr>
          <p:cNvGraphicFramePr>
            <a:graphicFrameLocks noGrp="1"/>
          </p:cNvGraphicFramePr>
          <p:nvPr>
            <p:ph idx="1"/>
            <p:extLst>
              <p:ext uri="{D42A27DB-BD31-4B8C-83A1-F6EECF244321}">
                <p14:modId xmlns:p14="http://schemas.microsoft.com/office/powerpoint/2010/main" val="3113628958"/>
              </p:ext>
            </p:extLst>
          </p:nvPr>
        </p:nvGraphicFramePr>
        <p:xfrm>
          <a:off x="228600" y="1371600"/>
          <a:ext cx="8839200" cy="5333999"/>
        </p:xfrm>
        <a:graphic>
          <a:graphicData uri="http://schemas.openxmlformats.org/drawingml/2006/table">
            <a:tbl>
              <a:tblPr firstRow="1" firstCol="1" bandRow="1">
                <a:tableStyleId>{5C22544A-7EE6-4342-B048-85BDC9FD1C3A}</a:tableStyleId>
              </a:tblPr>
              <a:tblGrid>
                <a:gridCol w="955589">
                  <a:extLst>
                    <a:ext uri="{9D8B030D-6E8A-4147-A177-3AD203B41FA5}">
                      <a16:colId xmlns:a16="http://schemas.microsoft.com/office/drawing/2014/main" val="1292008927"/>
                    </a:ext>
                  </a:extLst>
                </a:gridCol>
                <a:gridCol w="7883611">
                  <a:extLst>
                    <a:ext uri="{9D8B030D-6E8A-4147-A177-3AD203B41FA5}">
                      <a16:colId xmlns:a16="http://schemas.microsoft.com/office/drawing/2014/main" val="728383310"/>
                    </a:ext>
                  </a:extLst>
                </a:gridCol>
              </a:tblGrid>
              <a:tr h="427690">
                <a:tc>
                  <a:txBody>
                    <a:bodyPr/>
                    <a:lstStyle/>
                    <a:p>
                      <a:pPr marL="0" marR="0" algn="ctr">
                        <a:lnSpc>
                          <a:spcPct val="107000"/>
                        </a:lnSpc>
                        <a:spcBef>
                          <a:spcPts val="1500"/>
                        </a:spcBef>
                        <a:spcAft>
                          <a:spcPts val="1500"/>
                        </a:spcAft>
                      </a:pPr>
                      <a:r>
                        <a:rPr lang="en-US" sz="2000" b="1" dirty="0">
                          <a:solidFill>
                            <a:schemeClr val="accent4"/>
                          </a:solidFill>
                          <a:effectLst/>
                        </a:rPr>
                        <a:t>Modes</a:t>
                      </a:r>
                      <a:endParaRPr lang="en-US" sz="20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ctr">
                        <a:lnSpc>
                          <a:spcPct val="107000"/>
                        </a:lnSpc>
                        <a:spcBef>
                          <a:spcPts val="1500"/>
                        </a:spcBef>
                        <a:spcAft>
                          <a:spcPts val="1500"/>
                        </a:spcAft>
                      </a:pPr>
                      <a:r>
                        <a:rPr lang="en-US" sz="2000" b="1" dirty="0">
                          <a:solidFill>
                            <a:schemeClr val="accent4"/>
                          </a:solidFill>
                          <a:effectLst/>
                        </a:rPr>
                        <a:t>Description</a:t>
                      </a:r>
                      <a:endParaRPr lang="en-US" sz="20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28630381"/>
                  </a:ext>
                </a:extLst>
              </a:tr>
              <a:tr h="433695">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r</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a:effectLst/>
                        </a:rPr>
                        <a:t>Open a file for read only. File pointer starts at the beginning of the file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79554806"/>
                  </a:ext>
                </a:extLst>
              </a:tr>
              <a:tr h="668590">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w</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Open a file for write only. Erases the contents of the file or creates a new file if it doesn't exist. File pointer starts at the beginning of the file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54361849"/>
                  </a:ext>
                </a:extLst>
              </a:tr>
              <a:tr h="834313">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a</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Open a file for write only. The existing data in file is preserved. File pointer starts at the end of the file. Creates a new file if the file doesn't exist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30816358"/>
                  </a:ext>
                </a:extLst>
              </a:tr>
              <a:tr h="433695">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x</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Creates a new file for write only. Returns FALSE and an error if file already exists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16158160"/>
                  </a:ext>
                </a:extLst>
              </a:tr>
              <a:tr h="433695">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r+</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Open a file for read/write. File pointer starts at the beginning of the file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40294253"/>
                  </a:ext>
                </a:extLst>
              </a:tr>
              <a:tr h="834313">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w+</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Open a file for read/write. Erases the contents of the file or creates a new file if it doesn't exist. File pointer starts at the beginning of the file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35990490"/>
                  </a:ext>
                </a:extLst>
              </a:tr>
              <a:tr h="834313">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a+</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Open a file for read/write. The existing data in file is preserved. File pointer starts at the end of the file. Creates a new file if the file doesn't exist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84270069"/>
                  </a:ext>
                </a:extLst>
              </a:tr>
              <a:tr h="433695">
                <a:tc>
                  <a:txBody>
                    <a:bodyPr/>
                    <a:lstStyle/>
                    <a:p>
                      <a:pPr marL="0" marR="0" algn="ctr">
                        <a:lnSpc>
                          <a:spcPct val="107000"/>
                        </a:lnSpc>
                        <a:spcBef>
                          <a:spcPts val="1500"/>
                        </a:spcBef>
                        <a:spcAft>
                          <a:spcPts val="1500"/>
                        </a:spcAft>
                      </a:pPr>
                      <a:r>
                        <a:rPr lang="en-US" sz="2400" dirty="0">
                          <a:solidFill>
                            <a:srgbClr val="FFC000"/>
                          </a:solidFill>
                          <a:effectLst/>
                          <a:latin typeface="Times New Roman" panose="02020603050405020304" pitchFamily="18" charset="0"/>
                          <a:cs typeface="Times New Roman" panose="02020603050405020304" pitchFamily="18" charset="0"/>
                        </a:rPr>
                        <a:t>x+</a:t>
                      </a:r>
                      <a:endParaRPr lang="en-US"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algn="l">
                        <a:lnSpc>
                          <a:spcPct val="107000"/>
                        </a:lnSpc>
                        <a:spcBef>
                          <a:spcPts val="1500"/>
                        </a:spcBef>
                        <a:spcAft>
                          <a:spcPts val="1500"/>
                        </a:spcAft>
                      </a:pPr>
                      <a:r>
                        <a:rPr lang="en-US" sz="1400" dirty="0">
                          <a:effectLst/>
                        </a:rPr>
                        <a:t>Creates a new file for read/write. Returns FALSE and an error if file already exists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73439446"/>
                  </a:ext>
                </a:extLst>
              </a:tr>
            </a:tbl>
          </a:graphicData>
        </a:graphic>
      </p:graphicFrame>
    </p:spTree>
    <p:extLst>
      <p:ext uri="{BB962C8B-B14F-4D97-AF65-F5344CB8AC3E}">
        <p14:creationId xmlns:p14="http://schemas.microsoft.com/office/powerpoint/2010/main" val="36926953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457200"/>
          </a:xfrm>
        </p:spPr>
        <p:txBody>
          <a:bodyPr>
            <a:normAutofit fontScale="90000"/>
          </a:bodyPr>
          <a:lstStyle/>
          <a:p>
            <a:br>
              <a:rPr lang="en-US" b="1" dirty="0"/>
            </a:br>
            <a:r>
              <a:rPr lang="en-US" b="1" dirty="0"/>
              <a:t>                </a:t>
            </a:r>
            <a:r>
              <a:rPr lang="en-US" sz="2200" b="1" dirty="0">
                <a:solidFill>
                  <a:srgbClr val="FF0000"/>
                </a:solidFill>
                <a:latin typeface="Times New Roman" pitchFamily="18" charset="0"/>
                <a:cs typeface="Times New Roman" pitchFamily="18" charset="0"/>
              </a:rPr>
              <a:t> PHP  Cookies</a:t>
            </a:r>
            <a:br>
              <a:rPr lang="en-US" b="1" dirty="0"/>
            </a:br>
            <a:endParaRPr lang="en-US" dirty="0"/>
          </a:p>
        </p:txBody>
      </p:sp>
      <p:sp>
        <p:nvSpPr>
          <p:cNvPr id="3" name="Content Placeholder 2"/>
          <p:cNvSpPr>
            <a:spLocks noGrp="1"/>
          </p:cNvSpPr>
          <p:nvPr>
            <p:ph idx="1"/>
          </p:nvPr>
        </p:nvSpPr>
        <p:spPr>
          <a:xfrm>
            <a:off x="0" y="990600"/>
            <a:ext cx="9144000" cy="5867400"/>
          </a:xfrm>
        </p:spPr>
        <p:txBody>
          <a:bodyPr>
            <a:normAutofit/>
          </a:bodyPr>
          <a:lstStyle/>
          <a:p>
            <a:r>
              <a:rPr lang="en-US" sz="1400" dirty="0">
                <a:latin typeface="Times New Roman" pitchFamily="18" charset="0"/>
                <a:cs typeface="Times New Roman" pitchFamily="18" charset="0"/>
              </a:rPr>
              <a:t>A cookie is often used to identify a user.</a:t>
            </a:r>
          </a:p>
          <a:p>
            <a:pPr marL="109728" indent="0">
              <a:buNone/>
            </a:pPr>
            <a:r>
              <a:rPr lang="en-US" b="1" dirty="0"/>
              <a:t>                      </a:t>
            </a:r>
            <a:r>
              <a:rPr lang="en-US" sz="1600" b="1" dirty="0">
                <a:solidFill>
                  <a:srgbClr val="FF0000"/>
                </a:solidFill>
                <a:latin typeface="Times New Roman" pitchFamily="18" charset="0"/>
                <a:cs typeface="Times New Roman" pitchFamily="18" charset="0"/>
              </a:rPr>
              <a:t>What is a Cookie? </a:t>
            </a:r>
          </a:p>
          <a:p>
            <a:r>
              <a:rPr lang="en-US" sz="1400" dirty="0">
                <a:latin typeface="Times New Roman" pitchFamily="18" charset="0"/>
                <a:cs typeface="Times New Roman" pitchFamily="18" charset="0"/>
              </a:rPr>
              <a:t>A cookie is often used to identify a user. A cookie is a small file that the server embeds on the user's computer. Each time the same computer requests a page with a browser, it will send the cookie too. With PHP, you can both create and retrieve cookie values.</a:t>
            </a:r>
          </a:p>
          <a:p>
            <a:pPr marL="109728" indent="0">
              <a:buNone/>
            </a:pPr>
            <a:r>
              <a:rPr lang="en-US" b="1" dirty="0"/>
              <a:t>                </a:t>
            </a:r>
            <a:r>
              <a:rPr lang="en-US" sz="1800" b="1" dirty="0">
                <a:solidFill>
                  <a:srgbClr val="FF0000"/>
                </a:solidFill>
                <a:latin typeface="Times New Roman" pitchFamily="18" charset="0"/>
                <a:cs typeface="Times New Roman" pitchFamily="18" charset="0"/>
              </a:rPr>
              <a:t>Create Cookies With PHP</a:t>
            </a:r>
          </a:p>
          <a:p>
            <a:r>
              <a:rPr lang="en-US" sz="1400" dirty="0">
                <a:latin typeface="Times New Roman" pitchFamily="18" charset="0"/>
                <a:cs typeface="Times New Roman" pitchFamily="18" charset="0"/>
              </a:rPr>
              <a:t>A cookie is created with the </a:t>
            </a:r>
            <a:r>
              <a:rPr lang="en-US" sz="1400" dirty="0" err="1">
                <a:latin typeface="Times New Roman" pitchFamily="18" charset="0"/>
                <a:cs typeface="Times New Roman" pitchFamily="18" charset="0"/>
              </a:rPr>
              <a:t>setcookie</a:t>
            </a:r>
            <a:r>
              <a:rPr lang="en-US" sz="1400" dirty="0">
                <a:latin typeface="Times New Roman" pitchFamily="18" charset="0"/>
                <a:cs typeface="Times New Roman" pitchFamily="18" charset="0"/>
              </a:rPr>
              <a:t>() function.</a:t>
            </a:r>
          </a:p>
          <a:p>
            <a:pPr marL="109728" indent="0">
              <a:buNone/>
            </a:pPr>
            <a:r>
              <a:rPr lang="en-US" sz="1400" b="1" dirty="0"/>
              <a:t>                                     Syntax</a:t>
            </a:r>
          </a:p>
          <a:p>
            <a:r>
              <a:rPr lang="en-US" sz="1400" dirty="0" err="1">
                <a:latin typeface="Times New Roman" pitchFamily="18" charset="0"/>
                <a:cs typeface="Times New Roman" pitchFamily="18" charset="0"/>
              </a:rPr>
              <a:t>setcookie</a:t>
            </a:r>
            <a:r>
              <a:rPr lang="en-US" sz="1400" dirty="0">
                <a:latin typeface="Times New Roman" pitchFamily="18" charset="0"/>
                <a:cs typeface="Times New Roman" pitchFamily="18" charset="0"/>
              </a:rPr>
              <a:t>(name, value, expire, path, domain, secure, </a:t>
            </a:r>
            <a:r>
              <a:rPr lang="en-US" sz="1400" dirty="0" err="1">
                <a:latin typeface="Times New Roman" pitchFamily="18" charset="0"/>
                <a:cs typeface="Times New Roman" pitchFamily="18" charset="0"/>
              </a:rPr>
              <a:t>httponly</a:t>
            </a:r>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Only the name parameter is required. All other parameters are optional.</a:t>
            </a:r>
          </a:p>
          <a:p>
            <a:pPr marL="109728" indent="0">
              <a:buNone/>
            </a:pPr>
            <a:r>
              <a:rPr lang="en-US" sz="1400" b="1" dirty="0">
                <a:solidFill>
                  <a:srgbClr val="FF0000"/>
                </a:solidFill>
                <a:latin typeface="Times New Roman" pitchFamily="18" charset="0"/>
                <a:cs typeface="Times New Roman" pitchFamily="18" charset="0"/>
              </a:rPr>
              <a:t>                      </a:t>
            </a:r>
            <a:r>
              <a:rPr lang="en-US" sz="1700" b="1" dirty="0">
                <a:solidFill>
                  <a:srgbClr val="FF0000"/>
                </a:solidFill>
                <a:latin typeface="Times New Roman" pitchFamily="18" charset="0"/>
                <a:cs typeface="Times New Roman" pitchFamily="18" charset="0"/>
              </a:rPr>
              <a:t>PHP Create/Retrieve a Cookie</a:t>
            </a:r>
          </a:p>
          <a:p>
            <a:r>
              <a:rPr lang="en-US" sz="1400" dirty="0">
                <a:latin typeface="Times New Roman" pitchFamily="18" charset="0"/>
                <a:cs typeface="Times New Roman" pitchFamily="18" charset="0"/>
              </a:rPr>
              <a:t>The following example creates a cookie named "user" with the value "John Doe". The cookie will expire after 30 days (86400 * 30). The "/" means that the cookie is available in entire website (otherwise, select the directory you prefer).</a:t>
            </a:r>
          </a:p>
          <a:p>
            <a:r>
              <a:rPr lang="en-US" sz="1400" dirty="0">
                <a:latin typeface="Times New Roman" pitchFamily="18" charset="0"/>
                <a:cs typeface="Times New Roman" pitchFamily="18" charset="0"/>
              </a:rPr>
              <a:t>We then retrieve the value of the cookie "user" (using the global variable $_COOKIE). We also use the </a:t>
            </a:r>
            <a:r>
              <a:rPr lang="en-US" sz="1400" dirty="0" err="1">
                <a:latin typeface="Times New Roman" pitchFamily="18" charset="0"/>
                <a:cs typeface="Times New Roman" pitchFamily="18" charset="0"/>
              </a:rPr>
              <a:t>isset</a:t>
            </a:r>
            <a:r>
              <a:rPr lang="en-US" sz="1400" dirty="0">
                <a:latin typeface="Times New Roman" pitchFamily="18" charset="0"/>
                <a:cs typeface="Times New Roman" pitchFamily="18" charset="0"/>
              </a:rPr>
              <a:t>() function to find out if the cookie is set:</a:t>
            </a:r>
          </a:p>
          <a:p>
            <a:pPr marL="109728" indent="0">
              <a:buNone/>
            </a:pPr>
            <a:r>
              <a:rPr lang="en-US" sz="1600" b="1" dirty="0">
                <a:solidFill>
                  <a:srgbClr val="0070C0"/>
                </a:solidFill>
                <a:latin typeface="Times New Roman" pitchFamily="18" charset="0"/>
                <a:cs typeface="Times New Roman" pitchFamily="18" charset="0"/>
              </a:rPr>
              <a:t>Note:</a:t>
            </a:r>
            <a:r>
              <a:rPr lang="en-US" sz="1600" dirty="0">
                <a:solidFill>
                  <a:srgbClr val="0070C0"/>
                </a:solidFill>
                <a:latin typeface="Times New Roman" pitchFamily="18" charset="0"/>
                <a:cs typeface="Times New Roman" pitchFamily="18" charset="0"/>
              </a:rPr>
              <a:t> The </a:t>
            </a:r>
            <a:r>
              <a:rPr lang="en-US" sz="1600" dirty="0" err="1">
                <a:solidFill>
                  <a:srgbClr val="0070C0"/>
                </a:solidFill>
                <a:latin typeface="Times New Roman" pitchFamily="18" charset="0"/>
                <a:cs typeface="Times New Roman" pitchFamily="18" charset="0"/>
              </a:rPr>
              <a:t>setcookie</a:t>
            </a:r>
            <a:r>
              <a:rPr lang="en-US" sz="1600" dirty="0">
                <a:solidFill>
                  <a:srgbClr val="0070C0"/>
                </a:solidFill>
                <a:latin typeface="Times New Roman" pitchFamily="18" charset="0"/>
                <a:cs typeface="Times New Roman" pitchFamily="18" charset="0"/>
              </a:rPr>
              <a:t>() function must appear BEFORE the &lt;html&gt; </a:t>
            </a:r>
            <a:r>
              <a:rPr lang="en-US" sz="1600">
                <a:solidFill>
                  <a:srgbClr val="0070C0"/>
                </a:solidFill>
                <a:latin typeface="Times New Roman" pitchFamily="18" charset="0"/>
                <a:cs typeface="Times New Roman" pitchFamily="18" charset="0"/>
              </a:rPr>
              <a:t>tag.</a:t>
            </a:r>
          </a:p>
          <a:p>
            <a:pPr marL="109728" indent="0">
              <a:buNone/>
            </a:pPr>
            <a:endParaRPr lang="en-US" sz="16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9473984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rmAutofit fontScale="90000"/>
          </a:bodyPr>
          <a:lstStyle/>
          <a:p>
            <a:r>
              <a:rPr lang="en-US" dirty="0"/>
              <a:t>                    Cont…</a:t>
            </a:r>
          </a:p>
        </p:txBody>
      </p:sp>
      <p:sp>
        <p:nvSpPr>
          <p:cNvPr id="3" name="Content Placeholder 2"/>
          <p:cNvSpPr>
            <a:spLocks noGrp="1"/>
          </p:cNvSpPr>
          <p:nvPr>
            <p:ph idx="1"/>
          </p:nvPr>
        </p:nvSpPr>
        <p:spPr>
          <a:xfrm>
            <a:off x="0" y="1066800"/>
            <a:ext cx="9144000" cy="5791200"/>
          </a:xfrm>
        </p:spPr>
        <p:txBody>
          <a:bodyPr>
            <a:normAutofit/>
          </a:bodyPr>
          <a:lstStyle/>
          <a:p>
            <a:pPr marL="109728" indent="0">
              <a:buNone/>
            </a:pPr>
            <a:r>
              <a:rPr lang="en-US" sz="1800" b="1" dirty="0">
                <a:latin typeface="Times New Roman" pitchFamily="18" charset="0"/>
                <a:cs typeface="Times New Roman" pitchFamily="18" charset="0"/>
              </a:rPr>
              <a:t>Example</a:t>
            </a:r>
          </a:p>
          <a:p>
            <a:pPr marL="109728" indent="0">
              <a:buNone/>
            </a:pP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 = "user";</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cookie_value</a:t>
            </a:r>
            <a:r>
              <a:rPr lang="en-US" sz="1400" dirty="0">
                <a:latin typeface="Times New Roman" pitchFamily="18" charset="0"/>
                <a:cs typeface="Times New Roman" pitchFamily="18" charset="0"/>
              </a:rPr>
              <a:t> = "John Doe";</a:t>
            </a:r>
            <a:br>
              <a:rPr lang="en-US" sz="1400" dirty="0">
                <a:latin typeface="Times New Roman" pitchFamily="18" charset="0"/>
                <a:cs typeface="Times New Roman" pitchFamily="18" charset="0"/>
              </a:rPr>
            </a:br>
            <a:r>
              <a:rPr lang="en-US" sz="1400" dirty="0" err="1">
                <a:latin typeface="Times New Roman" pitchFamily="18" charset="0"/>
                <a:cs typeface="Times New Roman" pitchFamily="18" charset="0"/>
              </a:rPr>
              <a:t>setcookie</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cookie_value</a:t>
            </a:r>
            <a:r>
              <a:rPr lang="en-US" sz="1400" dirty="0">
                <a:latin typeface="Times New Roman" pitchFamily="18" charset="0"/>
                <a:cs typeface="Times New Roman" pitchFamily="18" charset="0"/>
              </a:rPr>
              <a:t>, time() + (86400 * 30), "/"); // 86400 = 1 day</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if(!</a:t>
            </a:r>
            <a:r>
              <a:rPr lang="en-US" sz="1400" dirty="0" err="1">
                <a:latin typeface="Times New Roman" pitchFamily="18" charset="0"/>
                <a:cs typeface="Times New Roman" pitchFamily="18" charset="0"/>
              </a:rPr>
              <a:t>isset</a:t>
            </a:r>
            <a:r>
              <a:rPr lang="en-US" sz="1400" dirty="0">
                <a:latin typeface="Times New Roman" pitchFamily="18" charset="0"/>
                <a:cs typeface="Times New Roman" pitchFamily="18" charset="0"/>
              </a:rPr>
              <a:t>($_COOKIE[$</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 {</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echo "Cookie named '" . $</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 . "' is not set!";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else {</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echo "Cookie '" . $</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 . "' is set!&lt;</a:t>
            </a:r>
            <a:r>
              <a:rPr lang="en-US" sz="1400" dirty="0" err="1">
                <a:latin typeface="Times New Roman" pitchFamily="18" charset="0"/>
                <a:cs typeface="Times New Roman" pitchFamily="18" charset="0"/>
              </a:rPr>
              <a:t>br</a:t>
            </a: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echo "Value is: " . $_COOKIE[$</a:t>
            </a:r>
            <a:r>
              <a:rPr lang="en-US" sz="1400" dirty="0" err="1">
                <a:latin typeface="Times New Roman" pitchFamily="18" charset="0"/>
                <a:cs typeface="Times New Roman" pitchFamily="18" charset="0"/>
              </a:rPr>
              <a:t>cookie_name</a:t>
            </a:r>
            <a:r>
              <a:rPr lang="en-US" sz="1400" dirty="0">
                <a:latin typeface="Times New Roman" pitchFamily="18" charset="0"/>
                <a:cs typeface="Times New Roman" pitchFamily="18" charset="0"/>
              </a:rPr>
              <a: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 </a:t>
            </a:r>
          </a:p>
          <a:p>
            <a:endParaRPr lang="en-US" dirty="0"/>
          </a:p>
        </p:txBody>
      </p:sp>
    </p:spTree>
    <p:extLst>
      <p:ext uri="{BB962C8B-B14F-4D97-AF65-F5344CB8AC3E}">
        <p14:creationId xmlns:p14="http://schemas.microsoft.com/office/powerpoint/2010/main" val="370167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normAutofit fontScale="90000"/>
          </a:bodyPr>
          <a:lstStyle/>
          <a:p>
            <a:r>
              <a:rPr lang="en-US" b="1" dirty="0"/>
              <a:t>                      </a:t>
            </a:r>
            <a:r>
              <a:rPr lang="en-US" sz="2700" b="1" dirty="0">
                <a:solidFill>
                  <a:srgbClr val="FF0000"/>
                </a:solidFill>
                <a:latin typeface="Times New Roman" pitchFamily="18" charset="0"/>
                <a:cs typeface="Times New Roman" pitchFamily="18" charset="0"/>
              </a:rPr>
              <a:t>Comments in PHP</a:t>
            </a:r>
            <a:br>
              <a:rPr lang="en-US" dirty="0"/>
            </a:br>
            <a:endParaRPr lang="en-US" dirty="0"/>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r>
              <a:rPr lang="en-US" sz="2000" dirty="0">
                <a:latin typeface="Times New Roman" pitchFamily="18" charset="0"/>
                <a:cs typeface="Times New Roman" pitchFamily="18" charset="0"/>
              </a:rPr>
              <a:t>A comment in PHP code is a line that is not read/executed as part of the program. Its only purpose is to be read by someone who is editing the code!</a:t>
            </a:r>
          </a:p>
          <a:p>
            <a:pPr marL="109728" indent="0">
              <a:buNone/>
            </a:pPr>
            <a:r>
              <a:rPr lang="en-US" sz="2000" dirty="0"/>
              <a:t>Comments are useful for:</a:t>
            </a:r>
          </a:p>
          <a:p>
            <a:pPr>
              <a:buFont typeface="Wingdings" pitchFamily="2" charset="2"/>
              <a:buChar char="Ø"/>
            </a:pPr>
            <a:r>
              <a:rPr lang="en-US" sz="2000" dirty="0">
                <a:latin typeface="Times New Roman" pitchFamily="18" charset="0"/>
                <a:cs typeface="Times New Roman" pitchFamily="18" charset="0"/>
              </a:rPr>
              <a:t> </a:t>
            </a:r>
            <a:r>
              <a:rPr lang="en-US" sz="2000" dirty="0"/>
              <a:t>To let others understand what you are doing .</a:t>
            </a:r>
          </a:p>
          <a:p>
            <a:pPr>
              <a:buFont typeface="Wingdings" pitchFamily="2" charset="2"/>
              <a:buChar char="Ø"/>
            </a:pPr>
            <a:r>
              <a:rPr lang="en-US" sz="2000" dirty="0"/>
              <a:t>To remind yourself what you did .</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PHP supports three ways of commenting:</a:t>
            </a:r>
          </a:p>
          <a:p>
            <a:pPr marL="109728" indent="0">
              <a:buNone/>
            </a:pPr>
            <a:r>
              <a:rPr lang="en-US" sz="2000" dirty="0">
                <a:latin typeface="Times New Roman" pitchFamily="18" charset="0"/>
                <a:cs typeface="Times New Roman" pitchFamily="18" charset="0"/>
              </a:rPr>
              <a:t> </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Example</a:t>
            </a:r>
            <a:endParaRPr lang="en-US" sz="2200" dirty="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&lt;!DOCTYPE html&gt;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&lt;html&gt;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a:t>
            </a:r>
            <a:r>
              <a:rPr lang="en-US" sz="2200" dirty="0" err="1">
                <a:latin typeface="Times New Roman" pitchFamily="18" charset="0"/>
                <a:cs typeface="Times New Roman" pitchFamily="18" charset="0"/>
              </a:rPr>
              <a:t>php</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This is a single line comment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 This is also a single line comment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This is a multiple lines comment block</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that spans over more than</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one line</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&lt;/body&gt;</a:t>
            </a:r>
            <a:br>
              <a:rPr lang="en-US" sz="2200" dirty="0">
                <a:latin typeface="Times New Roman" pitchFamily="18" charset="0"/>
                <a:cs typeface="Times New Roman" pitchFamily="18" charset="0"/>
              </a:rPr>
            </a:br>
            <a:r>
              <a:rPr lang="en-US" sz="2200" dirty="0">
                <a:latin typeface="Times New Roman" pitchFamily="18" charset="0"/>
                <a:cs typeface="Times New Roman" pitchFamily="18" charset="0"/>
              </a:rPr>
              <a:t>&lt;/html&gt; </a:t>
            </a:r>
          </a:p>
          <a:p>
            <a:pPr marL="109728" indent="0">
              <a:buNone/>
            </a:pP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7709789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09600"/>
          </a:xfrm>
        </p:spPr>
        <p:txBody>
          <a:bodyPr>
            <a:normAutofit fontScale="90000"/>
          </a:bodyPr>
          <a:lstStyle/>
          <a:p>
            <a:br>
              <a:rPr lang="en-US" b="1" dirty="0"/>
            </a:br>
            <a:r>
              <a:rPr lang="en-US" b="1" dirty="0"/>
              <a:t>                      </a:t>
            </a:r>
            <a:r>
              <a:rPr lang="en-US" sz="2200" b="1" dirty="0">
                <a:solidFill>
                  <a:srgbClr val="FF0000"/>
                </a:solidFill>
                <a:latin typeface="Times New Roman" pitchFamily="18" charset="0"/>
                <a:cs typeface="Times New Roman" pitchFamily="18" charset="0"/>
              </a:rPr>
              <a:t>PHP  Sessions</a:t>
            </a:r>
            <a:br>
              <a:rPr lang="en-US" b="1" dirty="0"/>
            </a:br>
            <a:endParaRPr lang="en-US" dirty="0"/>
          </a:p>
        </p:txBody>
      </p:sp>
      <p:sp>
        <p:nvSpPr>
          <p:cNvPr id="3" name="Content Placeholder 2"/>
          <p:cNvSpPr>
            <a:spLocks noGrp="1"/>
          </p:cNvSpPr>
          <p:nvPr>
            <p:ph idx="1"/>
          </p:nvPr>
        </p:nvSpPr>
        <p:spPr>
          <a:xfrm>
            <a:off x="0" y="914400"/>
            <a:ext cx="9144000" cy="5943600"/>
          </a:xfrm>
        </p:spPr>
        <p:txBody>
          <a:bodyPr/>
          <a:lstStyle/>
          <a:p>
            <a:r>
              <a:rPr lang="en-US" sz="1400" dirty="0">
                <a:latin typeface="Times New Roman" pitchFamily="18" charset="0"/>
                <a:cs typeface="Times New Roman" pitchFamily="18" charset="0"/>
              </a:rPr>
              <a:t>A session is a way to store information (in variables) to be used across multiple pages.</a:t>
            </a:r>
          </a:p>
          <a:p>
            <a:r>
              <a:rPr lang="en-US" sz="1400" dirty="0">
                <a:latin typeface="Times New Roman" pitchFamily="18" charset="0"/>
                <a:cs typeface="Times New Roman" pitchFamily="18" charset="0"/>
              </a:rPr>
              <a:t>Unlike a cookie, the information is not stored on the users computer.</a:t>
            </a:r>
          </a:p>
          <a:p>
            <a:r>
              <a:rPr lang="en-US" sz="1400" dirty="0">
                <a:latin typeface="Times New Roman" pitchFamily="18" charset="0"/>
                <a:cs typeface="Times New Roman" pitchFamily="18" charset="0"/>
              </a:rPr>
              <a:t>Session variables hold information about one single user, and are available to all pages in one application.</a:t>
            </a:r>
          </a:p>
          <a:p>
            <a:r>
              <a:rPr lang="en-US" sz="1400" dirty="0">
                <a:latin typeface="Times New Roman" pitchFamily="18" charset="0"/>
                <a:cs typeface="Times New Roman" pitchFamily="18" charset="0"/>
              </a:rPr>
              <a:t>If you need a permanent storage, you may want to store the data in a database.</a:t>
            </a:r>
          </a:p>
          <a:p>
            <a:r>
              <a:rPr lang="en-US" sz="1400" dirty="0">
                <a:latin typeface="Times New Roman" pitchFamily="18" charset="0"/>
                <a:cs typeface="Times New Roman" pitchFamily="18" charset="0"/>
              </a:rPr>
              <a:t>A session is started with the session_start() function.</a:t>
            </a:r>
          </a:p>
          <a:p>
            <a:r>
              <a:rPr lang="en-US" sz="1400" dirty="0">
                <a:latin typeface="Times New Roman" pitchFamily="18" charset="0"/>
                <a:cs typeface="Times New Roman" pitchFamily="18" charset="0"/>
              </a:rPr>
              <a:t>Session variables are set with the PHP global variable: $_SESSION.</a:t>
            </a:r>
          </a:p>
          <a:p>
            <a:pPr marL="109728" indent="0">
              <a:buNone/>
            </a:pPr>
            <a:r>
              <a:rPr lang="en-US" sz="1400" b="1" dirty="0">
                <a:latin typeface="Times New Roman" pitchFamily="18" charset="0"/>
                <a:cs typeface="Times New Roman" pitchFamily="18" charset="0"/>
              </a:rPr>
              <a:t>Example</a:t>
            </a:r>
          </a:p>
          <a:p>
            <a:pPr marL="109728" indent="0">
              <a:buNone/>
            </a:pP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Start the session</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session_start();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&lt;!DOCTYPE html&gt;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Set session variables</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$_SESSION["</a:t>
            </a:r>
            <a:r>
              <a:rPr lang="en-US" sz="1400" dirty="0" err="1">
                <a:latin typeface="Times New Roman" pitchFamily="18" charset="0"/>
                <a:cs typeface="Times New Roman" pitchFamily="18" charset="0"/>
              </a:rPr>
              <a:t>favcolor</a:t>
            </a:r>
            <a:r>
              <a:rPr lang="en-US" sz="1400" dirty="0">
                <a:latin typeface="Times New Roman" pitchFamily="18" charset="0"/>
                <a:cs typeface="Times New Roman" pitchFamily="18" charset="0"/>
              </a:rPr>
              <a:t>"] = "green";</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$_SESSION["</a:t>
            </a:r>
            <a:r>
              <a:rPr lang="en-US" sz="1400" dirty="0" err="1">
                <a:latin typeface="Times New Roman" pitchFamily="18" charset="0"/>
                <a:cs typeface="Times New Roman" pitchFamily="18" charset="0"/>
              </a:rPr>
              <a:t>favanimal</a:t>
            </a:r>
            <a:r>
              <a:rPr lang="en-US" sz="1400" dirty="0">
                <a:latin typeface="Times New Roman" pitchFamily="18" charset="0"/>
                <a:cs typeface="Times New Roman" pitchFamily="18" charset="0"/>
              </a:rPr>
              <a:t>"] = "cat";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echo "Session variables are set.";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 </a:t>
            </a:r>
          </a:p>
          <a:p>
            <a:endParaRPr lang="en-US" sz="1400" u="sng" dirty="0">
              <a:latin typeface="Times New Roman" pitchFamily="18" charset="0"/>
              <a:cs typeface="Times New Roman" pitchFamily="18" charset="0"/>
            </a:endParaRPr>
          </a:p>
        </p:txBody>
      </p:sp>
    </p:spTree>
    <p:extLst>
      <p:ext uri="{BB962C8B-B14F-4D97-AF65-F5344CB8AC3E}">
        <p14:creationId xmlns:p14="http://schemas.microsoft.com/office/powerpoint/2010/main" val="26357699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rmAutofit fontScale="90000"/>
          </a:bodyPr>
          <a:lstStyle/>
          <a:p>
            <a:r>
              <a:rPr lang="en-US" dirty="0"/>
              <a:t>                                 </a:t>
            </a:r>
            <a:r>
              <a:rPr lang="en-US" sz="2700" dirty="0">
                <a:latin typeface="Times New Roman" pitchFamily="18" charset="0"/>
                <a:cs typeface="Times New Roman" pitchFamily="18" charset="0"/>
              </a:rPr>
              <a:t>Cont…</a:t>
            </a:r>
          </a:p>
        </p:txBody>
      </p:sp>
      <p:sp>
        <p:nvSpPr>
          <p:cNvPr id="3" name="Content Placeholder 2"/>
          <p:cNvSpPr>
            <a:spLocks noGrp="1"/>
          </p:cNvSpPr>
          <p:nvPr>
            <p:ph idx="1"/>
          </p:nvPr>
        </p:nvSpPr>
        <p:spPr>
          <a:xfrm>
            <a:off x="0" y="1066800"/>
            <a:ext cx="9144000" cy="5791200"/>
          </a:xfrm>
        </p:spPr>
        <p:txBody>
          <a:bodyPr>
            <a:normAutofit/>
          </a:bodyPr>
          <a:lstStyle/>
          <a:p>
            <a:r>
              <a:rPr lang="en-US" sz="1400" b="1" dirty="0">
                <a:solidFill>
                  <a:srgbClr val="0070C0"/>
                </a:solidFill>
                <a:latin typeface="Times New Roman" pitchFamily="18" charset="0"/>
                <a:cs typeface="Times New Roman" pitchFamily="18" charset="0"/>
              </a:rPr>
              <a:t>Note:</a:t>
            </a:r>
            <a:r>
              <a:rPr lang="en-US" sz="1400" dirty="0">
                <a:solidFill>
                  <a:srgbClr val="0070C0"/>
                </a:solidFill>
                <a:latin typeface="Times New Roman" pitchFamily="18" charset="0"/>
                <a:cs typeface="Times New Roman" pitchFamily="18" charset="0"/>
              </a:rPr>
              <a:t> The session_start() function must be the very first thing in your document. Before any HTML tags.</a:t>
            </a:r>
          </a:p>
          <a:p>
            <a:pPr marL="109728" indent="0">
              <a:buNone/>
            </a:pPr>
            <a:r>
              <a:rPr lang="en-US" sz="1400" b="1" dirty="0"/>
              <a:t>                                                             </a:t>
            </a:r>
            <a:r>
              <a:rPr lang="en-US" sz="1800" b="1" dirty="0">
                <a:solidFill>
                  <a:srgbClr val="FF0000"/>
                </a:solidFill>
                <a:latin typeface="Times New Roman" pitchFamily="18" charset="0"/>
                <a:cs typeface="Times New Roman" pitchFamily="18" charset="0"/>
              </a:rPr>
              <a:t>Get PHP Session Variable Values</a:t>
            </a:r>
          </a:p>
          <a:p>
            <a:r>
              <a:rPr lang="en-US" sz="1400" b="1" dirty="0">
                <a:latin typeface="Times New Roman" pitchFamily="18" charset="0"/>
                <a:cs typeface="Times New Roman" pitchFamily="18" charset="0"/>
              </a:rPr>
              <a:t>Example</a:t>
            </a:r>
          </a:p>
          <a:p>
            <a:pPr marL="109728" indent="0">
              <a:buNone/>
            </a:pP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session_start();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&lt;!DOCTYPE html&gt;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a:t>
            </a:r>
            <a:r>
              <a:rPr lang="en-US" sz="1400" dirty="0" err="1">
                <a:latin typeface="Times New Roman" pitchFamily="18" charset="0"/>
                <a:cs typeface="Times New Roman" pitchFamily="18" charset="0"/>
              </a:rPr>
              <a:t>php</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 Echo session variables that were set on previous page</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echo "Favorite color is " . $_SESSION["</a:t>
            </a:r>
            <a:r>
              <a:rPr lang="en-US" sz="1400" dirty="0" err="1">
                <a:latin typeface="Times New Roman" pitchFamily="18" charset="0"/>
                <a:cs typeface="Times New Roman" pitchFamily="18" charset="0"/>
              </a:rPr>
              <a:t>favcolor</a:t>
            </a:r>
            <a:r>
              <a:rPr lang="en-US" sz="1400" dirty="0">
                <a:latin typeface="Times New Roman" pitchFamily="18" charset="0"/>
                <a:cs typeface="Times New Roman" pitchFamily="18" charset="0"/>
              </a:rPr>
              <a:t>"] . ".&lt;</a:t>
            </a:r>
            <a:r>
              <a:rPr lang="en-US" sz="1400" dirty="0" err="1">
                <a:latin typeface="Times New Roman" pitchFamily="18" charset="0"/>
                <a:cs typeface="Times New Roman" pitchFamily="18" charset="0"/>
              </a:rPr>
              <a:t>br</a:t>
            </a: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echo "Favorite animal is " . $_SESSION["</a:t>
            </a:r>
            <a:r>
              <a:rPr lang="en-US" sz="1400" dirty="0" err="1">
                <a:latin typeface="Times New Roman" pitchFamily="18" charset="0"/>
                <a:cs typeface="Times New Roman" pitchFamily="18" charset="0"/>
              </a:rPr>
              <a:t>favanimal</a:t>
            </a:r>
            <a:r>
              <a:rPr lang="en-US" sz="1400" dirty="0">
                <a:latin typeface="Times New Roman" pitchFamily="18" charset="0"/>
                <a:cs typeface="Times New Roman" pitchFamily="18" charset="0"/>
              </a:rPr>
              <a:t>"] . ".";</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&lt;/body&gt;</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&lt;/html&gt; </a:t>
            </a:r>
          </a:p>
          <a:p>
            <a:pPr marL="109728" indent="0">
              <a:buNone/>
            </a:pPr>
            <a:r>
              <a:rPr lang="en-US" sz="1400" b="1" dirty="0"/>
              <a:t>                                                                      </a:t>
            </a:r>
            <a:r>
              <a:rPr lang="en-US" sz="1400" b="1" dirty="0">
                <a:solidFill>
                  <a:srgbClr val="FF0000"/>
                </a:solidFill>
                <a:latin typeface="Times New Roman" pitchFamily="18" charset="0"/>
                <a:cs typeface="Times New Roman" pitchFamily="18" charset="0"/>
              </a:rPr>
              <a:t>Destroy a PHP Session </a:t>
            </a:r>
          </a:p>
          <a:p>
            <a:r>
              <a:rPr lang="en-US" sz="1400" dirty="0">
                <a:latin typeface="Times New Roman" pitchFamily="18" charset="0"/>
                <a:cs typeface="Times New Roman" pitchFamily="18" charset="0"/>
              </a:rPr>
              <a:t>To remove all global session variables and destroy the session, use </a:t>
            </a:r>
            <a:r>
              <a:rPr lang="en-US" sz="1400" dirty="0" err="1">
                <a:latin typeface="Times New Roman" pitchFamily="18" charset="0"/>
                <a:cs typeface="Times New Roman" pitchFamily="18" charset="0"/>
              </a:rPr>
              <a:t>session_unset</a:t>
            </a:r>
            <a:r>
              <a:rPr lang="en-US" sz="1400" dirty="0">
                <a:latin typeface="Times New Roman" pitchFamily="18" charset="0"/>
                <a:cs typeface="Times New Roman" pitchFamily="18" charset="0"/>
              </a:rPr>
              <a:t>() and </a:t>
            </a:r>
            <a:r>
              <a:rPr lang="en-US" sz="1400" dirty="0" err="1">
                <a:latin typeface="Times New Roman" pitchFamily="18" charset="0"/>
                <a:cs typeface="Times New Roman" pitchFamily="18" charset="0"/>
              </a:rPr>
              <a:t>session_destroy</a:t>
            </a:r>
            <a:r>
              <a:rPr lang="en-US" sz="1400" dirty="0">
                <a:latin typeface="Times New Roman" pitchFamily="18" charset="0"/>
                <a:cs typeface="Times New Roman" pitchFamily="18" charset="0"/>
              </a:rPr>
              <a:t>():</a:t>
            </a:r>
          </a:p>
          <a:p>
            <a:endParaRPr lang="en-US" sz="1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41940132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33400"/>
          </a:xfrm>
        </p:spPr>
        <p:txBody>
          <a:bodyPr>
            <a:normAutofit fontScale="90000"/>
          </a:bodyPr>
          <a:lstStyle/>
          <a:p>
            <a:r>
              <a:rPr lang="en-US" dirty="0"/>
              <a:t>                              Cont…</a:t>
            </a:r>
          </a:p>
        </p:txBody>
      </p:sp>
      <p:sp>
        <p:nvSpPr>
          <p:cNvPr id="3" name="Content Placeholder 2"/>
          <p:cNvSpPr>
            <a:spLocks noGrp="1"/>
          </p:cNvSpPr>
          <p:nvPr>
            <p:ph idx="1"/>
          </p:nvPr>
        </p:nvSpPr>
        <p:spPr>
          <a:xfrm>
            <a:off x="0" y="990600"/>
            <a:ext cx="9144000" cy="5867400"/>
          </a:xfrm>
        </p:spPr>
        <p:txBody>
          <a:bodyPr>
            <a:normAutofit/>
          </a:bodyPr>
          <a:lstStyle/>
          <a:p>
            <a:pPr marL="109728" indent="0">
              <a:buNone/>
            </a:pPr>
            <a:r>
              <a:rPr lang="en-US" sz="1500" b="1" dirty="0">
                <a:latin typeface="Times New Roman" pitchFamily="18" charset="0"/>
                <a:cs typeface="Times New Roman" pitchFamily="18" charset="0"/>
              </a:rPr>
              <a:t>Example</a:t>
            </a:r>
          </a:p>
          <a:p>
            <a:pPr marL="109728" indent="0">
              <a:buNone/>
            </a:pPr>
            <a:r>
              <a:rPr lang="en-US" sz="1500" dirty="0">
                <a:latin typeface="Times New Roman" pitchFamily="18" charset="0"/>
                <a:cs typeface="Times New Roman" pitchFamily="18" charset="0"/>
              </a:rPr>
              <a:t>&lt;?</a:t>
            </a:r>
            <a:r>
              <a:rPr lang="en-US" sz="1500" dirty="0" err="1">
                <a:latin typeface="Times New Roman" pitchFamily="18" charset="0"/>
                <a:cs typeface="Times New Roman" pitchFamily="18" charset="0"/>
              </a:rPr>
              <a:t>php</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session_start();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&lt;!DOCTYPE html&gt;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&lt;html&gt;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&lt;body&gt;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a:t>
            </a:r>
            <a:r>
              <a:rPr lang="en-US" sz="1500" dirty="0" err="1">
                <a:latin typeface="Times New Roman" pitchFamily="18" charset="0"/>
                <a:cs typeface="Times New Roman" pitchFamily="18" charset="0"/>
              </a:rPr>
              <a:t>php</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 remove all session variables</a:t>
            </a:r>
            <a:br>
              <a:rPr lang="en-US" sz="1500" dirty="0">
                <a:latin typeface="Times New Roman" pitchFamily="18" charset="0"/>
                <a:cs typeface="Times New Roman" pitchFamily="18" charset="0"/>
              </a:rPr>
            </a:br>
            <a:r>
              <a:rPr lang="en-US" sz="1500" dirty="0" err="1">
                <a:latin typeface="Times New Roman" pitchFamily="18" charset="0"/>
                <a:cs typeface="Times New Roman" pitchFamily="18" charset="0"/>
              </a:rPr>
              <a:t>session_unset</a:t>
            </a:r>
            <a:r>
              <a:rPr lang="en-US" sz="1500" dirty="0">
                <a:latin typeface="Times New Roman" pitchFamily="18" charset="0"/>
                <a:cs typeface="Times New Roman" pitchFamily="18" charset="0"/>
              </a:rPr>
              <a:t>(); </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 destroy the session </a:t>
            </a:r>
            <a:br>
              <a:rPr lang="en-US" sz="1500" dirty="0">
                <a:latin typeface="Times New Roman" pitchFamily="18" charset="0"/>
                <a:cs typeface="Times New Roman" pitchFamily="18" charset="0"/>
              </a:rPr>
            </a:br>
            <a:r>
              <a:rPr lang="en-US" sz="1500" dirty="0" err="1">
                <a:latin typeface="Times New Roman" pitchFamily="18" charset="0"/>
                <a:cs typeface="Times New Roman" pitchFamily="18" charset="0"/>
              </a:rPr>
              <a:t>session_destroy</a:t>
            </a:r>
            <a:r>
              <a:rPr lang="en-US" sz="1500" dirty="0">
                <a:latin typeface="Times New Roman" pitchFamily="18" charset="0"/>
                <a:cs typeface="Times New Roman" pitchFamily="18" charset="0"/>
              </a:rPr>
              <a:t>(); </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&lt;/body&gt;</a:t>
            </a:r>
            <a:br>
              <a:rPr lang="en-US" sz="1500" dirty="0">
                <a:latin typeface="Times New Roman" pitchFamily="18" charset="0"/>
                <a:cs typeface="Times New Roman" pitchFamily="18" charset="0"/>
              </a:rPr>
            </a:br>
            <a:r>
              <a:rPr lang="en-US" sz="1500" dirty="0">
                <a:latin typeface="Times New Roman" pitchFamily="18" charset="0"/>
                <a:cs typeface="Times New Roman" pitchFamily="18" charset="0"/>
              </a:rPr>
              <a:t>&lt;/html&gt; </a:t>
            </a:r>
          </a:p>
          <a:p>
            <a:endParaRPr lang="en-US" dirty="0"/>
          </a:p>
        </p:txBody>
      </p:sp>
    </p:spTree>
    <p:extLst>
      <p:ext uri="{BB962C8B-B14F-4D97-AF65-F5344CB8AC3E}">
        <p14:creationId xmlns:p14="http://schemas.microsoft.com/office/powerpoint/2010/main" val="19593301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9600"/>
          </a:xfrm>
        </p:spPr>
        <p:txBody>
          <a:bodyPr>
            <a:normAutofit fontScale="90000"/>
          </a:bodyPr>
          <a:lstStyle/>
          <a:p>
            <a:br>
              <a:rPr lang="en-US" b="1" dirty="0"/>
            </a:br>
            <a:r>
              <a:rPr lang="en-US" b="1" dirty="0"/>
              <a:t>                   </a:t>
            </a:r>
            <a:r>
              <a:rPr lang="en-US" sz="1800" b="1" dirty="0">
                <a:solidFill>
                  <a:srgbClr val="FF0000"/>
                </a:solidFill>
                <a:latin typeface="Times New Roman" pitchFamily="18" charset="0"/>
                <a:cs typeface="Times New Roman" pitchFamily="18" charset="0"/>
              </a:rPr>
              <a:t>PHP MySQL Database</a:t>
            </a:r>
            <a:br>
              <a:rPr lang="en-US" b="1" dirty="0"/>
            </a:br>
            <a:endParaRPr lang="en-US" dirty="0"/>
          </a:p>
        </p:txBody>
      </p:sp>
      <p:sp>
        <p:nvSpPr>
          <p:cNvPr id="3" name="Content Placeholder 2"/>
          <p:cNvSpPr>
            <a:spLocks noGrp="1"/>
          </p:cNvSpPr>
          <p:nvPr>
            <p:ph idx="1"/>
          </p:nvPr>
        </p:nvSpPr>
        <p:spPr>
          <a:xfrm>
            <a:off x="0" y="1066800"/>
            <a:ext cx="9144000" cy="5791200"/>
          </a:xfrm>
        </p:spPr>
        <p:txBody>
          <a:bodyPr/>
          <a:lstStyle/>
          <a:p>
            <a:r>
              <a:rPr lang="en-US" sz="1400" dirty="0">
                <a:latin typeface="Times New Roman" pitchFamily="18" charset="0"/>
                <a:cs typeface="Times New Roman" pitchFamily="18" charset="0"/>
              </a:rPr>
              <a:t>With PHP, you can connect to and manipulate databases.</a:t>
            </a:r>
          </a:p>
          <a:p>
            <a:r>
              <a:rPr lang="en-US" sz="1400" dirty="0">
                <a:latin typeface="Times New Roman" pitchFamily="18" charset="0"/>
                <a:cs typeface="Times New Roman" pitchFamily="18" charset="0"/>
              </a:rPr>
              <a:t>MySQL is the most popular database system used with PHP.</a:t>
            </a:r>
          </a:p>
          <a:p>
            <a:pPr marL="109728" indent="0">
              <a:buNone/>
            </a:pPr>
            <a:r>
              <a:rPr lang="en-US" b="1" dirty="0"/>
              <a:t>                              </a:t>
            </a:r>
            <a:r>
              <a:rPr lang="en-US" sz="1400" b="1" dirty="0">
                <a:solidFill>
                  <a:srgbClr val="FF0000"/>
                </a:solidFill>
                <a:latin typeface="Times New Roman" pitchFamily="18" charset="0"/>
                <a:cs typeface="Times New Roman" pitchFamily="18" charset="0"/>
              </a:rPr>
              <a:t>What is MySQL?</a:t>
            </a:r>
          </a:p>
          <a:p>
            <a:r>
              <a:rPr lang="en-US" sz="1400" dirty="0">
                <a:latin typeface="Times New Roman" pitchFamily="18" charset="0"/>
                <a:cs typeface="Times New Roman" pitchFamily="18" charset="0"/>
              </a:rPr>
              <a:t>MySQL is a database system used on the web</a:t>
            </a:r>
          </a:p>
          <a:p>
            <a:r>
              <a:rPr lang="en-US" sz="1400" dirty="0">
                <a:latin typeface="Times New Roman" pitchFamily="18" charset="0"/>
                <a:cs typeface="Times New Roman" pitchFamily="18" charset="0"/>
              </a:rPr>
              <a:t>MySQL is a database system that runs on a server</a:t>
            </a:r>
          </a:p>
          <a:p>
            <a:r>
              <a:rPr lang="en-US" sz="1400" dirty="0">
                <a:latin typeface="Times New Roman" pitchFamily="18" charset="0"/>
                <a:cs typeface="Times New Roman" pitchFamily="18" charset="0"/>
              </a:rPr>
              <a:t>MySQL is ideal for both small and large applications</a:t>
            </a:r>
          </a:p>
          <a:p>
            <a:r>
              <a:rPr lang="en-US" sz="1400" dirty="0">
                <a:latin typeface="Times New Roman" pitchFamily="18" charset="0"/>
                <a:cs typeface="Times New Roman" pitchFamily="18" charset="0"/>
              </a:rPr>
              <a:t>MySQL is very fast, reliable, and easy to use</a:t>
            </a:r>
          </a:p>
          <a:p>
            <a:r>
              <a:rPr lang="en-US" sz="1400" dirty="0">
                <a:latin typeface="Times New Roman" pitchFamily="18" charset="0"/>
                <a:cs typeface="Times New Roman" pitchFamily="18" charset="0"/>
              </a:rPr>
              <a:t>MySQL uses standard SQL</a:t>
            </a:r>
          </a:p>
          <a:p>
            <a:r>
              <a:rPr lang="en-US" sz="1400" dirty="0">
                <a:latin typeface="Times New Roman" pitchFamily="18" charset="0"/>
                <a:cs typeface="Times New Roman" pitchFamily="18" charset="0"/>
              </a:rPr>
              <a:t>MySQL compiles on a number of platforms</a:t>
            </a:r>
          </a:p>
          <a:p>
            <a:r>
              <a:rPr lang="en-US" sz="1400" dirty="0">
                <a:latin typeface="Times New Roman" pitchFamily="18" charset="0"/>
                <a:cs typeface="Times New Roman" pitchFamily="18" charset="0"/>
              </a:rPr>
              <a:t>MySQL is free to download and use</a:t>
            </a:r>
          </a:p>
          <a:p>
            <a:r>
              <a:rPr lang="en-US" sz="1400" dirty="0">
                <a:latin typeface="Times New Roman" pitchFamily="18" charset="0"/>
                <a:cs typeface="Times New Roman" pitchFamily="18" charset="0"/>
              </a:rPr>
              <a:t>MySQL is developed, distributed, and supported by Oracle Corporation</a:t>
            </a:r>
          </a:p>
          <a:p>
            <a:pPr marL="109728" indent="0">
              <a:buNone/>
            </a:pPr>
            <a:r>
              <a:rPr lang="en-US" sz="1400" dirty="0">
                <a:solidFill>
                  <a:srgbClr val="0070C0"/>
                </a:solidFill>
                <a:latin typeface="Times New Roman" pitchFamily="18" charset="0"/>
                <a:cs typeface="Times New Roman" pitchFamily="18" charset="0"/>
              </a:rPr>
              <a:t>The data in a MySQL database are stored in tables. A table is a collection of related data, and it consists of columns and rows.</a:t>
            </a:r>
          </a:p>
          <a:p>
            <a:pPr marL="109728" indent="0">
              <a:buNone/>
            </a:pPr>
            <a:r>
              <a:rPr lang="en-US" sz="1400" dirty="0">
                <a:solidFill>
                  <a:srgbClr val="0070C0"/>
                </a:solidFill>
                <a:latin typeface="Times New Roman" pitchFamily="18" charset="0"/>
                <a:cs typeface="Times New Roman" pitchFamily="18" charset="0"/>
              </a:rPr>
              <a:t>                                                         </a:t>
            </a:r>
            <a:r>
              <a:rPr lang="en-US" sz="1400" dirty="0">
                <a:solidFill>
                  <a:srgbClr val="FF0000"/>
                </a:solidFill>
                <a:latin typeface="Times New Roman" pitchFamily="18" charset="0"/>
                <a:cs typeface="Times New Roman" pitchFamily="18" charset="0"/>
              </a:rPr>
              <a:t>  </a:t>
            </a:r>
            <a:r>
              <a:rPr lang="en-US" sz="1400" b="1" dirty="0">
                <a:solidFill>
                  <a:srgbClr val="FF0000"/>
                </a:solidFill>
                <a:latin typeface="Times New Roman" pitchFamily="18" charset="0"/>
                <a:cs typeface="Times New Roman" pitchFamily="18" charset="0"/>
              </a:rPr>
              <a:t>Database Queries</a:t>
            </a:r>
          </a:p>
          <a:p>
            <a:r>
              <a:rPr lang="en-US" sz="1400" dirty="0">
                <a:latin typeface="Times New Roman" pitchFamily="18" charset="0"/>
                <a:cs typeface="Times New Roman" pitchFamily="18" charset="0"/>
              </a:rPr>
              <a:t>A query is a question or a request.</a:t>
            </a:r>
          </a:p>
          <a:p>
            <a:r>
              <a:rPr lang="en-US" sz="1400" dirty="0">
                <a:latin typeface="Times New Roman" pitchFamily="18" charset="0"/>
                <a:cs typeface="Times New Roman" pitchFamily="18" charset="0"/>
              </a:rPr>
              <a:t>We can query a database for specific information and have a </a:t>
            </a:r>
            <a:r>
              <a:rPr lang="en-US" sz="1400" dirty="0" err="1">
                <a:latin typeface="Times New Roman" pitchFamily="18" charset="0"/>
                <a:cs typeface="Times New Roman" pitchFamily="18" charset="0"/>
              </a:rPr>
              <a:t>recordset</a:t>
            </a:r>
            <a:r>
              <a:rPr lang="en-US" sz="1400" dirty="0">
                <a:latin typeface="Times New Roman" pitchFamily="18" charset="0"/>
                <a:cs typeface="Times New Roman" pitchFamily="18" charset="0"/>
              </a:rPr>
              <a:t> returned.</a:t>
            </a:r>
          </a:p>
          <a:p>
            <a:pPr marL="109728" indent="0">
              <a:buNone/>
            </a:pPr>
            <a:r>
              <a:rPr lang="en-US" sz="1400" dirty="0">
                <a:solidFill>
                  <a:srgbClr val="0070C0"/>
                </a:solidFill>
                <a:latin typeface="Times New Roman" pitchFamily="18" charset="0"/>
                <a:cs typeface="Times New Roman" pitchFamily="18" charset="0"/>
              </a:rPr>
              <a:t>Example:</a:t>
            </a:r>
          </a:p>
          <a:p>
            <a:pPr marL="109728" indent="0">
              <a:buNone/>
            </a:pPr>
            <a:r>
              <a:rPr lang="en-US" sz="1400" dirty="0">
                <a:latin typeface="Times New Roman" pitchFamily="18" charset="0"/>
                <a:cs typeface="Times New Roman" pitchFamily="18" charset="0"/>
              </a:rPr>
              <a:t>SELECT </a:t>
            </a:r>
            <a:r>
              <a:rPr lang="en-US" sz="1400" dirty="0" err="1">
                <a:latin typeface="Times New Roman" pitchFamily="18" charset="0"/>
                <a:cs typeface="Times New Roman" pitchFamily="18" charset="0"/>
              </a:rPr>
              <a:t>LastName</a:t>
            </a:r>
            <a:r>
              <a:rPr lang="en-US" sz="1400" dirty="0">
                <a:latin typeface="Times New Roman" pitchFamily="18" charset="0"/>
                <a:cs typeface="Times New Roman" pitchFamily="18" charset="0"/>
              </a:rPr>
              <a:t> FROM Employees</a:t>
            </a:r>
            <a:endParaRPr lang="en-US" sz="1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906152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ED8E3-1219-4ADD-AA94-144668145BDB}"/>
              </a:ext>
            </a:extLst>
          </p:cNvPr>
          <p:cNvSpPr>
            <a:spLocks noGrp="1"/>
          </p:cNvSpPr>
          <p:nvPr>
            <p:ph type="title"/>
          </p:nvPr>
        </p:nvSpPr>
        <p:spPr>
          <a:xfrm>
            <a:off x="152400" y="533400"/>
            <a:ext cx="8839200" cy="685800"/>
          </a:xfrm>
        </p:spPr>
        <p:txBody>
          <a:bodyPr>
            <a:normAutofit/>
          </a:bodyPr>
          <a:lstStyle/>
          <a:p>
            <a:pPr algn="ctr"/>
            <a:r>
              <a:rPr lang="en-US" sz="3200" b="1" dirty="0">
                <a:solidFill>
                  <a:srgbClr val="C00000"/>
                </a:solidFill>
                <a:latin typeface="Times New Roman" panose="02020603050405020304" pitchFamily="18" charset="0"/>
                <a:cs typeface="Times New Roman" panose="02020603050405020304" pitchFamily="18" charset="0"/>
              </a:rPr>
              <a:t>Connecting to databases</a:t>
            </a:r>
          </a:p>
        </p:txBody>
      </p:sp>
      <p:sp>
        <p:nvSpPr>
          <p:cNvPr id="3" name="Content Placeholder 2">
            <a:extLst>
              <a:ext uri="{FF2B5EF4-FFF2-40B4-BE49-F238E27FC236}">
                <a16:creationId xmlns:a16="http://schemas.microsoft.com/office/drawing/2014/main" id="{7E48F595-C3E4-48C3-8F34-26B314516FF5}"/>
              </a:ext>
            </a:extLst>
          </p:cNvPr>
          <p:cNvSpPr>
            <a:spLocks noGrp="1"/>
          </p:cNvSpPr>
          <p:nvPr>
            <p:ph idx="1"/>
          </p:nvPr>
        </p:nvSpPr>
        <p:spPr>
          <a:xfrm>
            <a:off x="152400" y="1219200"/>
            <a:ext cx="8839200" cy="5486400"/>
          </a:xfrm>
        </p:spPr>
        <p:txBody>
          <a:bodyPr/>
          <a:lstStyle/>
          <a:p>
            <a:pPr>
              <a:buFont typeface="Wingdings" panose="05000000000000000000" pitchFamily="2" charset="2"/>
              <a:buChar char="Ø"/>
            </a:pPr>
            <a:r>
              <a:rPr lang="en-US" dirty="0"/>
              <a:t>To connect PHP with database, four important things must be taken place. Those are:-</a:t>
            </a:r>
          </a:p>
          <a:p>
            <a:pPr marL="1437894" lvl="3" indent="-514350">
              <a:buFont typeface="+mj-lt"/>
              <a:buAutoNum type="arabicPeriod"/>
            </a:pPr>
            <a:r>
              <a:rPr lang="en-US" sz="2400" b="1" dirty="0">
                <a:solidFill>
                  <a:srgbClr val="7030A0"/>
                </a:solidFill>
                <a:latin typeface="Times New Roman" panose="02020603050405020304" pitchFamily="18" charset="0"/>
                <a:cs typeface="Times New Roman" panose="02020603050405020304" pitchFamily="18" charset="0"/>
              </a:rPr>
              <a:t>Define constants</a:t>
            </a:r>
          </a:p>
          <a:p>
            <a:pPr marL="1437894" lvl="3" indent="-514350">
              <a:buFont typeface="+mj-lt"/>
              <a:buAutoNum type="arabicPeriod"/>
            </a:pPr>
            <a:r>
              <a:rPr lang="en-US" sz="2400" b="1" dirty="0">
                <a:solidFill>
                  <a:srgbClr val="7030A0"/>
                </a:solidFill>
                <a:latin typeface="Times New Roman" panose="02020603050405020304" pitchFamily="18" charset="0"/>
                <a:cs typeface="Times New Roman" panose="02020603050405020304" pitchFamily="18" charset="0"/>
              </a:rPr>
              <a:t>Create connection using</a:t>
            </a:r>
            <a:r>
              <a:rPr lang="en-US" sz="2400" dirty="0">
                <a:solidFill>
                  <a:srgbClr val="7030A0"/>
                </a:solidFill>
                <a:latin typeface="Times New Roman" panose="02020603050405020304" pitchFamily="18" charset="0"/>
                <a:cs typeface="Times New Roman" panose="02020603050405020304" pitchFamily="18" charset="0"/>
              </a:rPr>
              <a:t> </a:t>
            </a:r>
            <a:r>
              <a:rPr lang="en-US" sz="2400" b="1" dirty="0">
                <a:solidFill>
                  <a:srgbClr val="0070C0"/>
                </a:solidFill>
                <a:latin typeface="Times New Roman" panose="02020603050405020304" pitchFamily="18" charset="0"/>
                <a:cs typeface="Times New Roman" panose="02020603050405020304" pitchFamily="18" charset="0"/>
              </a:rPr>
              <a:t>mysql_connect</a:t>
            </a:r>
            <a:r>
              <a:rPr lang="en-US" sz="2400" b="1" dirty="0">
                <a:solidFill>
                  <a:srgbClr val="7030A0"/>
                </a:solidFill>
                <a:latin typeface="Times New Roman" panose="02020603050405020304" pitchFamily="18" charset="0"/>
                <a:cs typeface="Times New Roman" panose="02020603050405020304" pitchFamily="18" charset="0"/>
              </a:rPr>
              <a:t>.</a:t>
            </a:r>
          </a:p>
          <a:p>
            <a:pPr marL="1437894" lvl="3" indent="-514350">
              <a:buFont typeface="+mj-lt"/>
              <a:buAutoNum type="arabicPeriod"/>
            </a:pPr>
            <a:r>
              <a:rPr lang="en-US" sz="2400" b="1" dirty="0">
                <a:solidFill>
                  <a:srgbClr val="7030A0"/>
                </a:solidFill>
                <a:latin typeface="Times New Roman" panose="02020603050405020304" pitchFamily="18" charset="0"/>
                <a:cs typeface="Times New Roman" panose="02020603050405020304" pitchFamily="18" charset="0"/>
              </a:rPr>
              <a:t>Select database.</a:t>
            </a:r>
          </a:p>
          <a:p>
            <a:pPr marL="1437894" lvl="3" indent="-514350">
              <a:buFont typeface="+mj-lt"/>
              <a:buAutoNum type="arabicPeriod"/>
            </a:pPr>
            <a:r>
              <a:rPr lang="en-US" sz="2400" b="1" dirty="0">
                <a:solidFill>
                  <a:srgbClr val="7030A0"/>
                </a:solidFill>
                <a:latin typeface="Times New Roman" panose="02020603050405020304" pitchFamily="18" charset="0"/>
                <a:cs typeface="Times New Roman" panose="02020603050405020304" pitchFamily="18" charset="0"/>
              </a:rPr>
              <a:t>Close connection.</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169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4D38-F985-4516-A903-F04191D75144}"/>
              </a:ext>
            </a:extLst>
          </p:cNvPr>
          <p:cNvSpPr>
            <a:spLocks noGrp="1"/>
          </p:cNvSpPr>
          <p:nvPr>
            <p:ph type="title"/>
          </p:nvPr>
        </p:nvSpPr>
        <p:spPr>
          <a:xfrm>
            <a:off x="76200" y="533400"/>
            <a:ext cx="8915400" cy="381000"/>
          </a:xfrm>
        </p:spPr>
        <p:txBody>
          <a:bodyPr>
            <a:normAutofit fontScale="90000"/>
          </a:bodyPr>
          <a:lstStyle/>
          <a:p>
            <a:pPr algn="ctr"/>
            <a:r>
              <a:rPr lang="en-US" sz="3200" b="1" dirty="0">
                <a:solidFill>
                  <a:srgbClr val="C00000"/>
                </a:solidFill>
                <a:latin typeface="Times New Roman" panose="02020603050405020304" pitchFamily="18" charset="0"/>
                <a:cs typeface="Times New Roman" panose="02020603050405020304" pitchFamily="18" charset="0"/>
              </a:rPr>
              <a:t>1. Define constants</a:t>
            </a:r>
          </a:p>
        </p:txBody>
      </p:sp>
      <p:sp>
        <p:nvSpPr>
          <p:cNvPr id="3" name="Content Placeholder 2">
            <a:extLst>
              <a:ext uri="{FF2B5EF4-FFF2-40B4-BE49-F238E27FC236}">
                <a16:creationId xmlns:a16="http://schemas.microsoft.com/office/drawing/2014/main" id="{AACB21FB-6D28-4364-A28A-094D7EA0E8A9}"/>
              </a:ext>
            </a:extLst>
          </p:cNvPr>
          <p:cNvSpPr>
            <a:spLocks noGrp="1"/>
          </p:cNvSpPr>
          <p:nvPr>
            <p:ph idx="1"/>
          </p:nvPr>
        </p:nvSpPr>
        <p:spPr>
          <a:xfrm>
            <a:off x="76200" y="914400"/>
            <a:ext cx="8915400" cy="5943600"/>
          </a:xfrm>
        </p:spPr>
        <p:txBody>
          <a:bodyPr>
            <a:normAutofit/>
          </a:bodyPr>
          <a:lstStyle/>
          <a:p>
            <a:pPr>
              <a:buFont typeface="Wingdings" panose="05000000000000000000" pitchFamily="2" charset="2"/>
              <a:buChar char="Ø"/>
            </a:pPr>
            <a:r>
              <a:rPr lang="en-US" dirty="0"/>
              <a:t>To connect </a:t>
            </a:r>
            <a:r>
              <a:rPr lang="en-US" dirty="0" err="1"/>
              <a:t>php</a:t>
            </a:r>
            <a:r>
              <a:rPr lang="en-US" dirty="0"/>
              <a:t> with database, defining constants is very important. Constants that must be defined are:- </a:t>
            </a:r>
          </a:p>
          <a:p>
            <a:pPr lvl="4">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Define the server.</a:t>
            </a:r>
          </a:p>
          <a:p>
            <a:pPr lvl="4">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Define user name of the server.</a:t>
            </a:r>
          </a:p>
          <a:p>
            <a:pPr lvl="4">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Define password of the user.</a:t>
            </a:r>
          </a:p>
          <a:p>
            <a:pPr lvl="4">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Define database name.</a:t>
            </a:r>
          </a:p>
          <a:p>
            <a:pPr marL="640080" indent="-45720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To define the constant, we can use as follows:</a:t>
            </a:r>
          </a:p>
          <a:p>
            <a:pPr marL="1207008" lvl="4" indent="0">
              <a:buNone/>
            </a:pPr>
            <a:r>
              <a:rPr lang="en-US" dirty="0">
                <a:solidFill>
                  <a:schemeClr val="accent6">
                    <a:lumMod val="75000"/>
                  </a:schemeClr>
                </a:solidFill>
                <a:latin typeface="Times New Roman" panose="02020603050405020304" pitchFamily="18" charset="0"/>
                <a:cs typeface="Times New Roman" panose="02020603050405020304" pitchFamily="18" charset="0"/>
              </a:rPr>
              <a:t>&lt;?</a:t>
            </a:r>
            <a:r>
              <a:rPr lang="en-US" dirty="0" err="1">
                <a:solidFill>
                  <a:schemeClr val="accent6">
                    <a:lumMod val="75000"/>
                  </a:schemeClr>
                </a:solidFill>
                <a:latin typeface="Times New Roman" panose="02020603050405020304" pitchFamily="18" charset="0"/>
                <a:cs typeface="Times New Roman" panose="02020603050405020304" pitchFamily="18" charset="0"/>
              </a:rPr>
              <a:t>php</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define</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db_server","localhost</a:t>
            </a:r>
            <a:r>
              <a:rPr lang="en-US" dirty="0">
                <a:solidFill>
                  <a:schemeClr val="tx1"/>
                </a:solidFill>
                <a:latin typeface="Times New Roman" panose="02020603050405020304" pitchFamily="18" charset="0"/>
                <a:cs typeface="Times New Roman" panose="02020603050405020304" pitchFamily="18" charset="0"/>
              </a:rPr>
              <a:t>");// the server that we use</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define</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db_user","root</a:t>
            </a:r>
            <a:r>
              <a:rPr lang="en-US" dirty="0">
                <a:solidFill>
                  <a:schemeClr val="tx1"/>
                </a:solidFill>
                <a:latin typeface="Times New Roman" panose="02020603050405020304" pitchFamily="18" charset="0"/>
                <a:cs typeface="Times New Roman" panose="02020603050405020304" pitchFamily="18" charset="0"/>
              </a:rPr>
              <a:t>");// the username of the server</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define</a:t>
            </a: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db_pass</a:t>
            </a:r>
            <a:r>
              <a:rPr lang="en-US" dirty="0">
                <a:solidFill>
                  <a:schemeClr val="tx1"/>
                </a:solidFill>
                <a:latin typeface="Times New Roman" panose="02020603050405020304" pitchFamily="18" charset="0"/>
                <a:cs typeface="Times New Roman" panose="02020603050405020304" pitchFamily="18" charset="0"/>
              </a:rPr>
              <a:t>","");//password of the server</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define</a:t>
            </a:r>
            <a:r>
              <a:rPr lang="en-US" dirty="0">
                <a:solidFill>
                  <a:schemeClr val="tx1"/>
                </a:solidFill>
                <a:latin typeface="Times New Roman" panose="02020603050405020304" pitchFamily="18" charset="0"/>
                <a:cs typeface="Times New Roman" panose="02020603050405020304" pitchFamily="18" charset="0"/>
              </a:rPr>
              <a:t>("db_name","</a:t>
            </a:r>
            <a:r>
              <a:rPr lang="en-US" dirty="0" err="1">
                <a:solidFill>
                  <a:schemeClr val="tx1"/>
                </a:solidFill>
                <a:latin typeface="Times New Roman" panose="02020603050405020304" pitchFamily="18" charset="0"/>
                <a:cs typeface="Times New Roman" panose="02020603050405020304" pitchFamily="18" charset="0"/>
              </a:rPr>
              <a:t>schoolmgt</a:t>
            </a:r>
            <a:r>
              <a:rPr lang="en-US" dirty="0">
                <a:solidFill>
                  <a:schemeClr val="tx1"/>
                </a:solidFill>
                <a:latin typeface="Times New Roman" panose="02020603050405020304" pitchFamily="18" charset="0"/>
                <a:cs typeface="Times New Roman" panose="02020603050405020304" pitchFamily="18" charset="0"/>
              </a:rPr>
              <a:t>");//the database that we use</a:t>
            </a:r>
          </a:p>
          <a:p>
            <a:pPr marL="1207008" lvl="4" indent="0">
              <a:buNone/>
            </a:pPr>
            <a:r>
              <a:rPr lang="en-US" dirty="0">
                <a:solidFill>
                  <a:schemeClr val="accent6">
                    <a:lumMod val="75000"/>
                  </a:schemeClr>
                </a:solidFill>
                <a:latin typeface="Times New Roman" panose="02020603050405020304" pitchFamily="18" charset="0"/>
                <a:cs typeface="Times New Roman" panose="02020603050405020304" pitchFamily="18" charset="0"/>
              </a:rPr>
              <a:t>?&gt;</a:t>
            </a:r>
          </a:p>
        </p:txBody>
      </p:sp>
    </p:spTree>
    <p:extLst>
      <p:ext uri="{BB962C8B-B14F-4D97-AF65-F5344CB8AC3E}">
        <p14:creationId xmlns:p14="http://schemas.microsoft.com/office/powerpoint/2010/main" val="15427675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72E1B-BCFB-44A8-B9A9-DB79F3F39335}"/>
              </a:ext>
            </a:extLst>
          </p:cNvPr>
          <p:cNvSpPr>
            <a:spLocks noGrp="1"/>
          </p:cNvSpPr>
          <p:nvPr>
            <p:ph type="title"/>
          </p:nvPr>
        </p:nvSpPr>
        <p:spPr>
          <a:xfrm>
            <a:off x="0" y="457200"/>
            <a:ext cx="9067800" cy="457200"/>
          </a:xfrm>
        </p:spPr>
        <p:txBody>
          <a:bodyPr>
            <a:noAutofit/>
          </a:bodyPr>
          <a:lstStyle/>
          <a:p>
            <a:pPr algn="ctr"/>
            <a:r>
              <a:rPr lang="en-US" sz="2800" dirty="0">
                <a:solidFill>
                  <a:srgbClr val="C00000"/>
                </a:solidFill>
                <a:latin typeface="Times New Roman" panose="02020603050405020304" pitchFamily="18" charset="0"/>
                <a:cs typeface="Times New Roman" panose="02020603050405020304" pitchFamily="18" charset="0"/>
              </a:rPr>
              <a:t>2. </a:t>
            </a:r>
            <a:r>
              <a:rPr lang="en-US" sz="2900" b="1" dirty="0">
                <a:solidFill>
                  <a:srgbClr val="C00000"/>
                </a:solidFill>
                <a:latin typeface="Times New Roman" panose="02020603050405020304" pitchFamily="18" charset="0"/>
                <a:cs typeface="Times New Roman" panose="02020603050405020304" pitchFamily="18" charset="0"/>
              </a:rPr>
              <a:t>Opening Database Connection </a:t>
            </a:r>
          </a:p>
        </p:txBody>
      </p:sp>
      <p:sp>
        <p:nvSpPr>
          <p:cNvPr id="3" name="Content Placeholder 2">
            <a:extLst>
              <a:ext uri="{FF2B5EF4-FFF2-40B4-BE49-F238E27FC236}">
                <a16:creationId xmlns:a16="http://schemas.microsoft.com/office/drawing/2014/main" id="{4F447BA9-A9A2-428C-A252-F6F51B888865}"/>
              </a:ext>
            </a:extLst>
          </p:cNvPr>
          <p:cNvSpPr>
            <a:spLocks noGrp="1"/>
          </p:cNvSpPr>
          <p:nvPr>
            <p:ph idx="1"/>
          </p:nvPr>
        </p:nvSpPr>
        <p:spPr>
          <a:xfrm>
            <a:off x="0" y="914400"/>
            <a:ext cx="9067800" cy="5660136"/>
          </a:xfrm>
        </p:spPr>
        <p:txBody>
          <a:bodyPr>
            <a:normAutofit/>
          </a:bodyPr>
          <a:lstStyle/>
          <a:p>
            <a:pPr algn="just"/>
            <a:r>
              <a:rPr lang="en-US" sz="2400" dirty="0">
                <a:latin typeface="Times New Roman" panose="02020603050405020304" pitchFamily="18" charset="0"/>
                <a:cs typeface="Times New Roman" panose="02020603050405020304" pitchFamily="18" charset="0"/>
              </a:rPr>
              <a:t>After defining constants using </a:t>
            </a:r>
            <a:r>
              <a:rPr lang="en-US" sz="2400" dirty="0" err="1">
                <a:latin typeface="Times New Roman" panose="02020603050405020304" pitchFamily="18" charset="0"/>
                <a:cs typeface="Times New Roman" panose="02020603050405020304" pitchFamily="18" charset="0"/>
              </a:rPr>
              <a:t>php</a:t>
            </a:r>
            <a:r>
              <a:rPr lang="en-US" sz="2400" dirty="0">
                <a:latin typeface="Times New Roman" panose="02020603050405020304" pitchFamily="18" charset="0"/>
                <a:cs typeface="Times New Roman" panose="02020603050405020304" pitchFamily="18" charset="0"/>
              </a:rPr>
              <a:t>, opening or creating connection is very important. To open or create database connection, we use </a:t>
            </a:r>
            <a:r>
              <a:rPr lang="en-US" sz="2400" b="1" dirty="0">
                <a:solidFill>
                  <a:srgbClr val="0070C0"/>
                </a:solidFill>
                <a:latin typeface="Times New Roman" panose="02020603050405020304" pitchFamily="18" charset="0"/>
                <a:cs typeface="Times New Roman" panose="02020603050405020304" pitchFamily="18" charset="0"/>
              </a:rPr>
              <a:t>mysql_connect </a:t>
            </a:r>
            <a:r>
              <a:rPr lang="en-US" sz="2400" dirty="0">
                <a:latin typeface="Times New Roman" panose="02020603050405020304" pitchFamily="18" charset="0"/>
                <a:cs typeface="Times New Roman" panose="02020603050405020304" pitchFamily="18" charset="0"/>
              </a:rPr>
              <a:t>function</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This function takes three parameters. Those are:</a:t>
            </a:r>
          </a:p>
          <a:p>
            <a:pPr algn="just"/>
            <a:r>
              <a:rPr lang="en-US" sz="2400" dirty="0" err="1">
                <a:solidFill>
                  <a:srgbClr val="FF0000"/>
                </a:solidFill>
                <a:latin typeface="Times New Roman" panose="02020603050405020304" pitchFamily="18" charset="0"/>
                <a:cs typeface="Times New Roman" panose="02020603050405020304" pitchFamily="18" charset="0"/>
              </a:rPr>
              <a:t>db_server</a:t>
            </a:r>
            <a:r>
              <a:rPr lang="en-US" sz="2400" dirty="0" err="1">
                <a:latin typeface="Times New Roman" panose="02020603050405020304" pitchFamily="18" charset="0"/>
                <a:cs typeface="Times New Roman" panose="02020603050405020304" pitchFamily="18" charset="0"/>
              </a:rPr>
              <a:t>,</a:t>
            </a:r>
            <a:r>
              <a:rPr lang="en-US" sz="2400" dirty="0" err="1">
                <a:solidFill>
                  <a:schemeClr val="accent4"/>
                </a:solidFill>
                <a:latin typeface="Times New Roman" panose="02020603050405020304" pitchFamily="18" charset="0"/>
                <a:cs typeface="Times New Roman" panose="02020603050405020304" pitchFamily="18" charset="0"/>
              </a:rPr>
              <a:t>db_user</a:t>
            </a:r>
            <a:r>
              <a:rPr lang="en-US" sz="2400" dirty="0" err="1">
                <a:latin typeface="Times New Roman" panose="02020603050405020304" pitchFamily="18" charset="0"/>
                <a:cs typeface="Times New Roman" panose="02020603050405020304" pitchFamily="18" charset="0"/>
              </a:rPr>
              <a:t>,</a:t>
            </a:r>
            <a:r>
              <a:rPr lang="en-US" sz="2400" dirty="0" err="1">
                <a:solidFill>
                  <a:srgbClr val="7030A0"/>
                </a:solidFill>
                <a:latin typeface="Times New Roman" panose="02020603050405020304" pitchFamily="18" charset="0"/>
                <a:cs typeface="Times New Roman" panose="02020603050405020304" pitchFamily="18" charset="0"/>
              </a:rPr>
              <a:t>db_pass</a:t>
            </a:r>
            <a:r>
              <a:rPr lang="en-US" sz="2400" dirty="0">
                <a:latin typeface="Times New Roman" panose="02020603050405020304" pitchFamily="18" charset="0"/>
                <a:cs typeface="Times New Roman" panose="02020603050405020304" pitchFamily="18" charset="0"/>
              </a:rPr>
              <a:t>. </a:t>
            </a:r>
          </a:p>
          <a:p>
            <a:pPr marL="109728" indent="0" algn="just">
              <a:buNone/>
            </a:pPr>
            <a:r>
              <a:rPr lang="en-US" sz="2400" dirty="0">
                <a:latin typeface="Times New Roman" panose="02020603050405020304" pitchFamily="18" charset="0"/>
                <a:cs typeface="Times New Roman" panose="02020603050405020304" pitchFamily="18" charset="0"/>
              </a:rPr>
              <a:t>                                                                            </a:t>
            </a:r>
            <a:r>
              <a:rPr lang="en-US" sz="1050" b="1" dirty="0">
                <a:solidFill>
                  <a:srgbClr val="7030A0"/>
                </a:solidFill>
                <a:latin typeface="Times New Roman" panose="02020603050405020304" pitchFamily="18" charset="0"/>
                <a:cs typeface="Times New Roman" panose="02020603050405020304" pitchFamily="18" charset="0"/>
              </a:rPr>
              <a:t>The password of the user accessing the database.</a:t>
            </a:r>
            <a:endParaRPr lang="en-US" sz="2400" b="1" dirty="0">
              <a:solidFill>
                <a:srgbClr val="7030A0"/>
              </a:solidFill>
              <a:latin typeface="Times New Roman" panose="02020603050405020304" pitchFamily="18" charset="0"/>
              <a:cs typeface="Times New Roman" panose="02020603050405020304" pitchFamily="18" charset="0"/>
            </a:endParaRPr>
          </a:p>
          <a:p>
            <a:pPr marL="109728" indent="0" algn="just">
              <a:buNone/>
            </a:pPr>
            <a:r>
              <a:rPr lang="en-US" sz="1800" dirty="0">
                <a:solidFill>
                  <a:srgbClr val="FF0000"/>
                </a:solidFill>
                <a:latin typeface="Times New Roman" panose="02020603050405020304" pitchFamily="18" charset="0"/>
                <a:cs typeface="Times New Roman" panose="02020603050405020304" pitchFamily="18" charset="0"/>
              </a:rPr>
              <a:t>The host name running database server    </a:t>
            </a:r>
            <a:r>
              <a:rPr lang="en-US" sz="1800" dirty="0">
                <a:solidFill>
                  <a:schemeClr val="accent4"/>
                </a:solidFill>
                <a:latin typeface="Times New Roman" panose="02020603050405020304" pitchFamily="18" charset="0"/>
                <a:cs typeface="Times New Roman" panose="02020603050405020304" pitchFamily="18" charset="0"/>
              </a:rPr>
              <a:t>The username accessing the database   </a:t>
            </a:r>
          </a:p>
          <a:p>
            <a:pPr marL="109728" indent="0" algn="just">
              <a:buNone/>
            </a:pPr>
            <a:r>
              <a:rPr lang="en-US" sz="1800" dirty="0">
                <a:latin typeface="Times New Roman" panose="02020603050405020304" pitchFamily="18" charset="0"/>
                <a:cs typeface="Times New Roman" panose="02020603050405020304" pitchFamily="18" charset="0"/>
              </a:rPr>
              <a:t>From the above the host name running database server is “localhost”, the username accessing the database is “user”, and the password of the user accessing the database is empty. Connection can opened or created as follows:</a:t>
            </a:r>
          </a:p>
          <a:p>
            <a:pPr marL="109728" indent="0" algn="ctr">
              <a:buNone/>
            </a:pPr>
            <a:r>
              <a:rPr lang="en-US" sz="2400" b="1" dirty="0">
                <a:solidFill>
                  <a:srgbClr val="FF0000"/>
                </a:solidFill>
                <a:latin typeface="Times New Roman" panose="02020603050405020304" pitchFamily="18" charset="0"/>
                <a:cs typeface="Times New Roman" panose="02020603050405020304" pitchFamily="18" charset="0"/>
              </a:rPr>
              <a:t>$connection=</a:t>
            </a:r>
            <a:r>
              <a:rPr lang="en-US" sz="2400" b="1" dirty="0">
                <a:solidFill>
                  <a:srgbClr val="0070C0"/>
                </a:solidFill>
                <a:latin typeface="Times New Roman" panose="02020603050405020304" pitchFamily="18" charset="0"/>
                <a:cs typeface="Times New Roman" panose="02020603050405020304" pitchFamily="18" charset="0"/>
              </a:rPr>
              <a:t>mysql_connect</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FF0000"/>
                </a:solidFill>
                <a:latin typeface="Times New Roman" panose="02020603050405020304" pitchFamily="18" charset="0"/>
                <a:cs typeface="Times New Roman" panose="02020603050405020304" pitchFamily="18" charset="0"/>
              </a:rPr>
              <a:t>db_server,db_user,db_pass</a:t>
            </a:r>
            <a:r>
              <a:rPr lang="en-US" sz="2400" b="1" dirty="0">
                <a:solidFill>
                  <a:srgbClr val="FF0000"/>
                </a:solidFill>
                <a:latin typeface="Times New Roman" panose="02020603050405020304" pitchFamily="18" charset="0"/>
                <a:cs typeface="Times New Roman" panose="02020603050405020304" pitchFamily="18" charset="0"/>
              </a:rPr>
              <a:t>);</a:t>
            </a:r>
            <a:endParaRPr lang="en-US" sz="1800" b="1" dirty="0">
              <a:solidFill>
                <a:srgbClr val="FF0000"/>
              </a:solidFill>
              <a:latin typeface="Times New Roman" panose="02020603050405020304" pitchFamily="18"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877DCE63-8E0E-485D-9119-1A07F80145B7}"/>
              </a:ext>
            </a:extLst>
          </p:cNvPr>
          <p:cNvCxnSpPr/>
          <p:nvPr/>
        </p:nvCxnSpPr>
        <p:spPr>
          <a:xfrm flipH="1">
            <a:off x="533400" y="2819400"/>
            <a:ext cx="533400" cy="685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84789376-EE71-4721-9C38-CC6E0C5076A1}"/>
              </a:ext>
            </a:extLst>
          </p:cNvPr>
          <p:cNvCxnSpPr>
            <a:cxnSpLocks/>
          </p:cNvCxnSpPr>
          <p:nvPr/>
        </p:nvCxnSpPr>
        <p:spPr>
          <a:xfrm>
            <a:off x="2362200" y="2819400"/>
            <a:ext cx="1600200" cy="609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5A4F962F-ABC3-450B-85B3-2427275B5113}"/>
              </a:ext>
            </a:extLst>
          </p:cNvPr>
          <p:cNvCxnSpPr>
            <a:cxnSpLocks/>
          </p:cNvCxnSpPr>
          <p:nvPr/>
        </p:nvCxnSpPr>
        <p:spPr>
          <a:xfrm>
            <a:off x="3467100" y="2830068"/>
            <a:ext cx="2552700" cy="3322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67082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D9553-71DB-462E-BC5A-1C45F23B1067}"/>
              </a:ext>
            </a:extLst>
          </p:cNvPr>
          <p:cNvSpPr>
            <a:spLocks noGrp="1"/>
          </p:cNvSpPr>
          <p:nvPr>
            <p:ph type="title"/>
          </p:nvPr>
        </p:nvSpPr>
        <p:spPr>
          <a:xfrm>
            <a:off x="0" y="533400"/>
            <a:ext cx="9067800" cy="609600"/>
          </a:xfrm>
        </p:spPr>
        <p:txBody>
          <a:bodyPr>
            <a:normAutofit/>
          </a:bodyPr>
          <a:lstStyle/>
          <a:p>
            <a:pPr algn="ctr"/>
            <a:r>
              <a:rPr lang="en-US" sz="2900" b="1" dirty="0">
                <a:solidFill>
                  <a:srgbClr val="C00000"/>
                </a:solidFill>
                <a:latin typeface="Times New Roman" panose="02020603050405020304" pitchFamily="18" charset="0"/>
                <a:cs typeface="Times New Roman" panose="02020603050405020304" pitchFamily="18" charset="0"/>
              </a:rPr>
              <a:t>3. Select database</a:t>
            </a:r>
          </a:p>
        </p:txBody>
      </p:sp>
      <p:sp>
        <p:nvSpPr>
          <p:cNvPr id="3" name="Content Placeholder 2">
            <a:extLst>
              <a:ext uri="{FF2B5EF4-FFF2-40B4-BE49-F238E27FC236}">
                <a16:creationId xmlns:a16="http://schemas.microsoft.com/office/drawing/2014/main" id="{C892BBE4-C288-4EC7-A889-0362799B34DA}"/>
              </a:ext>
            </a:extLst>
          </p:cNvPr>
          <p:cNvSpPr>
            <a:spLocks noGrp="1"/>
          </p:cNvSpPr>
          <p:nvPr>
            <p:ph idx="1"/>
          </p:nvPr>
        </p:nvSpPr>
        <p:spPr>
          <a:xfrm>
            <a:off x="0" y="1143000"/>
            <a:ext cx="9067800" cy="5562600"/>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Once you establish a connection with a database server then it is required to select a particular database where your all the tables are associated.</a:t>
            </a:r>
          </a:p>
          <a:p>
            <a:pPr algn="just"/>
            <a:r>
              <a:rPr lang="en-US" dirty="0">
                <a:latin typeface="Times New Roman" panose="02020603050405020304" pitchFamily="18" charset="0"/>
                <a:cs typeface="Times New Roman" panose="02020603050405020304" pitchFamily="18" charset="0"/>
              </a:rPr>
              <a:t>This is required because there may be multiple databases residing on a single server and you can do work with a single database at a time.</a:t>
            </a:r>
          </a:p>
          <a:p>
            <a:r>
              <a:rPr lang="en-US" dirty="0"/>
              <a:t>To select database, we use </a:t>
            </a:r>
            <a:r>
              <a:rPr lang="en-US" b="1" dirty="0" err="1">
                <a:solidFill>
                  <a:srgbClr val="0070C0"/>
                </a:solidFill>
                <a:latin typeface="Times New Roman" panose="02020603050405020304" pitchFamily="18" charset="0"/>
                <a:cs typeface="Times New Roman" panose="02020603050405020304" pitchFamily="18" charset="0"/>
              </a:rPr>
              <a:t>mysql_select_db</a:t>
            </a:r>
            <a:r>
              <a:rPr lang="en-US" b="1" dirty="0">
                <a:solidFill>
                  <a:srgbClr val="0070C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 follows</a:t>
            </a:r>
            <a:r>
              <a:rPr lang="en-US" b="1" dirty="0">
                <a:solidFill>
                  <a:srgbClr val="0070C0"/>
                </a:solidFill>
                <a:latin typeface="Times New Roman" panose="02020603050405020304" pitchFamily="18" charset="0"/>
                <a:cs typeface="Times New Roman" panose="02020603050405020304" pitchFamily="18" charset="0"/>
              </a:rPr>
              <a:t>:-</a:t>
            </a:r>
          </a:p>
          <a:p>
            <a:pPr marL="109728" indent="0" algn="ctr">
              <a:buNone/>
            </a:pP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FF0000"/>
                </a:solidFill>
                <a:latin typeface="Times New Roman" panose="02020603050405020304" pitchFamily="18" charset="0"/>
                <a:cs typeface="Times New Roman" panose="02020603050405020304" pitchFamily="18" charset="0"/>
              </a:rPr>
              <a:t>db_select</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0070C0"/>
                </a:solidFill>
                <a:latin typeface="Times New Roman" panose="02020603050405020304" pitchFamily="18" charset="0"/>
                <a:cs typeface="Times New Roman" panose="02020603050405020304" pitchFamily="18" charset="0"/>
              </a:rPr>
              <a:t>mysql_select_db</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FF0000"/>
                </a:solidFill>
                <a:latin typeface="Times New Roman" panose="02020603050405020304" pitchFamily="18" charset="0"/>
                <a:cs typeface="Times New Roman" panose="02020603050405020304" pitchFamily="18" charset="0"/>
              </a:rPr>
              <a:t>db_name,$connection</a:t>
            </a:r>
            <a:r>
              <a:rPr lang="en-US" sz="2400" b="1" dirty="0">
                <a:solidFill>
                  <a:srgbClr val="FF0000"/>
                </a:solidFill>
                <a:latin typeface="Times New Roman" panose="02020603050405020304" pitchFamily="18" charset="0"/>
                <a:cs typeface="Times New Roman" panose="02020603050405020304" pitchFamily="18" charset="0"/>
              </a:rPr>
              <a:t>);</a:t>
            </a:r>
          </a:p>
          <a:p>
            <a:pPr marL="109728" indent="0" algn="ctr">
              <a:buNone/>
            </a:pPr>
            <a:r>
              <a:rPr lang="en-US" sz="2400" b="1" dirty="0">
                <a:solidFill>
                  <a:srgbClr val="C00000"/>
                </a:solidFill>
                <a:latin typeface="Times New Roman" panose="02020603050405020304" pitchFamily="18" charset="0"/>
                <a:cs typeface="Times New Roman" panose="02020603050405020304" pitchFamily="18" charset="0"/>
              </a:rPr>
              <a:t>4. Closing database connection</a:t>
            </a:r>
          </a:p>
          <a:p>
            <a:pPr marL="109728" indent="0" algn="just">
              <a:buNone/>
            </a:pPr>
            <a:r>
              <a:rPr lang="en-US" sz="2400" dirty="0">
                <a:latin typeface="Times New Roman" panose="02020603050405020304" pitchFamily="18" charset="0"/>
                <a:cs typeface="Times New Roman" panose="02020603050405020304" pitchFamily="18" charset="0"/>
              </a:rPr>
              <a:t>Its simplest function </a:t>
            </a:r>
            <a:r>
              <a:rPr lang="en-US" sz="2400" b="1" dirty="0" err="1">
                <a:solidFill>
                  <a:srgbClr val="0070C0"/>
                </a:solidFill>
                <a:latin typeface="Times New Roman" panose="02020603050405020304" pitchFamily="18" charset="0"/>
                <a:cs typeface="Times New Roman" panose="02020603050405020304" pitchFamily="18" charset="0"/>
              </a:rPr>
              <a:t>mysql_close</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PHP provides to close a database connection. This function takes connection resource returned by </a:t>
            </a:r>
            <a:r>
              <a:rPr lang="en-US" sz="2400" b="1" dirty="0">
                <a:solidFill>
                  <a:srgbClr val="0070C0"/>
                </a:solidFill>
                <a:latin typeface="Times New Roman" panose="02020603050405020304" pitchFamily="18" charset="0"/>
                <a:cs typeface="Times New Roman" panose="02020603050405020304" pitchFamily="18" charset="0"/>
              </a:rPr>
              <a:t>mysql_connect </a:t>
            </a:r>
            <a:r>
              <a:rPr lang="en-US" sz="2400" dirty="0">
                <a:latin typeface="Times New Roman" panose="02020603050405020304" pitchFamily="18" charset="0"/>
                <a:cs typeface="Times New Roman" panose="02020603050405020304" pitchFamily="18" charset="0"/>
              </a:rPr>
              <a:t>function. For example, to close the connection that you use in the above; you use </a:t>
            </a:r>
            <a:r>
              <a:rPr lang="en-US" sz="2400" b="1" dirty="0" err="1">
                <a:solidFill>
                  <a:srgbClr val="0070C0"/>
                </a:solidFill>
                <a:latin typeface="Times New Roman" panose="02020603050405020304" pitchFamily="18" charset="0"/>
                <a:cs typeface="Times New Roman" panose="02020603050405020304" pitchFamily="18" charset="0"/>
              </a:rPr>
              <a:t>mysql_close</a:t>
            </a:r>
            <a:r>
              <a:rPr lang="en-US" sz="2400" b="1" dirty="0">
                <a:solidFill>
                  <a:srgbClr val="0070C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function as follows:-</a:t>
            </a:r>
          </a:p>
          <a:p>
            <a:pPr marL="109728" indent="0" algn="ctr">
              <a:buNone/>
            </a:pPr>
            <a:r>
              <a:rPr lang="en-US" sz="2400" b="1" dirty="0" err="1">
                <a:solidFill>
                  <a:srgbClr val="0070C0"/>
                </a:solidFill>
                <a:latin typeface="Times New Roman" panose="02020603050405020304" pitchFamily="18" charset="0"/>
                <a:cs typeface="Times New Roman" panose="02020603050405020304" pitchFamily="18" charset="0"/>
              </a:rPr>
              <a:t>mysql_close</a:t>
            </a:r>
            <a:r>
              <a:rPr lang="en-US" sz="2400" b="1" dirty="0">
                <a:solidFill>
                  <a:srgbClr val="C00000"/>
                </a:solidFill>
                <a:latin typeface="Times New Roman" panose="02020603050405020304" pitchFamily="18" charset="0"/>
                <a:cs typeface="Times New Roman" panose="02020603050405020304" pitchFamily="18" charset="0"/>
              </a:rPr>
              <a:t>($connection);</a:t>
            </a:r>
          </a:p>
        </p:txBody>
      </p:sp>
    </p:spTree>
    <p:extLst>
      <p:ext uri="{BB962C8B-B14F-4D97-AF65-F5344CB8AC3E}">
        <p14:creationId xmlns:p14="http://schemas.microsoft.com/office/powerpoint/2010/main" val="21623721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88755-7B74-4014-B7E4-26C949588A1A}"/>
              </a:ext>
            </a:extLst>
          </p:cNvPr>
          <p:cNvSpPr>
            <a:spLocks noGrp="1"/>
          </p:cNvSpPr>
          <p:nvPr>
            <p:ph type="title"/>
          </p:nvPr>
        </p:nvSpPr>
        <p:spPr>
          <a:xfrm>
            <a:off x="0" y="533400"/>
            <a:ext cx="8991600" cy="533400"/>
          </a:xfrm>
        </p:spPr>
        <p:txBody>
          <a:bodyPr>
            <a:normAutofit/>
          </a:bodyPr>
          <a:lstStyle/>
          <a:p>
            <a:pPr algn="ctr"/>
            <a:r>
              <a:rPr lang="en-US" sz="2400" b="1" dirty="0">
                <a:solidFill>
                  <a:srgbClr val="C00000"/>
                </a:solidFill>
                <a:latin typeface="Times New Roman" panose="02020603050405020304" pitchFamily="18" charset="0"/>
                <a:cs typeface="Times New Roman" panose="02020603050405020304" pitchFamily="18" charset="0"/>
              </a:rPr>
              <a:t>Create MySQL Database Using PHP</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9B9043F-E9C0-4A51-9BAF-9EC0590E2DDE}"/>
              </a:ext>
            </a:extLst>
          </p:cNvPr>
          <p:cNvSpPr>
            <a:spLocks noGrp="1"/>
          </p:cNvSpPr>
          <p:nvPr>
            <p:ph idx="1"/>
          </p:nvPr>
        </p:nvSpPr>
        <p:spPr>
          <a:xfrm>
            <a:off x="152400" y="1066800"/>
            <a:ext cx="8839200" cy="5638800"/>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To create and delete a database you should have admin privilege. Its very easy to create a new MySQL database. PHP uses </a:t>
            </a:r>
            <a:r>
              <a:rPr lang="en-US" b="1" dirty="0" err="1">
                <a:solidFill>
                  <a:srgbClr val="0070C0"/>
                </a:solidFill>
                <a:latin typeface="Times New Roman" panose="02020603050405020304" pitchFamily="18" charset="0"/>
                <a:cs typeface="Times New Roman" panose="02020603050405020304" pitchFamily="18" charset="0"/>
              </a:rPr>
              <a:t>mysql_query</a:t>
            </a:r>
            <a:r>
              <a:rPr lang="en-US" b="1" dirty="0">
                <a:solidFill>
                  <a:srgbClr val="0070C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function to create a MySQL database. For example to create the database </a:t>
            </a:r>
            <a:r>
              <a:rPr lang="en-US" dirty="0" err="1">
                <a:latin typeface="Times New Roman" panose="02020603050405020304" pitchFamily="18" charset="0"/>
                <a:cs typeface="Times New Roman" panose="02020603050405020304" pitchFamily="18" charset="0"/>
              </a:rPr>
              <a:t>test_db</a:t>
            </a:r>
            <a:r>
              <a:rPr lang="en-US" dirty="0">
                <a:latin typeface="Times New Roman" panose="02020603050405020304" pitchFamily="18" charset="0"/>
                <a:cs typeface="Times New Roman" panose="02020603050405020304" pitchFamily="18" charset="0"/>
              </a:rPr>
              <a:t> using </a:t>
            </a:r>
            <a:r>
              <a:rPr lang="en-US" dirty="0" err="1">
                <a:latin typeface="Times New Roman" panose="02020603050405020304" pitchFamily="18" charset="0"/>
                <a:cs typeface="Times New Roman" panose="02020603050405020304" pitchFamily="18" charset="0"/>
              </a:rPr>
              <a:t>php</a:t>
            </a:r>
            <a:r>
              <a:rPr lang="en-US" dirty="0">
                <a:latin typeface="Times New Roman" panose="02020603050405020304" pitchFamily="18" charset="0"/>
                <a:cs typeface="Times New Roman" panose="02020603050405020304" pitchFamily="18" charset="0"/>
              </a:rPr>
              <a:t>, you can write as follows:-</a:t>
            </a:r>
          </a:p>
          <a:p>
            <a:pPr marL="1207008" lvl="4" indent="0">
              <a:buNone/>
            </a:pPr>
            <a:r>
              <a:rPr lang="en-US" dirty="0">
                <a:solidFill>
                  <a:schemeClr val="accent6">
                    <a:lumMod val="75000"/>
                  </a:schemeClr>
                </a:solidFill>
                <a:latin typeface="Times New Roman" panose="02020603050405020304" pitchFamily="18" charset="0"/>
                <a:cs typeface="Times New Roman" panose="02020603050405020304" pitchFamily="18" charset="0"/>
              </a:rPr>
              <a:t>&lt;?</a:t>
            </a:r>
            <a:r>
              <a:rPr lang="en-US" dirty="0" err="1">
                <a:solidFill>
                  <a:schemeClr val="accent6">
                    <a:lumMod val="75000"/>
                  </a:schemeClr>
                </a:solidFill>
                <a:latin typeface="Times New Roman" panose="02020603050405020304" pitchFamily="18" charset="0"/>
                <a:cs typeface="Times New Roman" panose="02020603050405020304" pitchFamily="18" charset="0"/>
              </a:rPr>
              <a:t>php</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a:p>
            <a:pPr marL="1207008" lvl="4" indent="0">
              <a:buNone/>
            </a:pPr>
            <a:r>
              <a:rPr lang="en-US" sz="2200" b="1" dirty="0">
                <a:solidFill>
                  <a:srgbClr val="0070C0"/>
                </a:solidFill>
                <a:latin typeface="Times New Roman" panose="02020603050405020304" pitchFamily="18" charset="0"/>
                <a:cs typeface="Times New Roman" panose="02020603050405020304" pitchFamily="18" charset="0"/>
              </a:rPr>
              <a:t>define</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db_server","localhost</a:t>
            </a:r>
            <a:r>
              <a:rPr lang="en-US" sz="2200"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sz="2200" b="1" dirty="0">
                <a:solidFill>
                  <a:srgbClr val="0070C0"/>
                </a:solidFill>
                <a:latin typeface="Times New Roman" panose="02020603050405020304" pitchFamily="18" charset="0"/>
                <a:cs typeface="Times New Roman" panose="02020603050405020304" pitchFamily="18" charset="0"/>
              </a:rPr>
              <a:t>define</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db_user","root</a:t>
            </a:r>
            <a:r>
              <a:rPr lang="en-US" sz="2200"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sz="2200" b="1" dirty="0">
                <a:solidFill>
                  <a:srgbClr val="0070C0"/>
                </a:solidFill>
                <a:latin typeface="Times New Roman" panose="02020603050405020304" pitchFamily="18" charset="0"/>
                <a:cs typeface="Times New Roman" panose="02020603050405020304" pitchFamily="18" charset="0"/>
              </a:rPr>
              <a:t>define</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db_pass</a:t>
            </a:r>
            <a:r>
              <a:rPr lang="en-US" sz="2200"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sz="2200" dirty="0">
                <a:solidFill>
                  <a:schemeClr val="tx1"/>
                </a:solidFill>
                <a:latin typeface="Times New Roman" panose="02020603050405020304" pitchFamily="18" charset="0"/>
                <a:cs typeface="Times New Roman" panose="02020603050405020304" pitchFamily="18" charset="0"/>
              </a:rPr>
              <a:t>$connection</a:t>
            </a:r>
            <a:r>
              <a:rPr lang="en-US" sz="2200" b="1" dirty="0">
                <a:solidFill>
                  <a:srgbClr val="FF0000"/>
                </a:solidFill>
                <a:latin typeface="Times New Roman" panose="02020603050405020304" pitchFamily="18" charset="0"/>
                <a:cs typeface="Times New Roman" panose="02020603050405020304" pitchFamily="18" charset="0"/>
              </a:rPr>
              <a:t>=</a:t>
            </a:r>
            <a:r>
              <a:rPr lang="en-US" sz="2200" b="1" dirty="0">
                <a:solidFill>
                  <a:srgbClr val="0070C0"/>
                </a:solidFill>
                <a:latin typeface="Times New Roman" panose="02020603050405020304" pitchFamily="18" charset="0"/>
                <a:cs typeface="Times New Roman" panose="02020603050405020304" pitchFamily="18" charset="0"/>
              </a:rPr>
              <a:t>mysql_connect</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db_server,db_user,db_pass</a:t>
            </a:r>
            <a:r>
              <a:rPr lang="en-US" sz="2200"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if</a:t>
            </a:r>
            <a:r>
              <a:rPr lang="en-US" dirty="0">
                <a:solidFill>
                  <a:schemeClr val="tx1"/>
                </a:solidFill>
                <a:latin typeface="Times New Roman" panose="02020603050405020304" pitchFamily="18" charset="0"/>
                <a:cs typeface="Times New Roman" panose="02020603050405020304" pitchFamily="18" charset="0"/>
              </a:rPr>
              <a:t>(!$connection)</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die</a:t>
            </a:r>
            <a:r>
              <a:rPr lang="en-US" dirty="0">
                <a:solidFill>
                  <a:schemeClr val="tx1"/>
                </a:solidFill>
                <a:latin typeface="Times New Roman" panose="02020603050405020304" pitchFamily="18" charset="0"/>
                <a:cs typeface="Times New Roman" panose="02020603050405020304" pitchFamily="18" charset="0"/>
              </a:rPr>
              <a:t>("error connection to </a:t>
            </a:r>
            <a:r>
              <a:rPr lang="en-US" dirty="0" err="1">
                <a:solidFill>
                  <a:schemeClr val="tx1"/>
                </a:solidFill>
                <a:latin typeface="Times New Roman" panose="02020603050405020304" pitchFamily="18" charset="0"/>
                <a:cs typeface="Times New Roman" panose="02020603050405020304" pitchFamily="18" charset="0"/>
              </a:rPr>
              <a:t>db</a:t>
            </a:r>
            <a:r>
              <a:rPr lang="en-US" dirty="0">
                <a:solidFill>
                  <a:schemeClr val="tx1"/>
                </a:solidFill>
                <a:latin typeface="Times New Roman" panose="02020603050405020304" pitchFamily="18" charset="0"/>
                <a:cs typeface="Times New Roman" panose="02020603050405020304" pitchFamily="18" charset="0"/>
              </a:rPr>
              <a:t> server".</a:t>
            </a:r>
            <a:r>
              <a:rPr lang="en-US" b="1" dirty="0" err="1">
                <a:solidFill>
                  <a:srgbClr val="0070C0"/>
                </a:solidFill>
                <a:latin typeface="Times New Roman" panose="02020603050405020304" pitchFamily="18" charset="0"/>
                <a:cs typeface="Times New Roman" panose="02020603050405020304" pitchFamily="18" charset="0"/>
              </a:rPr>
              <a:t>mysql_error</a:t>
            </a:r>
            <a:r>
              <a:rPr lang="en-US"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echo</a:t>
            </a:r>
            <a:r>
              <a:rPr lang="en-US" dirty="0">
                <a:solidFill>
                  <a:schemeClr val="tx1"/>
                </a:solidFill>
                <a:latin typeface="Times New Roman" panose="02020603050405020304" pitchFamily="18" charset="0"/>
                <a:cs typeface="Times New Roman" panose="02020603050405020304" pitchFamily="18" charset="0"/>
              </a:rPr>
              <a:t> “Connected successfully”; </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sql</a:t>
            </a:r>
            <a:r>
              <a:rPr lang="en-US" dirty="0">
                <a:solidFill>
                  <a:schemeClr val="tx1"/>
                </a:solidFill>
                <a:latin typeface="Times New Roman" panose="02020603050405020304" pitchFamily="18" charset="0"/>
                <a:cs typeface="Times New Roman" panose="02020603050405020304" pitchFamily="18" charset="0"/>
              </a:rPr>
              <a:t> = “CREATE Database </a:t>
            </a:r>
            <a:r>
              <a:rPr lang="en-US" dirty="0" err="1">
                <a:solidFill>
                  <a:schemeClr val="tx1"/>
                </a:solidFill>
                <a:latin typeface="Times New Roman" panose="02020603050405020304" pitchFamily="18" charset="0"/>
                <a:cs typeface="Times New Roman" panose="02020603050405020304" pitchFamily="18" charset="0"/>
              </a:rPr>
              <a:t>test_db</a:t>
            </a:r>
            <a:r>
              <a:rPr lang="en-US" dirty="0">
                <a:solidFill>
                  <a:schemeClr val="tx1"/>
                </a:solidFill>
                <a:latin typeface="Times New Roman" panose="02020603050405020304" pitchFamily="18" charset="0"/>
                <a:cs typeface="Times New Roman" panose="02020603050405020304" pitchFamily="18" charset="0"/>
              </a:rPr>
              <a:t>”; </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a:t>
            </a:r>
            <a:r>
              <a:rPr lang="en-US" dirty="0" err="1">
                <a:solidFill>
                  <a:schemeClr val="tx1"/>
                </a:solidFill>
                <a:latin typeface="Times New Roman" panose="02020603050405020304" pitchFamily="18" charset="0"/>
                <a:cs typeface="Times New Roman" panose="02020603050405020304" pitchFamily="18" charset="0"/>
              </a:rPr>
              <a:t>retval</a:t>
            </a:r>
            <a:r>
              <a:rPr lang="en-US" dirty="0">
                <a:solidFill>
                  <a:schemeClr val="tx1"/>
                </a:solidFill>
                <a:latin typeface="Times New Roman" panose="02020603050405020304" pitchFamily="18" charset="0"/>
                <a:cs typeface="Times New Roman" panose="02020603050405020304" pitchFamily="18" charset="0"/>
              </a:rPr>
              <a:t> = </a:t>
            </a:r>
            <a:r>
              <a:rPr lang="en-US" b="1" dirty="0" err="1">
                <a:solidFill>
                  <a:srgbClr val="0070C0"/>
                </a:solidFill>
                <a:latin typeface="Times New Roman" panose="02020603050405020304" pitchFamily="18" charset="0"/>
                <a:cs typeface="Times New Roman" panose="02020603050405020304" pitchFamily="18" charset="0"/>
              </a:rPr>
              <a:t>mysql_query</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sql</a:t>
            </a:r>
            <a:r>
              <a:rPr lang="en-US" dirty="0">
                <a:solidFill>
                  <a:schemeClr val="tx1"/>
                </a:solidFill>
                <a:latin typeface="Times New Roman" panose="02020603050405020304" pitchFamily="18" charset="0"/>
                <a:cs typeface="Times New Roman" panose="02020603050405020304" pitchFamily="18" charset="0"/>
              </a:rPr>
              <a:t>, $connection);</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 </a:t>
            </a:r>
            <a:r>
              <a:rPr lang="en-US" b="1" dirty="0">
                <a:solidFill>
                  <a:srgbClr val="0070C0"/>
                </a:solidFill>
                <a:latin typeface="Times New Roman" panose="02020603050405020304" pitchFamily="18" charset="0"/>
                <a:cs typeface="Times New Roman" panose="02020603050405020304" pitchFamily="18" charset="0"/>
              </a:rPr>
              <a:t>if</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retval</a:t>
            </a:r>
            <a:r>
              <a:rPr lang="en-US" dirty="0">
                <a:solidFill>
                  <a:schemeClr val="tx1"/>
                </a:solidFill>
                <a:latin typeface="Times New Roman" panose="02020603050405020304" pitchFamily="18" charset="0"/>
                <a:cs typeface="Times New Roman" panose="02020603050405020304" pitchFamily="18" charset="0"/>
              </a:rPr>
              <a:t> ) { </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die</a:t>
            </a:r>
            <a:r>
              <a:rPr lang="en-US" dirty="0">
                <a:solidFill>
                  <a:schemeClr val="tx1"/>
                </a:solidFill>
                <a:latin typeface="Times New Roman" panose="02020603050405020304" pitchFamily="18" charset="0"/>
                <a:cs typeface="Times New Roman" panose="02020603050405020304" pitchFamily="18" charset="0"/>
              </a:rPr>
              <a:t>('Could not create database: ' . </a:t>
            </a:r>
            <a:r>
              <a:rPr lang="en-US" b="1" dirty="0" err="1">
                <a:solidFill>
                  <a:srgbClr val="0070C0"/>
                </a:solidFill>
                <a:latin typeface="Times New Roman" panose="02020603050405020304" pitchFamily="18" charset="0"/>
                <a:cs typeface="Times New Roman" panose="02020603050405020304" pitchFamily="18" charset="0"/>
              </a:rPr>
              <a:t>mysql_error</a:t>
            </a:r>
            <a:r>
              <a:rPr lang="en-US" dirty="0">
                <a:solidFill>
                  <a:schemeClr val="tx1"/>
                </a:solidFill>
                <a:latin typeface="Times New Roman" panose="02020603050405020304" pitchFamily="18" charset="0"/>
                <a:cs typeface="Times New Roman" panose="02020603050405020304" pitchFamily="18" charset="0"/>
              </a:rPr>
              <a:t>()); </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 </a:t>
            </a:r>
          </a:p>
          <a:p>
            <a:pPr marL="1207008" lvl="4" indent="0">
              <a:buNone/>
            </a:pPr>
            <a:r>
              <a:rPr lang="en-US" b="1" dirty="0">
                <a:solidFill>
                  <a:srgbClr val="0070C0"/>
                </a:solidFill>
                <a:latin typeface="Times New Roman" panose="02020603050405020304" pitchFamily="18" charset="0"/>
                <a:cs typeface="Times New Roman" panose="02020603050405020304" pitchFamily="18" charset="0"/>
              </a:rPr>
              <a:t>echo</a:t>
            </a:r>
            <a:r>
              <a:rPr lang="en-US" dirty="0">
                <a:solidFill>
                  <a:schemeClr val="tx1"/>
                </a:solidFill>
                <a:latin typeface="Times New Roman" panose="02020603050405020304" pitchFamily="18" charset="0"/>
                <a:cs typeface="Times New Roman" panose="02020603050405020304" pitchFamily="18" charset="0"/>
              </a:rPr>
              <a:t> "Database </a:t>
            </a:r>
            <a:r>
              <a:rPr lang="en-US" dirty="0" err="1">
                <a:solidFill>
                  <a:schemeClr val="tx1"/>
                </a:solidFill>
                <a:latin typeface="Times New Roman" panose="02020603050405020304" pitchFamily="18" charset="0"/>
                <a:cs typeface="Times New Roman" panose="02020603050405020304" pitchFamily="18" charset="0"/>
              </a:rPr>
              <a:t>test_db</a:t>
            </a:r>
            <a:r>
              <a:rPr lang="en-US" dirty="0">
                <a:solidFill>
                  <a:schemeClr val="tx1"/>
                </a:solidFill>
                <a:latin typeface="Times New Roman" panose="02020603050405020304" pitchFamily="18" charset="0"/>
                <a:cs typeface="Times New Roman" panose="02020603050405020304" pitchFamily="18" charset="0"/>
              </a:rPr>
              <a:t> created successfully\n"; </a:t>
            </a:r>
          </a:p>
          <a:p>
            <a:pPr marL="1207008" lvl="4" indent="0">
              <a:buNone/>
            </a:pPr>
            <a:r>
              <a:rPr lang="en-US" b="1" dirty="0" err="1">
                <a:solidFill>
                  <a:srgbClr val="0070C0"/>
                </a:solidFill>
                <a:latin typeface="Times New Roman" panose="02020603050405020304" pitchFamily="18" charset="0"/>
                <a:cs typeface="Times New Roman" panose="02020603050405020304" pitchFamily="18" charset="0"/>
              </a:rPr>
              <a:t>mysql_close</a:t>
            </a:r>
            <a:r>
              <a:rPr lang="en-US" dirty="0">
                <a:solidFill>
                  <a:schemeClr val="tx1"/>
                </a:solidFill>
                <a:latin typeface="Times New Roman" panose="02020603050405020304" pitchFamily="18" charset="0"/>
                <a:cs typeface="Times New Roman" panose="02020603050405020304" pitchFamily="18" charset="0"/>
              </a:rPr>
              <a:t> $connection); </a:t>
            </a:r>
          </a:p>
          <a:p>
            <a:pPr marL="1207008" lvl="4" indent="0">
              <a:buNone/>
            </a:pPr>
            <a:r>
              <a:rPr lang="en-US" dirty="0">
                <a:solidFill>
                  <a:schemeClr val="tx1"/>
                </a:solidFill>
                <a:latin typeface="Times New Roman" panose="02020603050405020304" pitchFamily="18" charset="0"/>
                <a:cs typeface="Times New Roman" panose="02020603050405020304" pitchFamily="18" charset="0"/>
              </a:rPr>
              <a:t>?&gt;</a:t>
            </a:r>
          </a:p>
          <a:p>
            <a:pPr marL="109728" indent="0"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27633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496D-8F58-49CE-82AA-1A7BD180D132}"/>
              </a:ext>
            </a:extLst>
          </p:cNvPr>
          <p:cNvSpPr>
            <a:spLocks noGrp="1"/>
          </p:cNvSpPr>
          <p:nvPr>
            <p:ph type="title"/>
          </p:nvPr>
        </p:nvSpPr>
        <p:spPr>
          <a:xfrm>
            <a:off x="0" y="457200"/>
            <a:ext cx="9144000" cy="533400"/>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Creating Database Tables</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81C9ED-4582-47ED-88DE-AF00796CEA3B}"/>
              </a:ext>
            </a:extLst>
          </p:cNvPr>
          <p:cNvSpPr>
            <a:spLocks noGrp="1"/>
          </p:cNvSpPr>
          <p:nvPr>
            <p:ph idx="1"/>
          </p:nvPr>
        </p:nvSpPr>
        <p:spPr>
          <a:xfrm>
            <a:off x="0" y="990600"/>
            <a:ext cx="9144000" cy="5791200"/>
          </a:xfrm>
        </p:spPr>
        <p:txBody>
          <a:bodyPr/>
          <a:lstStyle/>
          <a:p>
            <a:pPr algn="just"/>
            <a:r>
              <a:rPr lang="en-US" dirty="0">
                <a:latin typeface="Times New Roman" panose="02020603050405020304" pitchFamily="18" charset="0"/>
                <a:cs typeface="Times New Roman" panose="02020603050405020304" pitchFamily="18" charset="0"/>
              </a:rPr>
              <a:t>To create tables in the new database you need to do the same thing as creating the database. First create the SQL query to create the tables then execute the query using </a:t>
            </a:r>
            <a:r>
              <a:rPr lang="en-US" b="1" dirty="0" err="1">
                <a:solidFill>
                  <a:srgbClr val="0070C0"/>
                </a:solidFill>
                <a:latin typeface="Times New Roman" panose="02020603050405020304" pitchFamily="18" charset="0"/>
                <a:cs typeface="Times New Roman" panose="02020603050405020304" pitchFamily="18" charset="0"/>
              </a:rPr>
              <a:t>mysql_query</a:t>
            </a:r>
            <a:r>
              <a:rPr lang="en-US" dirty="0">
                <a:latin typeface="Times New Roman" panose="02020603050405020304" pitchFamily="18" charset="0"/>
                <a:cs typeface="Times New Roman" panose="02020603050405020304" pitchFamily="18" charset="0"/>
              </a:rPr>
              <a:t>() function.</a:t>
            </a:r>
          </a:p>
          <a:p>
            <a:pPr marL="109728" indent="0"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82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b="1" dirty="0"/>
              <a:t>                </a:t>
            </a:r>
            <a:r>
              <a:rPr lang="en-US" sz="2400" b="1" dirty="0">
                <a:solidFill>
                  <a:srgbClr val="FF0000"/>
                </a:solidFill>
                <a:latin typeface="Times New Roman" pitchFamily="18" charset="0"/>
                <a:cs typeface="Times New Roman" pitchFamily="18" charset="0"/>
              </a:rPr>
              <a:t>PHP Case Sensitivity</a:t>
            </a:r>
            <a:endParaRPr lang="en-US" sz="2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lstStyle/>
          <a:p>
            <a:r>
              <a:rPr lang="en-US" sz="2000" dirty="0">
                <a:latin typeface="Times New Roman" pitchFamily="18" charset="0"/>
                <a:cs typeface="Times New Roman" pitchFamily="18" charset="0"/>
              </a:rPr>
              <a:t>In PHP, all user-defined functions, classes, and keywords (e.g. if, else, while, echo, etc.) are NOT case-sensitive.</a:t>
            </a:r>
          </a:p>
          <a:p>
            <a:r>
              <a:rPr lang="en-US" sz="2000" dirty="0">
                <a:latin typeface="Times New Roman" pitchFamily="18" charset="0"/>
                <a:cs typeface="Times New Roman" pitchFamily="18" charset="0"/>
              </a:rPr>
              <a:t>In the example below, all three echo statements below are legal (and equal):</a:t>
            </a:r>
          </a:p>
          <a:p>
            <a:pPr marL="109728" indent="0">
              <a:buNone/>
            </a:pPr>
            <a:r>
              <a:rPr lang="en-US" sz="2000" b="1" dirty="0">
                <a:latin typeface="Times New Roman" pitchFamily="18" charset="0"/>
                <a:cs typeface="Times New Roman" pitchFamily="18" charset="0"/>
              </a:rPr>
              <a:t>Example</a:t>
            </a: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&lt;!DOCTYPE 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a:t>
            </a:r>
            <a:r>
              <a:rPr lang="en-US" sz="2000" dirty="0" err="1">
                <a:latin typeface="Times New Roman" pitchFamily="18" charset="0"/>
                <a:cs typeface="Times New Roman" pitchFamily="18" charset="0"/>
              </a:rPr>
              <a:t>php</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"Hello World!&lt;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echo "Hello World!&lt;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err="1">
                <a:latin typeface="Times New Roman" pitchFamily="18" charset="0"/>
                <a:cs typeface="Times New Roman" pitchFamily="18" charset="0"/>
              </a:rPr>
              <a:t>EcHo</a:t>
            </a:r>
            <a:r>
              <a:rPr lang="en-US" sz="2000" dirty="0">
                <a:latin typeface="Times New Roman" pitchFamily="18" charset="0"/>
                <a:cs typeface="Times New Roman" pitchFamily="18" charset="0"/>
              </a:rPr>
              <a:t> "Hello World!&lt;</a:t>
            </a:r>
            <a:r>
              <a:rPr lang="en-US" sz="2000" dirty="0" err="1">
                <a:latin typeface="Times New Roman" pitchFamily="18" charset="0"/>
                <a:cs typeface="Times New Roman" pitchFamily="18" charset="0"/>
              </a:rPr>
              <a:t>br</a:t>
            </a: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&lt;/body&gt;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&lt;/html&gt; </a:t>
            </a:r>
          </a:p>
          <a:p>
            <a:r>
              <a:rPr lang="en-US" sz="2000" dirty="0">
                <a:latin typeface="Times New Roman" pitchFamily="18" charset="0"/>
                <a:cs typeface="Times New Roman" pitchFamily="18" charset="0"/>
              </a:rPr>
              <a:t>However; in PHP, all variables are case-sensitive.</a:t>
            </a:r>
          </a:p>
          <a:p>
            <a:endParaRPr lang="en-US" dirty="0"/>
          </a:p>
        </p:txBody>
      </p:sp>
    </p:spTree>
    <p:extLst>
      <p:ext uri="{BB962C8B-B14F-4D97-AF65-F5344CB8AC3E}">
        <p14:creationId xmlns:p14="http://schemas.microsoft.com/office/powerpoint/2010/main" val="19817872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641B2-4689-4937-919C-0476FFC35851}"/>
              </a:ext>
            </a:extLst>
          </p:cNvPr>
          <p:cNvSpPr>
            <a:spLocks noGrp="1"/>
          </p:cNvSpPr>
          <p:nvPr>
            <p:ph type="title"/>
          </p:nvPr>
        </p:nvSpPr>
        <p:spPr>
          <a:xfrm>
            <a:off x="457200" y="533400"/>
            <a:ext cx="8229600" cy="457200"/>
          </a:xfrm>
        </p:spPr>
        <p:txBody>
          <a:bodyPr>
            <a:normAutofit fontScale="90000"/>
          </a:bodyPr>
          <a:lstStyle/>
          <a:p>
            <a:pPr algn="ctr"/>
            <a:r>
              <a:rPr lang="en-US" dirty="0" err="1"/>
              <a:t>Cont</a:t>
            </a:r>
            <a:r>
              <a:rPr lang="en-US" dirty="0"/>
              <a:t>…</a:t>
            </a:r>
          </a:p>
        </p:txBody>
      </p:sp>
      <p:sp>
        <p:nvSpPr>
          <p:cNvPr id="3" name="Content Placeholder 2">
            <a:extLst>
              <a:ext uri="{FF2B5EF4-FFF2-40B4-BE49-F238E27FC236}">
                <a16:creationId xmlns:a16="http://schemas.microsoft.com/office/drawing/2014/main" id="{60EC4DCD-2791-46DE-9FB9-4865ADD4ECD6}"/>
              </a:ext>
            </a:extLst>
          </p:cNvPr>
          <p:cNvSpPr>
            <a:spLocks noGrp="1"/>
          </p:cNvSpPr>
          <p:nvPr>
            <p:ph idx="1"/>
          </p:nvPr>
        </p:nvSpPr>
        <p:spPr>
          <a:xfrm>
            <a:off x="152400" y="990600"/>
            <a:ext cx="8839200" cy="5791200"/>
          </a:xfrm>
        </p:spPr>
        <p:txBody>
          <a:bodyPr>
            <a:noAutofit/>
          </a:bodyPr>
          <a:lstStyle/>
          <a:p>
            <a:pPr marL="923544" lvl="3" indent="0">
              <a:buNone/>
            </a:pPr>
            <a:r>
              <a:rPr lang="en-US" sz="1200" dirty="0">
                <a:latin typeface="Times New Roman" panose="02020603050405020304" pitchFamily="18" charset="0"/>
                <a:cs typeface="Times New Roman" panose="02020603050405020304" pitchFamily="18" charset="0"/>
              </a:rPr>
              <a:t>&lt;?</a:t>
            </a:r>
            <a:r>
              <a:rPr lang="en-US" sz="1200" dirty="0" err="1">
                <a:latin typeface="Times New Roman" panose="02020603050405020304" pitchFamily="18" charset="0"/>
                <a:cs typeface="Times New Roman" panose="02020603050405020304" pitchFamily="18" charset="0"/>
              </a:rPr>
              <a:t>php</a:t>
            </a:r>
            <a:endParaRPr lang="en-US" sz="1200" dirty="0">
              <a:latin typeface="Times New Roman" panose="02020603050405020304" pitchFamily="18" charset="0"/>
              <a:cs typeface="Times New Roman" panose="02020603050405020304" pitchFamily="18" charset="0"/>
            </a:endParaRPr>
          </a:p>
          <a:p>
            <a:pPr marL="923544" lvl="3" indent="0">
              <a:buNone/>
            </a:pPr>
            <a:r>
              <a:rPr lang="en-US" sz="1200" dirty="0">
                <a:latin typeface="Times New Roman" panose="02020603050405020304" pitchFamily="18" charset="0"/>
                <a:cs typeface="Times New Roman" panose="02020603050405020304" pitchFamily="18" charset="0"/>
              </a:rPr>
              <a:t>define("</a:t>
            </a:r>
            <a:r>
              <a:rPr lang="en-US" sz="1200" dirty="0" err="1">
                <a:latin typeface="Times New Roman" panose="02020603050405020304" pitchFamily="18" charset="0"/>
                <a:cs typeface="Times New Roman" panose="02020603050405020304" pitchFamily="18" charset="0"/>
              </a:rPr>
              <a:t>db_server","localhost</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define("</a:t>
            </a:r>
            <a:r>
              <a:rPr lang="en-US" sz="1200" dirty="0" err="1">
                <a:latin typeface="Times New Roman" panose="02020603050405020304" pitchFamily="18" charset="0"/>
                <a:cs typeface="Times New Roman" panose="02020603050405020304" pitchFamily="18" charset="0"/>
              </a:rPr>
              <a:t>db_user","root</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define("</a:t>
            </a:r>
            <a:r>
              <a:rPr lang="en-US" sz="1200" dirty="0" err="1">
                <a:latin typeface="Times New Roman" panose="02020603050405020304" pitchFamily="18" charset="0"/>
                <a:cs typeface="Times New Roman" panose="02020603050405020304" pitchFamily="18" charset="0"/>
              </a:rPr>
              <a:t>db_pass</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define("db_name","</a:t>
            </a:r>
            <a:r>
              <a:rPr lang="en-US" sz="1200" dirty="0" err="1">
                <a:latin typeface="Times New Roman" panose="02020603050405020304" pitchFamily="18" charset="0"/>
                <a:cs typeface="Times New Roman" panose="02020603050405020304" pitchFamily="18" charset="0"/>
              </a:rPr>
              <a:t>test_db</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$con=mysql_connect(</a:t>
            </a:r>
            <a:r>
              <a:rPr lang="en-US" sz="1200" dirty="0" err="1">
                <a:latin typeface="Times New Roman" panose="02020603050405020304" pitchFamily="18" charset="0"/>
                <a:cs typeface="Times New Roman" panose="02020603050405020304" pitchFamily="18" charset="0"/>
              </a:rPr>
              <a:t>db_server,db_user,db_pass</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if(!$con){</a:t>
            </a:r>
          </a:p>
          <a:p>
            <a:pPr marL="923544" lvl="3" indent="0">
              <a:buNone/>
            </a:pPr>
            <a:r>
              <a:rPr lang="en-US" sz="1200" dirty="0">
                <a:latin typeface="Times New Roman" panose="02020603050405020304" pitchFamily="18" charset="0"/>
                <a:cs typeface="Times New Roman" panose="02020603050405020304" pitchFamily="18" charset="0"/>
              </a:rPr>
              <a:t>die("not connected".</a:t>
            </a:r>
            <a:r>
              <a:rPr lang="en-US" sz="1200" dirty="0" err="1">
                <a:latin typeface="Times New Roman" panose="02020603050405020304" pitchFamily="18" charset="0"/>
                <a:cs typeface="Times New Roman" panose="02020603050405020304" pitchFamily="18" charset="0"/>
              </a:rPr>
              <a:t>mysql_query</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sqldb</a:t>
            </a: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mysql_select_db</a:t>
            </a: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db_name,$con</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if (!$</a:t>
            </a:r>
            <a:r>
              <a:rPr lang="en-US" sz="1200" dirty="0" err="1">
                <a:latin typeface="Times New Roman" panose="02020603050405020304" pitchFamily="18" charset="0"/>
                <a:cs typeface="Times New Roman" panose="02020603050405020304" pitchFamily="18" charset="0"/>
              </a:rPr>
              <a:t>sqldb</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die("incorrectly selected".</a:t>
            </a:r>
            <a:r>
              <a:rPr lang="en-US" sz="1200" dirty="0" err="1">
                <a:latin typeface="Times New Roman" panose="02020603050405020304" pitchFamily="18" charset="0"/>
                <a:cs typeface="Times New Roman" panose="02020603050405020304" pitchFamily="18" charset="0"/>
              </a:rPr>
              <a:t>mysql_error</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sql</a:t>
            </a:r>
            <a:r>
              <a:rPr lang="en-US" sz="1200" dirty="0">
                <a:latin typeface="Times New Roman" panose="02020603050405020304" pitchFamily="18" charset="0"/>
                <a:cs typeface="Times New Roman" panose="02020603050405020304" pitchFamily="18" charset="0"/>
              </a:rPr>
              <a:t> = 'CREATE TABLE employee( '.</a:t>
            </a:r>
          </a:p>
          <a:p>
            <a:pPr marL="923544" lvl="3" indent="0">
              <a:buNone/>
            </a:pP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emp_id</a:t>
            </a:r>
            <a:r>
              <a:rPr lang="en-US" sz="1200" dirty="0">
                <a:latin typeface="Times New Roman" panose="02020603050405020304" pitchFamily="18" charset="0"/>
                <a:cs typeface="Times New Roman" panose="02020603050405020304" pitchFamily="18" charset="0"/>
              </a:rPr>
              <a:t> INT NOT NULL AUTO_INCREMENT, '.</a:t>
            </a:r>
          </a:p>
          <a:p>
            <a:pPr marL="923544" lvl="3" indent="0">
              <a:buNone/>
            </a:pP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emp_name</a:t>
            </a:r>
            <a:r>
              <a:rPr lang="en-US" sz="1200" dirty="0">
                <a:latin typeface="Times New Roman" panose="02020603050405020304" pitchFamily="18" charset="0"/>
                <a:cs typeface="Times New Roman" panose="02020603050405020304" pitchFamily="18" charset="0"/>
              </a:rPr>
              <a:t> VARCHAR(20) NOT NULL, '.</a:t>
            </a:r>
          </a:p>
          <a:p>
            <a:pPr marL="923544" lvl="3" indent="0">
              <a:buNone/>
            </a:pP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emp_address</a:t>
            </a:r>
            <a:r>
              <a:rPr lang="en-US" sz="1200" dirty="0">
                <a:latin typeface="Times New Roman" panose="02020603050405020304" pitchFamily="18" charset="0"/>
                <a:cs typeface="Times New Roman" panose="02020603050405020304" pitchFamily="18" charset="0"/>
              </a:rPr>
              <a:t>  VARCHAR(20) NOT NULL, '.</a:t>
            </a:r>
          </a:p>
          <a:p>
            <a:pPr marL="923544" lvl="3" indent="0">
              <a:buNone/>
            </a:pP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emp_salary</a:t>
            </a:r>
            <a:r>
              <a:rPr lang="en-US" sz="1200" dirty="0">
                <a:latin typeface="Times New Roman" panose="02020603050405020304" pitchFamily="18" charset="0"/>
                <a:cs typeface="Times New Roman" panose="02020603050405020304" pitchFamily="18" charset="0"/>
              </a:rPr>
              <a:t>   INT NOT NULL, '.</a:t>
            </a:r>
          </a:p>
          <a:p>
            <a:pPr marL="923544" lvl="3" indent="0">
              <a:buNone/>
            </a:pP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join_date</a:t>
            </a:r>
            <a:r>
              <a:rPr lang="en-US" sz="1200" dirty="0">
                <a:latin typeface="Times New Roman" panose="02020603050405020304" pitchFamily="18" charset="0"/>
                <a:cs typeface="Times New Roman" panose="02020603050405020304" pitchFamily="18" charset="0"/>
              </a:rPr>
              <a:t>    timestamp(14) NOT NULL, '.</a:t>
            </a:r>
          </a:p>
          <a:p>
            <a:pPr marL="923544" lvl="3" indent="0">
              <a:buNone/>
            </a:pPr>
            <a:r>
              <a:rPr lang="en-US" sz="1200" dirty="0">
                <a:latin typeface="Times New Roman" panose="02020603050405020304" pitchFamily="18" charset="0"/>
                <a:cs typeface="Times New Roman" panose="02020603050405020304" pitchFamily="18" charset="0"/>
              </a:rPr>
              <a:t>      'primary key ( </a:t>
            </a:r>
            <a:r>
              <a:rPr lang="en-US" sz="1200" dirty="0" err="1">
                <a:latin typeface="Times New Roman" panose="02020603050405020304" pitchFamily="18" charset="0"/>
                <a:cs typeface="Times New Roman" panose="02020603050405020304" pitchFamily="18" charset="0"/>
              </a:rPr>
              <a:t>emp_id</a:t>
            </a:r>
            <a:r>
              <a:rPr lang="en-US" sz="1200" dirty="0">
                <a:latin typeface="Times New Roman" panose="02020603050405020304" pitchFamily="18" charset="0"/>
                <a:cs typeface="Times New Roman" panose="02020603050405020304" pitchFamily="18" charset="0"/>
              </a:rPr>
              <a:t> ))';</a:t>
            </a:r>
          </a:p>
          <a:p>
            <a:pPr marL="923544" lvl="3" indent="0">
              <a:buNone/>
            </a:pP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retval</a:t>
            </a:r>
            <a:r>
              <a:rPr lang="en-US" sz="1200" dirty="0">
                <a:latin typeface="Times New Roman" panose="02020603050405020304" pitchFamily="18" charset="0"/>
                <a:cs typeface="Times New Roman" panose="02020603050405020304" pitchFamily="18" charset="0"/>
              </a:rPr>
              <a:t> = </a:t>
            </a:r>
            <a:r>
              <a:rPr lang="en-US" sz="1200" dirty="0" err="1">
                <a:latin typeface="Times New Roman" panose="02020603050405020304" pitchFamily="18" charset="0"/>
                <a:cs typeface="Times New Roman" panose="02020603050405020304" pitchFamily="18" charset="0"/>
              </a:rPr>
              <a:t>mysql_query</a:t>
            </a:r>
            <a:r>
              <a:rPr lang="en-US" sz="1200" dirty="0">
                <a:latin typeface="Times New Roman" panose="02020603050405020304" pitchFamily="18" charset="0"/>
                <a:cs typeface="Times New Roman" panose="02020603050405020304" pitchFamily="18" charset="0"/>
              </a:rPr>
              <a:t>($</a:t>
            </a:r>
            <a:r>
              <a:rPr lang="en-US" sz="1200" dirty="0" err="1">
                <a:latin typeface="Times New Roman" panose="02020603050405020304" pitchFamily="18" charset="0"/>
                <a:cs typeface="Times New Roman" panose="02020603050405020304" pitchFamily="18" charset="0"/>
              </a:rPr>
              <a:t>sql</a:t>
            </a:r>
            <a:r>
              <a:rPr lang="en-US" sz="1200" dirty="0">
                <a:latin typeface="Times New Roman" panose="02020603050405020304" pitchFamily="18" charset="0"/>
                <a:cs typeface="Times New Roman" panose="02020603050405020304" pitchFamily="18" charset="0"/>
              </a:rPr>
              <a:t>,$con);</a:t>
            </a:r>
          </a:p>
          <a:p>
            <a:pPr marL="923544" lvl="3" indent="0">
              <a:buNone/>
            </a:pPr>
            <a:r>
              <a:rPr lang="en-US" sz="1200" dirty="0">
                <a:latin typeface="Times New Roman" panose="02020603050405020304" pitchFamily="18" charset="0"/>
                <a:cs typeface="Times New Roman" panose="02020603050405020304" pitchFamily="18" charset="0"/>
              </a:rPr>
              <a:t>   if(!$</a:t>
            </a:r>
            <a:r>
              <a:rPr lang="en-US" sz="1200" dirty="0" err="1">
                <a:latin typeface="Times New Roman" panose="02020603050405020304" pitchFamily="18" charset="0"/>
                <a:cs typeface="Times New Roman" panose="02020603050405020304" pitchFamily="18" charset="0"/>
              </a:rPr>
              <a:t>retval</a:t>
            </a:r>
            <a:r>
              <a:rPr lang="en-US" sz="1200" dirty="0">
                <a:latin typeface="Times New Roman" panose="02020603050405020304" pitchFamily="18" charset="0"/>
                <a:cs typeface="Times New Roman" panose="02020603050405020304" pitchFamily="18" charset="0"/>
              </a:rPr>
              <a:t> ) {</a:t>
            </a:r>
          </a:p>
          <a:p>
            <a:pPr marL="923544" lvl="3" indent="0">
              <a:buNone/>
            </a:pPr>
            <a:r>
              <a:rPr lang="en-US" sz="1200" dirty="0">
                <a:latin typeface="Times New Roman" panose="02020603050405020304" pitchFamily="18" charset="0"/>
                <a:cs typeface="Times New Roman" panose="02020603050405020304" pitchFamily="18" charset="0"/>
              </a:rPr>
              <a:t>      die('Could not create table: ' . </a:t>
            </a:r>
            <a:r>
              <a:rPr lang="en-US" sz="1200" dirty="0" err="1">
                <a:latin typeface="Times New Roman" panose="02020603050405020304" pitchFamily="18" charset="0"/>
                <a:cs typeface="Times New Roman" panose="02020603050405020304" pitchFamily="18" charset="0"/>
              </a:rPr>
              <a:t>mysql_error</a:t>
            </a:r>
            <a:r>
              <a:rPr lang="en-US" sz="1200" dirty="0">
                <a:latin typeface="Times New Roman" panose="02020603050405020304" pitchFamily="18" charset="0"/>
                <a:cs typeface="Times New Roman" panose="02020603050405020304" pitchFamily="18" charset="0"/>
              </a:rPr>
              <a:t>());</a:t>
            </a:r>
          </a:p>
          <a:p>
            <a:pPr marL="923544" lvl="3" indent="0">
              <a:buNone/>
            </a:pPr>
            <a:r>
              <a:rPr lang="en-US" sz="1200" dirty="0">
                <a:latin typeface="Times New Roman" panose="02020603050405020304" pitchFamily="18" charset="0"/>
                <a:cs typeface="Times New Roman" panose="02020603050405020304" pitchFamily="18" charset="0"/>
              </a:rPr>
              <a:t>   }</a:t>
            </a:r>
          </a:p>
          <a:p>
            <a:pPr marL="923544" lvl="3" indent="0">
              <a:buNone/>
            </a:pPr>
            <a:r>
              <a:rPr lang="en-US" sz="1200" dirty="0">
                <a:latin typeface="Times New Roman" panose="02020603050405020304" pitchFamily="18" charset="0"/>
                <a:cs typeface="Times New Roman" panose="02020603050405020304" pitchFamily="18" charset="0"/>
              </a:rPr>
              <a:t>   echo "Table employee created successfully\n";</a:t>
            </a:r>
          </a:p>
          <a:p>
            <a:pPr marL="923544" lvl="3" indent="0">
              <a:buNone/>
            </a:pPr>
            <a:r>
              <a:rPr lang="en-US" sz="1200" dirty="0">
                <a:latin typeface="Times New Roman" panose="02020603050405020304" pitchFamily="18" charset="0"/>
                <a:cs typeface="Times New Roman" panose="02020603050405020304" pitchFamily="18" charset="0"/>
              </a:rPr>
              <a:t>?&gt;</a:t>
            </a:r>
          </a:p>
        </p:txBody>
      </p:sp>
    </p:spTree>
    <p:extLst>
      <p:ext uri="{BB962C8B-B14F-4D97-AF65-F5344CB8AC3E}">
        <p14:creationId xmlns:p14="http://schemas.microsoft.com/office/powerpoint/2010/main" val="11305601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1FFBE-5098-42E3-8062-996CAD2BC2FF}"/>
              </a:ext>
            </a:extLst>
          </p:cNvPr>
          <p:cNvSpPr>
            <a:spLocks noGrp="1"/>
          </p:cNvSpPr>
          <p:nvPr>
            <p:ph type="title"/>
          </p:nvPr>
        </p:nvSpPr>
        <p:spPr>
          <a:xfrm>
            <a:off x="76200" y="457200"/>
            <a:ext cx="8915400" cy="609600"/>
          </a:xfrm>
        </p:spPr>
        <p:txBody>
          <a:bodyPr>
            <a:normAutofit fontScale="90000"/>
          </a:bodyPr>
          <a:lstStyle/>
          <a:p>
            <a:pPr algn="ctr"/>
            <a:r>
              <a:rPr lang="en-US" dirty="0" err="1"/>
              <a:t>Cont</a:t>
            </a:r>
            <a:r>
              <a:rPr lang="en-US" dirty="0"/>
              <a:t>…</a:t>
            </a:r>
          </a:p>
        </p:txBody>
      </p:sp>
      <p:sp>
        <p:nvSpPr>
          <p:cNvPr id="3" name="Content Placeholder 2">
            <a:extLst>
              <a:ext uri="{FF2B5EF4-FFF2-40B4-BE49-F238E27FC236}">
                <a16:creationId xmlns:a16="http://schemas.microsoft.com/office/drawing/2014/main" id="{BDB191CE-1CD5-45F5-BABD-6F8D6D902E5E}"/>
              </a:ext>
            </a:extLst>
          </p:cNvPr>
          <p:cNvSpPr>
            <a:spLocks noGrp="1"/>
          </p:cNvSpPr>
          <p:nvPr>
            <p:ph idx="1"/>
          </p:nvPr>
        </p:nvSpPr>
        <p:spPr>
          <a:xfrm>
            <a:off x="76200" y="1066800"/>
            <a:ext cx="8915400" cy="5715000"/>
          </a:xfrm>
        </p:spPr>
        <p:txBody>
          <a:bodyPr>
            <a:normAutofit/>
          </a:bodyPr>
          <a:lstStyle/>
          <a:p>
            <a:pPr algn="just"/>
            <a:r>
              <a:rPr lang="en-US" sz="2400" dirty="0">
                <a:latin typeface="Times New Roman" panose="02020603050405020304" pitchFamily="18" charset="0"/>
                <a:cs typeface="Times New Roman" panose="02020603050405020304" pitchFamily="18" charset="0"/>
              </a:rPr>
              <a:t>In case you need to create many tables then its better to create a text file first and put all the SQL commands in that text file and then load that file into $</a:t>
            </a:r>
            <a:r>
              <a:rPr lang="en-US" sz="2400" dirty="0" err="1">
                <a:latin typeface="Times New Roman" panose="02020603050405020304" pitchFamily="18" charset="0"/>
                <a:cs typeface="Times New Roman" panose="02020603050405020304" pitchFamily="18" charset="0"/>
              </a:rPr>
              <a:t>sql</a:t>
            </a:r>
            <a:r>
              <a:rPr lang="en-US" sz="2400" dirty="0">
                <a:latin typeface="Times New Roman" panose="02020603050405020304" pitchFamily="18" charset="0"/>
                <a:cs typeface="Times New Roman" panose="02020603050405020304" pitchFamily="18" charset="0"/>
              </a:rPr>
              <a:t> variable and execute those commands. </a:t>
            </a:r>
            <a:r>
              <a:rPr lang="en-US" sz="2400" dirty="0"/>
              <a:t>Consider the following content in </a:t>
            </a:r>
            <a:r>
              <a:rPr lang="en-US" sz="2400" b="1" dirty="0">
                <a:solidFill>
                  <a:srgbClr val="FF0000"/>
                </a:solidFill>
                <a:latin typeface="Times New Roman" panose="02020603050405020304" pitchFamily="18" charset="0"/>
                <a:cs typeface="Times New Roman" panose="02020603050405020304" pitchFamily="18" charset="0"/>
              </a:rPr>
              <a:t>sql_query.txt </a:t>
            </a:r>
            <a:r>
              <a:rPr lang="en-US" sz="2400" dirty="0"/>
              <a:t>file.</a:t>
            </a:r>
          </a:p>
          <a:p>
            <a:pPr marL="1133856" lvl="4" indent="0" algn="just">
              <a:buNone/>
            </a:pPr>
            <a:r>
              <a:rPr lang="en-US" sz="2800" dirty="0">
                <a:solidFill>
                  <a:srgbClr val="FF0000"/>
                </a:solidFill>
                <a:latin typeface="Times New Roman" panose="02020603050405020304" pitchFamily="18" charset="0"/>
                <a:cs typeface="Times New Roman" panose="02020603050405020304" pitchFamily="18" charset="0"/>
              </a:rPr>
              <a:t>CREATE TABLE employee</a:t>
            </a:r>
          </a:p>
          <a:p>
            <a:pPr marL="1133856" lvl="4" indent="0" algn="just">
              <a:buNone/>
            </a:pPr>
            <a:r>
              <a:rPr lang="en-US" sz="2800" dirty="0">
                <a:solidFill>
                  <a:srgbClr val="FF0000"/>
                </a:solidFill>
                <a:latin typeface="Times New Roman" panose="02020603050405020304" pitchFamily="18" charset="0"/>
                <a:cs typeface="Times New Roman" panose="02020603050405020304" pitchFamily="18" charset="0"/>
              </a:rPr>
              <a:t>(</a:t>
            </a:r>
            <a:r>
              <a:rPr lang="en-US" sz="2800" dirty="0" err="1">
                <a:solidFill>
                  <a:srgbClr val="FF0000"/>
                </a:solidFill>
                <a:latin typeface="Times New Roman" panose="02020603050405020304" pitchFamily="18" charset="0"/>
                <a:cs typeface="Times New Roman" panose="02020603050405020304" pitchFamily="18" charset="0"/>
              </a:rPr>
              <a:t>emp_id</a:t>
            </a:r>
            <a:r>
              <a:rPr lang="en-US" sz="2800" dirty="0">
                <a:solidFill>
                  <a:srgbClr val="FF0000"/>
                </a:solidFill>
                <a:latin typeface="Times New Roman" panose="02020603050405020304" pitchFamily="18" charset="0"/>
                <a:cs typeface="Times New Roman" panose="02020603050405020304" pitchFamily="18" charset="0"/>
              </a:rPr>
              <a:t> INT NOT NULL AUTO_INCREMENT, </a:t>
            </a:r>
          </a:p>
          <a:p>
            <a:pPr marL="1133856" lvl="4" indent="0" algn="just">
              <a:buNone/>
            </a:pPr>
            <a:r>
              <a:rPr lang="en-US" sz="2800" dirty="0" err="1">
                <a:solidFill>
                  <a:srgbClr val="FF0000"/>
                </a:solidFill>
                <a:latin typeface="Times New Roman" panose="02020603050405020304" pitchFamily="18" charset="0"/>
                <a:cs typeface="Times New Roman" panose="02020603050405020304" pitchFamily="18" charset="0"/>
              </a:rPr>
              <a:t>emp_name</a:t>
            </a:r>
            <a:r>
              <a:rPr lang="en-US" sz="2800" dirty="0">
                <a:solidFill>
                  <a:srgbClr val="FF0000"/>
                </a:solidFill>
                <a:latin typeface="Times New Roman" panose="02020603050405020304" pitchFamily="18" charset="0"/>
                <a:cs typeface="Times New Roman" panose="02020603050405020304" pitchFamily="18" charset="0"/>
              </a:rPr>
              <a:t> VARCHAR(20) NOT NULL, </a:t>
            </a:r>
          </a:p>
          <a:p>
            <a:pPr marL="1133856" lvl="4" indent="0" algn="just">
              <a:buNone/>
            </a:pPr>
            <a:r>
              <a:rPr lang="en-US" sz="2800" dirty="0" err="1">
                <a:solidFill>
                  <a:srgbClr val="FF0000"/>
                </a:solidFill>
                <a:latin typeface="Times New Roman" panose="02020603050405020304" pitchFamily="18" charset="0"/>
                <a:cs typeface="Times New Roman" panose="02020603050405020304" pitchFamily="18" charset="0"/>
              </a:rPr>
              <a:t>emp_address</a:t>
            </a:r>
            <a:r>
              <a:rPr lang="en-US" sz="2800" dirty="0">
                <a:solidFill>
                  <a:srgbClr val="FF0000"/>
                </a:solidFill>
                <a:latin typeface="Times New Roman" panose="02020603050405020304" pitchFamily="18" charset="0"/>
                <a:cs typeface="Times New Roman" panose="02020603050405020304" pitchFamily="18" charset="0"/>
              </a:rPr>
              <a:t> VARCHAR(20) NOT NULL, </a:t>
            </a:r>
          </a:p>
          <a:p>
            <a:pPr marL="1133856" lvl="4" indent="0" algn="just">
              <a:buNone/>
            </a:pPr>
            <a:r>
              <a:rPr lang="en-US" sz="2800" dirty="0" err="1">
                <a:solidFill>
                  <a:srgbClr val="FF0000"/>
                </a:solidFill>
                <a:latin typeface="Times New Roman" panose="02020603050405020304" pitchFamily="18" charset="0"/>
                <a:cs typeface="Times New Roman" panose="02020603050405020304" pitchFamily="18" charset="0"/>
              </a:rPr>
              <a:t>emp_salary</a:t>
            </a:r>
            <a:r>
              <a:rPr lang="en-US" sz="2800" dirty="0">
                <a:solidFill>
                  <a:srgbClr val="FF0000"/>
                </a:solidFill>
                <a:latin typeface="Times New Roman" panose="02020603050405020304" pitchFamily="18" charset="0"/>
                <a:cs typeface="Times New Roman" panose="02020603050405020304" pitchFamily="18" charset="0"/>
              </a:rPr>
              <a:t> INT NOT NULL, </a:t>
            </a:r>
          </a:p>
          <a:p>
            <a:pPr marL="1133856" lvl="4" indent="0" algn="just">
              <a:buNone/>
            </a:pPr>
            <a:r>
              <a:rPr lang="en-US" sz="2800" dirty="0" err="1">
                <a:solidFill>
                  <a:srgbClr val="FF0000"/>
                </a:solidFill>
                <a:latin typeface="Times New Roman" panose="02020603050405020304" pitchFamily="18" charset="0"/>
                <a:cs typeface="Times New Roman" panose="02020603050405020304" pitchFamily="18" charset="0"/>
              </a:rPr>
              <a:t>join_date</a:t>
            </a:r>
            <a:r>
              <a:rPr lang="en-US" sz="2800" dirty="0">
                <a:solidFill>
                  <a:srgbClr val="FF0000"/>
                </a:solidFill>
                <a:latin typeface="Times New Roman" panose="02020603050405020304" pitchFamily="18" charset="0"/>
                <a:cs typeface="Times New Roman" panose="02020603050405020304" pitchFamily="18" charset="0"/>
              </a:rPr>
              <a:t> timestamp(14) NOT NULL, </a:t>
            </a:r>
          </a:p>
          <a:p>
            <a:pPr marL="1133856" lvl="4" indent="0" algn="just">
              <a:buNone/>
            </a:pPr>
            <a:r>
              <a:rPr lang="en-US" sz="2800" dirty="0">
                <a:solidFill>
                  <a:srgbClr val="FF0000"/>
                </a:solidFill>
                <a:latin typeface="Times New Roman" panose="02020603050405020304" pitchFamily="18" charset="0"/>
                <a:cs typeface="Times New Roman" panose="02020603050405020304" pitchFamily="18" charset="0"/>
              </a:rPr>
              <a:t>primary key ( </a:t>
            </a:r>
            <a:r>
              <a:rPr lang="en-US" sz="2800" dirty="0" err="1">
                <a:solidFill>
                  <a:srgbClr val="FF0000"/>
                </a:solidFill>
                <a:latin typeface="Times New Roman" panose="02020603050405020304" pitchFamily="18" charset="0"/>
                <a:cs typeface="Times New Roman" panose="02020603050405020304" pitchFamily="18" charset="0"/>
              </a:rPr>
              <a:t>emp_id</a:t>
            </a:r>
            <a:r>
              <a:rPr lang="en-US" sz="2800" dirty="0">
                <a:solidFill>
                  <a:srgbClr val="FF0000"/>
                </a:solidFill>
                <a:latin typeface="Times New Roman" panose="02020603050405020304" pitchFamily="18" charset="0"/>
                <a:cs typeface="Times New Roman" panose="02020603050405020304" pitchFamily="18" charset="0"/>
              </a:rPr>
              <a:t> )); </a:t>
            </a:r>
          </a:p>
        </p:txBody>
      </p:sp>
    </p:spTree>
    <p:extLst>
      <p:ext uri="{BB962C8B-B14F-4D97-AF65-F5344CB8AC3E}">
        <p14:creationId xmlns:p14="http://schemas.microsoft.com/office/powerpoint/2010/main" val="24913610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8C3D-948F-41A6-AB5B-6DE4DBC2B5ED}"/>
              </a:ext>
            </a:extLst>
          </p:cNvPr>
          <p:cNvSpPr>
            <a:spLocks noGrp="1"/>
          </p:cNvSpPr>
          <p:nvPr>
            <p:ph type="title"/>
          </p:nvPr>
        </p:nvSpPr>
        <p:spPr>
          <a:xfrm>
            <a:off x="152400" y="457200"/>
            <a:ext cx="8915400" cy="685800"/>
          </a:xfrm>
        </p:spPr>
        <p:txBody>
          <a:bodyPr>
            <a:normAutofit fontScale="90000"/>
          </a:bodyPr>
          <a:lstStyle/>
          <a:p>
            <a:pPr algn="ctr"/>
            <a:r>
              <a:rPr lang="en-US" dirty="0" err="1"/>
              <a:t>Cont</a:t>
            </a:r>
            <a:r>
              <a:rPr lang="en-US" dirty="0"/>
              <a:t>…</a:t>
            </a:r>
          </a:p>
        </p:txBody>
      </p:sp>
      <p:sp>
        <p:nvSpPr>
          <p:cNvPr id="3" name="Content Placeholder 2">
            <a:extLst>
              <a:ext uri="{FF2B5EF4-FFF2-40B4-BE49-F238E27FC236}">
                <a16:creationId xmlns:a16="http://schemas.microsoft.com/office/drawing/2014/main" id="{3F383D07-A8D7-4D61-BB19-90A9A1BF3D53}"/>
              </a:ext>
            </a:extLst>
          </p:cNvPr>
          <p:cNvSpPr>
            <a:spLocks noGrp="1"/>
          </p:cNvSpPr>
          <p:nvPr>
            <p:ph idx="1"/>
          </p:nvPr>
        </p:nvSpPr>
        <p:spPr>
          <a:xfrm>
            <a:off x="152400" y="1143000"/>
            <a:ext cx="8915400" cy="5562600"/>
          </a:xfrm>
        </p:spPr>
        <p:txBody>
          <a:bodyPr>
            <a:normAutofit fontScale="92500" lnSpcReduction="20000"/>
          </a:bodyPr>
          <a:lstStyle/>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&lt;?</a:t>
            </a:r>
            <a:r>
              <a:rPr lang="en-US" sz="1600" b="1" dirty="0" err="1">
                <a:solidFill>
                  <a:srgbClr val="0070C0"/>
                </a:solidFill>
                <a:latin typeface="Times New Roman" panose="02020603050405020304" pitchFamily="18" charset="0"/>
                <a:cs typeface="Times New Roman" panose="02020603050405020304" pitchFamily="18" charset="0"/>
              </a:rPr>
              <a:t>php</a:t>
            </a:r>
            <a:endParaRPr lang="en-US" sz="1600" b="1" dirty="0">
              <a:solidFill>
                <a:srgbClr val="0070C0"/>
              </a:solidFill>
              <a:latin typeface="Times New Roman" panose="02020603050405020304" pitchFamily="18" charset="0"/>
              <a:cs typeface="Times New Roman" panose="02020603050405020304" pitchFamily="18" charset="0"/>
            </a:endParaRP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define("</a:t>
            </a:r>
            <a:r>
              <a:rPr lang="en-US" sz="1600" b="1" dirty="0" err="1">
                <a:solidFill>
                  <a:srgbClr val="0070C0"/>
                </a:solidFill>
                <a:latin typeface="Times New Roman" panose="02020603050405020304" pitchFamily="18" charset="0"/>
                <a:cs typeface="Times New Roman" panose="02020603050405020304" pitchFamily="18" charset="0"/>
              </a:rPr>
              <a:t>db_server","localhost</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define("</a:t>
            </a:r>
            <a:r>
              <a:rPr lang="en-US" sz="1600" b="1" dirty="0" err="1">
                <a:solidFill>
                  <a:srgbClr val="0070C0"/>
                </a:solidFill>
                <a:latin typeface="Times New Roman" panose="02020603050405020304" pitchFamily="18" charset="0"/>
                <a:cs typeface="Times New Roman" panose="02020603050405020304" pitchFamily="18" charset="0"/>
              </a:rPr>
              <a:t>db_user","root</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define("</a:t>
            </a:r>
            <a:r>
              <a:rPr lang="en-US" sz="1600" b="1" dirty="0" err="1">
                <a:solidFill>
                  <a:srgbClr val="0070C0"/>
                </a:solidFill>
                <a:latin typeface="Times New Roman" panose="02020603050405020304" pitchFamily="18" charset="0"/>
                <a:cs typeface="Times New Roman" panose="02020603050405020304" pitchFamily="18" charset="0"/>
              </a:rPr>
              <a:t>db_pass</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define("db_name","</a:t>
            </a:r>
            <a:r>
              <a:rPr lang="en-US" sz="1600" b="1" dirty="0" err="1">
                <a:solidFill>
                  <a:srgbClr val="0070C0"/>
                </a:solidFill>
                <a:latin typeface="Times New Roman" panose="02020603050405020304" pitchFamily="18" charset="0"/>
                <a:cs typeface="Times New Roman" panose="02020603050405020304" pitchFamily="18" charset="0"/>
              </a:rPr>
              <a:t>test_db</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$con=mysql_connect(</a:t>
            </a:r>
            <a:r>
              <a:rPr lang="en-US" sz="1600" b="1" dirty="0" err="1">
                <a:solidFill>
                  <a:srgbClr val="0070C0"/>
                </a:solidFill>
                <a:latin typeface="Times New Roman" panose="02020603050405020304" pitchFamily="18" charset="0"/>
                <a:cs typeface="Times New Roman" panose="02020603050405020304" pitchFamily="18" charset="0"/>
              </a:rPr>
              <a:t>db_server,db_user,db_pass</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if(!$con){</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die("not connected".</a:t>
            </a:r>
            <a:r>
              <a:rPr lang="en-US" sz="1600" b="1" dirty="0" err="1">
                <a:solidFill>
                  <a:srgbClr val="0070C0"/>
                </a:solidFill>
                <a:latin typeface="Times New Roman" panose="02020603050405020304" pitchFamily="18" charset="0"/>
                <a:cs typeface="Times New Roman" panose="02020603050405020304" pitchFamily="18" charset="0"/>
              </a:rPr>
              <a:t>mysql_query</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sqldb</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mysql_select_db</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db_name,$con</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if (!$</a:t>
            </a:r>
            <a:r>
              <a:rPr lang="en-US" sz="1600" b="1" dirty="0" err="1">
                <a:solidFill>
                  <a:srgbClr val="0070C0"/>
                </a:solidFill>
                <a:latin typeface="Times New Roman" panose="02020603050405020304" pitchFamily="18" charset="0"/>
                <a:cs typeface="Times New Roman" panose="02020603050405020304" pitchFamily="18" charset="0"/>
              </a:rPr>
              <a:t>sqldb</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die("incorrectly selected".</a:t>
            </a:r>
            <a:r>
              <a:rPr lang="en-US" sz="1600" b="1" dirty="0" err="1">
                <a:solidFill>
                  <a:srgbClr val="0070C0"/>
                </a:solidFill>
                <a:latin typeface="Times New Roman" panose="02020603050405020304" pitchFamily="18" charset="0"/>
                <a:cs typeface="Times New Roman" panose="02020603050405020304" pitchFamily="18" charset="0"/>
              </a:rPr>
              <a:t>mysql_error</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query_file</a:t>
            </a:r>
            <a:r>
              <a:rPr lang="en-US" sz="1600" b="1" dirty="0">
                <a:solidFill>
                  <a:srgbClr val="0070C0"/>
                </a:solidFill>
                <a:latin typeface="Times New Roman" panose="02020603050405020304" pitchFamily="18" charset="0"/>
                <a:cs typeface="Times New Roman" panose="02020603050405020304" pitchFamily="18" charset="0"/>
              </a:rPr>
              <a:t> = 'sql_query.txt';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fp</a:t>
            </a:r>
            <a:r>
              <a:rPr lang="en-US" sz="1600" b="1" dirty="0">
                <a:solidFill>
                  <a:srgbClr val="0070C0"/>
                </a:solidFill>
                <a:latin typeface="Times New Roman" panose="02020603050405020304" pitchFamily="18" charset="0"/>
                <a:cs typeface="Times New Roman" panose="02020603050405020304" pitchFamily="18" charset="0"/>
              </a:rPr>
              <a:t> = </a:t>
            </a:r>
            <a:r>
              <a:rPr lang="en-US" sz="1600" b="1" dirty="0" err="1">
                <a:solidFill>
                  <a:srgbClr val="0070C0"/>
                </a:solidFill>
                <a:latin typeface="Times New Roman" panose="02020603050405020304" pitchFamily="18" charset="0"/>
                <a:cs typeface="Times New Roman" panose="02020603050405020304" pitchFamily="18" charset="0"/>
              </a:rPr>
              <a:t>fopen</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query_file</a:t>
            </a:r>
            <a:r>
              <a:rPr lang="en-US" sz="1600" b="1" dirty="0">
                <a:solidFill>
                  <a:srgbClr val="0070C0"/>
                </a:solidFill>
                <a:latin typeface="Times New Roman" panose="02020603050405020304" pitchFamily="18" charset="0"/>
                <a:cs typeface="Times New Roman" panose="02020603050405020304" pitchFamily="18" charset="0"/>
              </a:rPr>
              <a:t>, 'r');</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sql</a:t>
            </a:r>
            <a:r>
              <a:rPr lang="en-US" sz="1600" b="1" dirty="0">
                <a:solidFill>
                  <a:srgbClr val="0070C0"/>
                </a:solidFill>
                <a:latin typeface="Times New Roman" panose="02020603050405020304" pitchFamily="18" charset="0"/>
                <a:cs typeface="Times New Roman" panose="02020603050405020304" pitchFamily="18" charset="0"/>
              </a:rPr>
              <a:t> = </a:t>
            </a:r>
            <a:r>
              <a:rPr lang="en-US" sz="1600" b="1" dirty="0" err="1">
                <a:solidFill>
                  <a:srgbClr val="0070C0"/>
                </a:solidFill>
                <a:latin typeface="Times New Roman" panose="02020603050405020304" pitchFamily="18" charset="0"/>
                <a:cs typeface="Times New Roman" panose="02020603050405020304" pitchFamily="18" charset="0"/>
              </a:rPr>
              <a:t>fread</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fp</a:t>
            </a:r>
            <a:r>
              <a:rPr lang="en-US" sz="1600" b="1" dirty="0">
                <a:solidFill>
                  <a:srgbClr val="0070C0"/>
                </a:solidFill>
                <a:latin typeface="Times New Roman" panose="02020603050405020304" pitchFamily="18" charset="0"/>
                <a:cs typeface="Times New Roman" panose="02020603050405020304" pitchFamily="18" charset="0"/>
              </a:rPr>
              <a:t>, </a:t>
            </a:r>
            <a:r>
              <a:rPr lang="en-US" sz="1600" b="1" dirty="0" err="1">
                <a:solidFill>
                  <a:srgbClr val="0070C0"/>
                </a:solidFill>
                <a:latin typeface="Times New Roman" panose="02020603050405020304" pitchFamily="18" charset="0"/>
                <a:cs typeface="Times New Roman" panose="02020603050405020304" pitchFamily="18" charset="0"/>
              </a:rPr>
              <a:t>filesize</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query_file</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err="1">
                <a:solidFill>
                  <a:srgbClr val="0070C0"/>
                </a:solidFill>
                <a:latin typeface="Times New Roman" panose="02020603050405020304" pitchFamily="18" charset="0"/>
                <a:cs typeface="Times New Roman" panose="02020603050405020304" pitchFamily="18" charset="0"/>
              </a:rPr>
              <a:t>fclose</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fp</a:t>
            </a:r>
            <a:r>
              <a:rPr lang="en-US" sz="1600" b="1" dirty="0">
                <a:solidFill>
                  <a:srgbClr val="0070C0"/>
                </a:solidFill>
                <a:latin typeface="Times New Roman" panose="02020603050405020304" pitchFamily="18" charset="0"/>
                <a:cs typeface="Times New Roman" panose="02020603050405020304" pitchFamily="18" charset="0"/>
              </a:rPr>
              <a:t>); </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retval</a:t>
            </a:r>
            <a:r>
              <a:rPr lang="en-US" sz="1600" b="1" dirty="0">
                <a:solidFill>
                  <a:srgbClr val="0070C0"/>
                </a:solidFill>
                <a:latin typeface="Times New Roman" panose="02020603050405020304" pitchFamily="18" charset="0"/>
                <a:cs typeface="Times New Roman" panose="02020603050405020304" pitchFamily="18" charset="0"/>
              </a:rPr>
              <a:t> = </a:t>
            </a:r>
            <a:r>
              <a:rPr lang="en-US" sz="1600" b="1" dirty="0" err="1">
                <a:solidFill>
                  <a:srgbClr val="0070C0"/>
                </a:solidFill>
                <a:latin typeface="Times New Roman" panose="02020603050405020304" pitchFamily="18" charset="0"/>
                <a:cs typeface="Times New Roman" panose="02020603050405020304" pitchFamily="18" charset="0"/>
              </a:rPr>
              <a:t>mysql_query</a:t>
            </a:r>
            <a:r>
              <a:rPr lang="en-US" sz="1600" b="1" dirty="0">
                <a:solidFill>
                  <a:srgbClr val="0070C0"/>
                </a:solidFill>
                <a:latin typeface="Times New Roman" panose="02020603050405020304" pitchFamily="18" charset="0"/>
                <a:cs typeface="Times New Roman" panose="02020603050405020304" pitchFamily="18" charset="0"/>
              </a:rPr>
              <a:t>($</a:t>
            </a:r>
            <a:r>
              <a:rPr lang="en-US" sz="1600" b="1" dirty="0" err="1">
                <a:solidFill>
                  <a:srgbClr val="0070C0"/>
                </a:solidFill>
                <a:latin typeface="Times New Roman" panose="02020603050405020304" pitchFamily="18" charset="0"/>
                <a:cs typeface="Times New Roman" panose="02020603050405020304" pitchFamily="18" charset="0"/>
              </a:rPr>
              <a:t>sql</a:t>
            </a:r>
            <a:r>
              <a:rPr lang="en-US" sz="1600" b="1" dirty="0">
                <a:solidFill>
                  <a:srgbClr val="0070C0"/>
                </a:solidFill>
                <a:latin typeface="Times New Roman" panose="02020603050405020304" pitchFamily="18" charset="0"/>
                <a:cs typeface="Times New Roman" panose="02020603050405020304" pitchFamily="18" charset="0"/>
              </a:rPr>
              <a:t>,$con);</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   if(!$</a:t>
            </a:r>
            <a:r>
              <a:rPr lang="en-US" sz="1600" b="1" dirty="0" err="1">
                <a:solidFill>
                  <a:srgbClr val="0070C0"/>
                </a:solidFill>
                <a:latin typeface="Times New Roman" panose="02020603050405020304" pitchFamily="18" charset="0"/>
                <a:cs typeface="Times New Roman" panose="02020603050405020304" pitchFamily="18" charset="0"/>
              </a:rPr>
              <a:t>retval</a:t>
            </a:r>
            <a:r>
              <a:rPr lang="en-US" sz="1600" b="1" dirty="0">
                <a:solidFill>
                  <a:srgbClr val="0070C0"/>
                </a:solidFill>
                <a:latin typeface="Times New Roman" panose="02020603050405020304" pitchFamily="18" charset="0"/>
                <a:cs typeface="Times New Roman" panose="02020603050405020304" pitchFamily="18" charset="0"/>
              </a:rPr>
              <a:t> ) {</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      die('Could not create table: '.</a:t>
            </a:r>
            <a:r>
              <a:rPr lang="en-US" sz="1600" b="1" dirty="0" err="1">
                <a:solidFill>
                  <a:srgbClr val="0070C0"/>
                </a:solidFill>
                <a:latin typeface="Times New Roman" panose="02020603050405020304" pitchFamily="18" charset="0"/>
                <a:cs typeface="Times New Roman" panose="02020603050405020304" pitchFamily="18" charset="0"/>
              </a:rPr>
              <a:t>mysql_error</a:t>
            </a:r>
            <a:r>
              <a:rPr lang="en-US" sz="1600" b="1" dirty="0">
                <a:solidFill>
                  <a:srgbClr val="0070C0"/>
                </a:solidFill>
                <a:latin typeface="Times New Roman" panose="02020603050405020304" pitchFamily="18" charset="0"/>
                <a:cs typeface="Times New Roman" panose="02020603050405020304" pitchFamily="18" charset="0"/>
              </a:rPr>
              <a:t>());</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   } </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   echo "Table employee created successfully\n";</a:t>
            </a:r>
          </a:p>
          <a:p>
            <a:pPr marL="1353312" lvl="5" indent="0">
              <a:buNone/>
            </a:pPr>
            <a:r>
              <a:rPr lang="en-US" sz="1600" b="1" dirty="0">
                <a:solidFill>
                  <a:srgbClr val="0070C0"/>
                </a:solidFill>
                <a:latin typeface="Times New Roman" panose="02020603050405020304" pitchFamily="18" charset="0"/>
                <a:cs typeface="Times New Roman" panose="02020603050405020304" pitchFamily="18" charset="0"/>
              </a:rPr>
              <a:t>?&gt;</a:t>
            </a:r>
          </a:p>
        </p:txBody>
      </p:sp>
    </p:spTree>
    <p:extLst>
      <p:ext uri="{BB962C8B-B14F-4D97-AF65-F5344CB8AC3E}">
        <p14:creationId xmlns:p14="http://schemas.microsoft.com/office/powerpoint/2010/main" val="28755946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5F1A7-5891-4CBD-BC4E-696C04770382}"/>
              </a:ext>
            </a:extLst>
          </p:cNvPr>
          <p:cNvSpPr>
            <a:spLocks noGrp="1"/>
          </p:cNvSpPr>
          <p:nvPr>
            <p:ph type="title"/>
          </p:nvPr>
        </p:nvSpPr>
        <p:spPr>
          <a:xfrm>
            <a:off x="76200" y="457200"/>
            <a:ext cx="8991600" cy="609600"/>
          </a:xfrm>
        </p:spPr>
        <p:txBody>
          <a:bodyPr>
            <a:no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Insert Data into MySQL Database</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3E241C2-D7D1-4D90-BE02-F28133B7A5D5}"/>
              </a:ext>
            </a:extLst>
          </p:cNvPr>
          <p:cNvSpPr>
            <a:spLocks noGrp="1"/>
          </p:cNvSpPr>
          <p:nvPr>
            <p:ph idx="1"/>
          </p:nvPr>
        </p:nvSpPr>
        <p:spPr>
          <a:xfrm>
            <a:off x="76200" y="1066800"/>
            <a:ext cx="8991600" cy="5562600"/>
          </a:xfrm>
        </p:spPr>
        <p:txBody>
          <a:bodyPr/>
          <a:lstStyle/>
          <a:p>
            <a:pPr marL="109728" indent="0" algn="just">
              <a:buNone/>
            </a:pPr>
            <a:r>
              <a:rPr lang="en-US" dirty="0">
                <a:latin typeface="Times New Roman" panose="02020603050405020304" pitchFamily="18" charset="0"/>
                <a:cs typeface="Times New Roman" panose="02020603050405020304" pitchFamily="18" charset="0"/>
              </a:rPr>
              <a:t>Data can be entered into MySQL tables by executing SQL INSERT statement through PHP function </a:t>
            </a:r>
            <a:r>
              <a:rPr lang="en-US" b="1" dirty="0" err="1">
                <a:solidFill>
                  <a:srgbClr val="0070C0"/>
                </a:solidFill>
                <a:latin typeface="Times New Roman" panose="02020603050405020304" pitchFamily="18" charset="0"/>
                <a:cs typeface="Times New Roman" panose="02020603050405020304" pitchFamily="18" charset="0"/>
              </a:rPr>
              <a:t>mysql_query</a:t>
            </a:r>
            <a:r>
              <a:rPr lang="en-US" dirty="0">
                <a:latin typeface="Times New Roman" panose="02020603050405020304" pitchFamily="18" charset="0"/>
                <a:cs typeface="Times New Roman" panose="02020603050405020304" pitchFamily="18" charset="0"/>
              </a:rPr>
              <a:t>. Below a simple example to insert a record into </a:t>
            </a:r>
            <a:r>
              <a:rPr lang="en-US" b="1" dirty="0">
                <a:latin typeface="Times New Roman" panose="02020603050405020304" pitchFamily="18" charset="0"/>
                <a:cs typeface="Times New Roman" panose="02020603050405020304" pitchFamily="18" charset="0"/>
              </a:rPr>
              <a:t>employee</a:t>
            </a:r>
            <a:r>
              <a:rPr lang="en-US" dirty="0">
                <a:latin typeface="Times New Roman" panose="02020603050405020304" pitchFamily="18" charset="0"/>
                <a:cs typeface="Times New Roman" panose="02020603050405020304" pitchFamily="18" charset="0"/>
              </a:rPr>
              <a:t> table.</a:t>
            </a:r>
          </a:p>
          <a:p>
            <a:pPr marL="109728" indent="0" algn="just">
              <a:buNone/>
            </a:pPr>
            <a:r>
              <a:rPr lang="en-US" dirty="0" err="1">
                <a:solidFill>
                  <a:srgbClr val="00B050"/>
                </a:solidFill>
                <a:latin typeface="Times New Roman" panose="02020603050405020304" pitchFamily="18" charset="0"/>
                <a:cs typeface="Times New Roman" panose="02020603050405020304" pitchFamily="18" charset="0"/>
              </a:rPr>
              <a:t>sql</a:t>
            </a:r>
            <a:r>
              <a:rPr lang="en-US" dirty="0">
                <a:solidFill>
                  <a:srgbClr val="00B050"/>
                </a:solidFill>
                <a:latin typeface="Times New Roman" panose="02020603050405020304" pitchFamily="18" charset="0"/>
                <a:cs typeface="Times New Roman" panose="02020603050405020304" pitchFamily="18" charset="0"/>
              </a:rPr>
              <a:t> = 'INSERT INTO employee '.</a:t>
            </a:r>
          </a:p>
          <a:p>
            <a:pPr marL="109728" indent="0" algn="just">
              <a:buNone/>
            </a:pPr>
            <a:r>
              <a:rPr lang="en-US" dirty="0">
                <a:solidFill>
                  <a:srgbClr val="00B050"/>
                </a:solidFill>
                <a:latin typeface="Times New Roman" panose="02020603050405020304" pitchFamily="18" charset="0"/>
                <a:cs typeface="Times New Roman" panose="02020603050405020304" pitchFamily="18" charset="0"/>
              </a:rPr>
              <a:t>      '(</a:t>
            </a:r>
            <a:r>
              <a:rPr lang="en-US" dirty="0" err="1">
                <a:solidFill>
                  <a:srgbClr val="00B050"/>
                </a:solidFill>
                <a:latin typeface="Times New Roman" panose="02020603050405020304" pitchFamily="18" charset="0"/>
                <a:cs typeface="Times New Roman" panose="02020603050405020304" pitchFamily="18" charset="0"/>
              </a:rPr>
              <a:t>emp_name,emp_address</a:t>
            </a:r>
            <a:r>
              <a:rPr lang="en-US" dirty="0">
                <a:solidFill>
                  <a:srgbClr val="00B050"/>
                </a:solidFill>
                <a:latin typeface="Times New Roman" panose="02020603050405020304" pitchFamily="18" charset="0"/>
                <a:cs typeface="Times New Roman" panose="02020603050405020304" pitchFamily="18" charset="0"/>
              </a:rPr>
              <a:t>, </a:t>
            </a:r>
            <a:r>
              <a:rPr lang="en-US" dirty="0" err="1">
                <a:solidFill>
                  <a:srgbClr val="00B050"/>
                </a:solidFill>
                <a:latin typeface="Times New Roman" panose="02020603050405020304" pitchFamily="18" charset="0"/>
                <a:cs typeface="Times New Roman" panose="02020603050405020304" pitchFamily="18" charset="0"/>
              </a:rPr>
              <a:t>emp_salary</a:t>
            </a:r>
            <a:r>
              <a:rPr lang="en-US" dirty="0">
                <a:solidFill>
                  <a:srgbClr val="00B050"/>
                </a:solidFill>
                <a:latin typeface="Times New Roman" panose="02020603050405020304" pitchFamily="18" charset="0"/>
                <a:cs typeface="Times New Roman" panose="02020603050405020304" pitchFamily="18" charset="0"/>
              </a:rPr>
              <a:t>, </a:t>
            </a:r>
            <a:r>
              <a:rPr lang="en-US" dirty="0" err="1">
                <a:solidFill>
                  <a:srgbClr val="00B050"/>
                </a:solidFill>
                <a:latin typeface="Times New Roman" panose="02020603050405020304" pitchFamily="18" charset="0"/>
                <a:cs typeface="Times New Roman" panose="02020603050405020304" pitchFamily="18" charset="0"/>
              </a:rPr>
              <a:t>join_date</a:t>
            </a:r>
            <a:r>
              <a:rPr lang="en-US" dirty="0">
                <a:solidFill>
                  <a:srgbClr val="00B050"/>
                </a:solidFill>
                <a:latin typeface="Times New Roman" panose="02020603050405020304" pitchFamily="18" charset="0"/>
                <a:cs typeface="Times New Roman" panose="02020603050405020304" pitchFamily="18" charset="0"/>
              </a:rPr>
              <a:t>) '.</a:t>
            </a:r>
          </a:p>
          <a:p>
            <a:pPr marL="109728" indent="0" algn="just">
              <a:buNone/>
            </a:pPr>
            <a:r>
              <a:rPr lang="en-US" dirty="0">
                <a:solidFill>
                  <a:srgbClr val="00B050"/>
                </a:solidFill>
                <a:latin typeface="Times New Roman" panose="02020603050405020304" pitchFamily="18" charset="0"/>
                <a:cs typeface="Times New Roman" panose="02020603050405020304" pitchFamily="18" charset="0"/>
              </a:rPr>
              <a:t>      'VALUES ( "guest", "XYZ", 2000, NOW() )';</a:t>
            </a:r>
          </a:p>
        </p:txBody>
      </p:sp>
    </p:spTree>
    <p:extLst>
      <p:ext uri="{BB962C8B-B14F-4D97-AF65-F5344CB8AC3E}">
        <p14:creationId xmlns:p14="http://schemas.microsoft.com/office/powerpoint/2010/main" val="40482620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C968E-6313-4DCF-B159-45A471EA4E82}"/>
              </a:ext>
            </a:extLst>
          </p:cNvPr>
          <p:cNvSpPr>
            <a:spLocks noGrp="1"/>
          </p:cNvSpPr>
          <p:nvPr>
            <p:ph type="title"/>
          </p:nvPr>
        </p:nvSpPr>
        <p:spPr>
          <a:xfrm>
            <a:off x="0" y="457200"/>
            <a:ext cx="8991600" cy="685800"/>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Getting Data From MySQL Database</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A3DB882-79C0-40C9-AAE9-FE16460D348A}"/>
              </a:ext>
            </a:extLst>
          </p:cNvPr>
          <p:cNvSpPr>
            <a:spLocks noGrp="1"/>
          </p:cNvSpPr>
          <p:nvPr>
            <p:ph idx="1"/>
          </p:nvPr>
        </p:nvSpPr>
        <p:spPr>
          <a:xfrm>
            <a:off x="0" y="1143000"/>
            <a:ext cx="8991600" cy="5562600"/>
          </a:xfrm>
        </p:spPr>
        <p:txBody>
          <a:bodyPr/>
          <a:lstStyle/>
          <a:p>
            <a:pPr algn="just"/>
            <a:r>
              <a:rPr lang="en-US" dirty="0">
                <a:latin typeface="Times New Roman" panose="02020603050405020304" pitchFamily="18" charset="0"/>
                <a:cs typeface="Times New Roman" panose="02020603050405020304" pitchFamily="18" charset="0"/>
              </a:rPr>
              <a:t>Data can be fetched from MySQL tables by executing SQL </a:t>
            </a:r>
            <a:r>
              <a:rPr lang="en-US" b="1" dirty="0">
                <a:solidFill>
                  <a:srgbClr val="0070C0"/>
                </a:solidFill>
                <a:latin typeface="Times New Roman" panose="02020603050405020304" pitchFamily="18" charset="0"/>
                <a:cs typeface="Times New Roman" panose="02020603050405020304" pitchFamily="18" charset="0"/>
              </a:rPr>
              <a:t>SELECT</a:t>
            </a:r>
            <a:r>
              <a:rPr lang="en-US" dirty="0">
                <a:latin typeface="Times New Roman" panose="02020603050405020304" pitchFamily="18" charset="0"/>
                <a:cs typeface="Times New Roman" panose="02020603050405020304" pitchFamily="18" charset="0"/>
              </a:rPr>
              <a:t> statement through PHP function </a:t>
            </a:r>
            <a:r>
              <a:rPr lang="en-US" dirty="0" err="1">
                <a:latin typeface="Times New Roman" panose="02020603050405020304" pitchFamily="18" charset="0"/>
                <a:cs typeface="Times New Roman" panose="02020603050405020304" pitchFamily="18" charset="0"/>
              </a:rPr>
              <a:t>mysql_query</a:t>
            </a:r>
            <a:r>
              <a:rPr lang="en-US" dirty="0">
                <a:latin typeface="Times New Roman" panose="02020603050405020304" pitchFamily="18" charset="0"/>
                <a:cs typeface="Times New Roman" panose="02020603050405020304" pitchFamily="18" charset="0"/>
              </a:rPr>
              <a:t>. You have several options to fetch data from MySQL.</a:t>
            </a:r>
          </a:p>
          <a:p>
            <a:pPr algn="just"/>
            <a:r>
              <a:rPr lang="en-US" dirty="0">
                <a:latin typeface="Times New Roman" panose="02020603050405020304" pitchFamily="18" charset="0"/>
                <a:cs typeface="Times New Roman" panose="02020603050405020304" pitchFamily="18" charset="0"/>
              </a:rPr>
              <a:t>The most frequently used option is to use function </a:t>
            </a:r>
            <a:r>
              <a:rPr lang="en-US" b="1" dirty="0" err="1">
                <a:solidFill>
                  <a:srgbClr val="0070C0"/>
                </a:solidFill>
                <a:latin typeface="Times New Roman" panose="02020603050405020304" pitchFamily="18" charset="0"/>
                <a:cs typeface="Times New Roman" panose="02020603050405020304" pitchFamily="18" charset="0"/>
              </a:rPr>
              <a:t>mysql_fetch_array</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This function returns row as an associative array, a numeric array, or both. This function returns FALSE if there are no more rows.</a:t>
            </a:r>
          </a:p>
          <a:p>
            <a:pPr algn="just"/>
            <a:r>
              <a:rPr lang="en-US" dirty="0">
                <a:latin typeface="Times New Roman" panose="02020603050405020304" pitchFamily="18" charset="0"/>
                <a:cs typeface="Times New Roman" panose="02020603050405020304" pitchFamily="18" charset="0"/>
              </a:rPr>
              <a:t>next is a simple example to fetch records from </a:t>
            </a:r>
            <a:r>
              <a:rPr lang="en-US" b="1" dirty="0">
                <a:latin typeface="Times New Roman" panose="02020603050405020304" pitchFamily="18" charset="0"/>
                <a:cs typeface="Times New Roman" panose="02020603050405020304" pitchFamily="18" charset="0"/>
              </a:rPr>
              <a:t>employee</a:t>
            </a:r>
            <a:r>
              <a:rPr lang="en-US" dirty="0">
                <a:latin typeface="Times New Roman" panose="02020603050405020304" pitchFamily="18" charset="0"/>
                <a:cs typeface="Times New Roman" panose="02020603050405020304" pitchFamily="18" charset="0"/>
              </a:rPr>
              <a:t> table.</a:t>
            </a:r>
          </a:p>
          <a:p>
            <a:pPr marL="109728" indent="0">
              <a:buNone/>
            </a:pPr>
            <a:endParaRPr lang="en-US" dirty="0"/>
          </a:p>
        </p:txBody>
      </p:sp>
    </p:spTree>
    <p:extLst>
      <p:ext uri="{BB962C8B-B14F-4D97-AF65-F5344CB8AC3E}">
        <p14:creationId xmlns:p14="http://schemas.microsoft.com/office/powerpoint/2010/main" val="22562038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661B7-1FB4-44E3-883C-68E62E3D4CF1}"/>
              </a:ext>
            </a:extLst>
          </p:cNvPr>
          <p:cNvSpPr>
            <a:spLocks noGrp="1"/>
          </p:cNvSpPr>
          <p:nvPr>
            <p:ph type="title"/>
          </p:nvPr>
        </p:nvSpPr>
        <p:spPr>
          <a:xfrm>
            <a:off x="0" y="457200"/>
            <a:ext cx="8991600" cy="685800"/>
          </a:xfrm>
        </p:spPr>
        <p:txBody>
          <a:bodyPr>
            <a:normAutofit fontScale="90000"/>
          </a:bodyPr>
          <a:lstStyle/>
          <a:p>
            <a:pPr algn="ctr"/>
            <a:r>
              <a:rPr lang="en-US" dirty="0" err="1"/>
              <a:t>Cont</a:t>
            </a:r>
            <a:r>
              <a:rPr lang="en-US" dirty="0"/>
              <a:t>…</a:t>
            </a:r>
          </a:p>
        </p:txBody>
      </p:sp>
      <p:sp>
        <p:nvSpPr>
          <p:cNvPr id="3" name="Content Placeholder 2">
            <a:extLst>
              <a:ext uri="{FF2B5EF4-FFF2-40B4-BE49-F238E27FC236}">
                <a16:creationId xmlns:a16="http://schemas.microsoft.com/office/drawing/2014/main" id="{177B4749-8E92-4FC8-8099-C76E17903C06}"/>
              </a:ext>
            </a:extLst>
          </p:cNvPr>
          <p:cNvSpPr>
            <a:spLocks noGrp="1"/>
          </p:cNvSpPr>
          <p:nvPr>
            <p:ph idx="1"/>
          </p:nvPr>
        </p:nvSpPr>
        <p:spPr>
          <a:xfrm>
            <a:off x="0" y="1143000"/>
            <a:ext cx="8991600" cy="5638800"/>
          </a:xfrm>
        </p:spPr>
        <p:txBody>
          <a:bodyPr>
            <a:normAutofit lnSpcReduction="10000"/>
          </a:bodyPr>
          <a:lstStyle/>
          <a:p>
            <a:pPr marL="109728" indent="0">
              <a:buNone/>
            </a:pP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sql</a:t>
            </a:r>
            <a:r>
              <a:rPr lang="en-US" dirty="0">
                <a:solidFill>
                  <a:srgbClr val="002060"/>
                </a:solidFill>
                <a:latin typeface="Times New Roman" panose="02020603050405020304" pitchFamily="18" charset="0"/>
                <a:cs typeface="Times New Roman" panose="02020603050405020304" pitchFamily="18" charset="0"/>
              </a:rPr>
              <a:t> = 'SELECT </a:t>
            </a:r>
            <a:r>
              <a:rPr lang="en-US" dirty="0" err="1">
                <a:solidFill>
                  <a:srgbClr val="002060"/>
                </a:solidFill>
                <a:latin typeface="Times New Roman" panose="02020603050405020304" pitchFamily="18" charset="0"/>
                <a:cs typeface="Times New Roman" panose="02020603050405020304" pitchFamily="18" charset="0"/>
              </a:rPr>
              <a:t>emp_id</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emp_name</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emp_salary</a:t>
            </a:r>
            <a:r>
              <a:rPr lang="en-US" dirty="0">
                <a:solidFill>
                  <a:srgbClr val="002060"/>
                </a:solidFill>
                <a:latin typeface="Times New Roman" panose="02020603050405020304" pitchFamily="18" charset="0"/>
                <a:cs typeface="Times New Roman" panose="02020603050405020304" pitchFamily="18" charset="0"/>
              </a:rPr>
              <a:t> FROM employee';</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retval</a:t>
            </a:r>
            <a:r>
              <a:rPr lang="en-US" dirty="0">
                <a:solidFill>
                  <a:srgbClr val="002060"/>
                </a:solidFill>
                <a:latin typeface="Times New Roman" panose="02020603050405020304" pitchFamily="18" charset="0"/>
                <a:cs typeface="Times New Roman" panose="02020603050405020304" pitchFamily="18" charset="0"/>
              </a:rPr>
              <a:t> = </a:t>
            </a:r>
            <a:r>
              <a:rPr lang="en-US" dirty="0" err="1">
                <a:solidFill>
                  <a:srgbClr val="002060"/>
                </a:solidFill>
                <a:latin typeface="Times New Roman" panose="02020603050405020304" pitchFamily="18" charset="0"/>
                <a:cs typeface="Times New Roman" panose="02020603050405020304" pitchFamily="18" charset="0"/>
              </a:rPr>
              <a:t>mysql_query</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sql</a:t>
            </a:r>
            <a:r>
              <a:rPr lang="en-US" dirty="0">
                <a:solidFill>
                  <a:srgbClr val="002060"/>
                </a:solidFill>
                <a:latin typeface="Times New Roman" panose="02020603050405020304" pitchFamily="18" charset="0"/>
                <a:cs typeface="Times New Roman" panose="02020603050405020304" pitchFamily="18" charset="0"/>
              </a:rPr>
              <a:t>,$con);</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if(!$</a:t>
            </a:r>
            <a:r>
              <a:rPr lang="en-US" dirty="0" err="1">
                <a:solidFill>
                  <a:srgbClr val="002060"/>
                </a:solidFill>
                <a:latin typeface="Times New Roman" panose="02020603050405020304" pitchFamily="18" charset="0"/>
                <a:cs typeface="Times New Roman" panose="02020603050405020304" pitchFamily="18" charset="0"/>
              </a:rPr>
              <a:t>retval</a:t>
            </a:r>
            <a:r>
              <a:rPr lang="en-US" dirty="0">
                <a:solidFill>
                  <a:srgbClr val="002060"/>
                </a:solidFill>
                <a:latin typeface="Times New Roman" panose="02020603050405020304" pitchFamily="18" charset="0"/>
                <a:cs typeface="Times New Roman" panose="02020603050405020304" pitchFamily="18" charset="0"/>
              </a:rPr>
              <a:t> )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die('Could not create table: ' . </a:t>
            </a:r>
            <a:r>
              <a:rPr lang="en-US" dirty="0" err="1">
                <a:solidFill>
                  <a:srgbClr val="002060"/>
                </a:solidFill>
                <a:latin typeface="Times New Roman" panose="02020603050405020304" pitchFamily="18" charset="0"/>
                <a:cs typeface="Times New Roman" panose="02020603050405020304" pitchFamily="18" charset="0"/>
              </a:rPr>
              <a:t>mysql_error</a:t>
            </a:r>
            <a:r>
              <a:rPr lang="en-US" dirty="0">
                <a:solidFill>
                  <a:srgbClr val="002060"/>
                </a:solidFill>
                <a:latin typeface="Times New Roman" panose="02020603050405020304" pitchFamily="18" charset="0"/>
                <a:cs typeface="Times New Roman" panose="02020603050405020304" pitchFamily="18" charset="0"/>
              </a:rPr>
              <a:t>());</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while($row = </a:t>
            </a:r>
            <a:r>
              <a:rPr lang="en-US" dirty="0" err="1">
                <a:solidFill>
                  <a:srgbClr val="002060"/>
                </a:solidFill>
                <a:latin typeface="Times New Roman" panose="02020603050405020304" pitchFamily="18" charset="0"/>
                <a:cs typeface="Times New Roman" panose="02020603050405020304" pitchFamily="18" charset="0"/>
              </a:rPr>
              <a:t>mysql_fetch_array</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retval</a:t>
            </a:r>
            <a:r>
              <a:rPr lang="en-US" dirty="0">
                <a:solidFill>
                  <a:srgbClr val="002060"/>
                </a:solidFill>
                <a:latin typeface="Times New Roman" panose="02020603050405020304" pitchFamily="18" charset="0"/>
                <a:cs typeface="Times New Roman" panose="02020603050405020304" pitchFamily="18" charset="0"/>
              </a:rPr>
              <a:t>, MYSQL_ASSOC))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echo "EMP ID :{$row['</a:t>
            </a:r>
            <a:r>
              <a:rPr lang="en-US" dirty="0" err="1">
                <a:solidFill>
                  <a:srgbClr val="002060"/>
                </a:solidFill>
                <a:latin typeface="Times New Roman" panose="02020603050405020304" pitchFamily="18" charset="0"/>
                <a:cs typeface="Times New Roman" panose="02020603050405020304" pitchFamily="18" charset="0"/>
              </a:rPr>
              <a:t>emp_id</a:t>
            </a:r>
            <a:r>
              <a:rPr lang="en-US" dirty="0">
                <a:solidFill>
                  <a:srgbClr val="002060"/>
                </a:solidFill>
                <a:latin typeface="Times New Roman" panose="02020603050405020304" pitchFamily="18" charset="0"/>
                <a:cs typeface="Times New Roman" panose="02020603050405020304" pitchFamily="18" charset="0"/>
              </a:rPr>
              <a:t>']}  &lt;</a:t>
            </a:r>
            <a:r>
              <a:rPr lang="en-US" dirty="0" err="1">
                <a:solidFill>
                  <a:srgbClr val="002060"/>
                </a:solidFill>
                <a:latin typeface="Times New Roman" panose="02020603050405020304" pitchFamily="18" charset="0"/>
                <a:cs typeface="Times New Roman" panose="02020603050405020304" pitchFamily="18" charset="0"/>
              </a:rPr>
              <a:t>br</a:t>
            </a:r>
            <a:r>
              <a:rPr lang="en-US" dirty="0">
                <a:solidFill>
                  <a:srgbClr val="002060"/>
                </a:solidFill>
                <a:latin typeface="Times New Roman" panose="02020603050405020304" pitchFamily="18" charset="0"/>
                <a:cs typeface="Times New Roman" panose="02020603050405020304" pitchFamily="18" charset="0"/>
              </a:rPr>
              <a:t>&gt;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"EMP NAME : {$row['</a:t>
            </a:r>
            <a:r>
              <a:rPr lang="en-US" dirty="0" err="1">
                <a:solidFill>
                  <a:srgbClr val="002060"/>
                </a:solidFill>
                <a:latin typeface="Times New Roman" panose="02020603050405020304" pitchFamily="18" charset="0"/>
                <a:cs typeface="Times New Roman" panose="02020603050405020304" pitchFamily="18" charset="0"/>
              </a:rPr>
              <a:t>emp_name</a:t>
            </a:r>
            <a:r>
              <a:rPr lang="en-US" dirty="0">
                <a:solidFill>
                  <a:srgbClr val="002060"/>
                </a:solidFill>
                <a:latin typeface="Times New Roman" panose="02020603050405020304" pitchFamily="18" charset="0"/>
                <a:cs typeface="Times New Roman" panose="02020603050405020304" pitchFamily="18" charset="0"/>
              </a:rPr>
              <a:t>']} &lt;</a:t>
            </a:r>
            <a:r>
              <a:rPr lang="en-US" dirty="0" err="1">
                <a:solidFill>
                  <a:srgbClr val="002060"/>
                </a:solidFill>
                <a:latin typeface="Times New Roman" panose="02020603050405020304" pitchFamily="18" charset="0"/>
                <a:cs typeface="Times New Roman" panose="02020603050405020304" pitchFamily="18" charset="0"/>
              </a:rPr>
              <a:t>br</a:t>
            </a:r>
            <a:r>
              <a:rPr lang="en-US" dirty="0">
                <a:solidFill>
                  <a:srgbClr val="002060"/>
                </a:solidFill>
                <a:latin typeface="Times New Roman" panose="02020603050405020304" pitchFamily="18" charset="0"/>
                <a:cs typeface="Times New Roman" panose="02020603050405020304" pitchFamily="18" charset="0"/>
              </a:rPr>
              <a:t>&gt;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"EMP SALARY : {$row['</a:t>
            </a:r>
            <a:r>
              <a:rPr lang="en-US" dirty="0" err="1">
                <a:solidFill>
                  <a:srgbClr val="002060"/>
                </a:solidFill>
                <a:latin typeface="Times New Roman" panose="02020603050405020304" pitchFamily="18" charset="0"/>
                <a:cs typeface="Times New Roman" panose="02020603050405020304" pitchFamily="18" charset="0"/>
              </a:rPr>
              <a:t>emp_salary</a:t>
            </a:r>
            <a:r>
              <a:rPr lang="en-US" dirty="0">
                <a:solidFill>
                  <a:srgbClr val="002060"/>
                </a:solidFill>
                <a:latin typeface="Times New Roman" panose="02020603050405020304" pitchFamily="18" charset="0"/>
                <a:cs typeface="Times New Roman" panose="02020603050405020304" pitchFamily="18" charset="0"/>
              </a:rPr>
              <a:t>']} &lt;</a:t>
            </a:r>
            <a:r>
              <a:rPr lang="en-US" dirty="0" err="1">
                <a:solidFill>
                  <a:srgbClr val="002060"/>
                </a:solidFill>
                <a:latin typeface="Times New Roman" panose="02020603050405020304" pitchFamily="18" charset="0"/>
                <a:cs typeface="Times New Roman" panose="02020603050405020304" pitchFamily="18" charset="0"/>
              </a:rPr>
              <a:t>br</a:t>
            </a:r>
            <a:r>
              <a:rPr lang="en-US" dirty="0">
                <a:solidFill>
                  <a:srgbClr val="002060"/>
                </a:solidFill>
                <a:latin typeface="Times New Roman" panose="02020603050405020304" pitchFamily="18" charset="0"/>
                <a:cs typeface="Times New Roman" panose="02020603050405020304" pitchFamily="18" charset="0"/>
              </a:rPr>
              <a:t>&gt; ".</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"--------------------------------&lt;</a:t>
            </a:r>
            <a:r>
              <a:rPr lang="en-US" dirty="0" err="1">
                <a:solidFill>
                  <a:srgbClr val="002060"/>
                </a:solidFill>
                <a:latin typeface="Times New Roman" panose="02020603050405020304" pitchFamily="18" charset="0"/>
                <a:cs typeface="Times New Roman" panose="02020603050405020304" pitchFamily="18" charset="0"/>
              </a:rPr>
              <a:t>br</a:t>
            </a:r>
            <a:r>
              <a:rPr lang="en-US" dirty="0">
                <a:solidFill>
                  <a:srgbClr val="002060"/>
                </a:solidFill>
                <a:latin typeface="Times New Roman" panose="02020603050405020304" pitchFamily="18" charset="0"/>
                <a:cs typeface="Times New Roman" panose="02020603050405020304" pitchFamily="18" charset="0"/>
              </a:rPr>
              <a:t>&gt;";</a:t>
            </a:r>
          </a:p>
          <a:p>
            <a:pPr marL="109728" indent="0">
              <a:buNone/>
            </a:pPr>
            <a:r>
              <a:rPr lang="en-US"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988928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E8D14-ACA3-4C4E-A029-A7782837A059}"/>
              </a:ext>
            </a:extLst>
          </p:cNvPr>
          <p:cNvSpPr>
            <a:spLocks noGrp="1"/>
          </p:cNvSpPr>
          <p:nvPr>
            <p:ph type="title"/>
          </p:nvPr>
        </p:nvSpPr>
        <p:spPr>
          <a:xfrm>
            <a:off x="0" y="457200"/>
            <a:ext cx="9144000" cy="609600"/>
          </a:xfrm>
        </p:spPr>
        <p:txBody>
          <a:bodyPr>
            <a:normAutofit fontScale="90000"/>
          </a:bodyPr>
          <a:lstStyle/>
          <a:p>
            <a:pPr algn="ctr"/>
            <a:r>
              <a:rPr lang="en-US" dirty="0" err="1"/>
              <a:t>Cont</a:t>
            </a:r>
            <a:r>
              <a:rPr lang="en-US" dirty="0"/>
              <a:t>…</a:t>
            </a:r>
          </a:p>
        </p:txBody>
      </p:sp>
      <p:sp>
        <p:nvSpPr>
          <p:cNvPr id="3" name="Content Placeholder 2">
            <a:extLst>
              <a:ext uri="{FF2B5EF4-FFF2-40B4-BE49-F238E27FC236}">
                <a16:creationId xmlns:a16="http://schemas.microsoft.com/office/drawing/2014/main" id="{D8525B1F-6610-4797-865A-4E22BFE59F46}"/>
              </a:ext>
            </a:extLst>
          </p:cNvPr>
          <p:cNvSpPr>
            <a:spLocks noGrp="1"/>
          </p:cNvSpPr>
          <p:nvPr>
            <p:ph idx="1"/>
          </p:nvPr>
        </p:nvSpPr>
        <p:spPr>
          <a:xfrm>
            <a:off x="0" y="1066800"/>
            <a:ext cx="9144000" cy="5791200"/>
          </a:xfrm>
        </p:spPr>
        <p:txBody>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content of the rows are assigned to the variable $row and the values in row are then printed.</a:t>
            </a:r>
          </a:p>
          <a:p>
            <a:pPr algn="just"/>
            <a:r>
              <a:rPr lang="en-US" dirty="0">
                <a:latin typeface="Times New Roman" panose="02020603050405020304" pitchFamily="18" charset="0"/>
                <a:cs typeface="Times New Roman" panose="02020603050405020304" pitchFamily="18" charset="0"/>
              </a:rPr>
              <a:t>Always remember to put curly brackets when you want to insert an array value directly into a string.</a:t>
            </a:r>
          </a:p>
          <a:p>
            <a:pPr algn="just"/>
            <a:r>
              <a:rPr lang="en-US" dirty="0">
                <a:latin typeface="Times New Roman" panose="02020603050405020304" pitchFamily="18" charset="0"/>
                <a:cs typeface="Times New Roman" panose="02020603050405020304" pitchFamily="18" charset="0"/>
              </a:rPr>
              <a:t>In above example the constant </a:t>
            </a:r>
            <a:r>
              <a:rPr lang="en-US" b="1" dirty="0">
                <a:solidFill>
                  <a:srgbClr val="0070C0"/>
                </a:solidFill>
                <a:latin typeface="Times New Roman" panose="02020603050405020304" pitchFamily="18" charset="0"/>
                <a:cs typeface="Times New Roman" panose="02020603050405020304" pitchFamily="18" charset="0"/>
              </a:rPr>
              <a:t>MYSQL_ASSOC</a:t>
            </a:r>
            <a:r>
              <a:rPr lang="en-US" dirty="0">
                <a:solidFill>
                  <a:srgbClr val="0070C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used as the second argument to </a:t>
            </a:r>
            <a:r>
              <a:rPr lang="en-US" b="1" dirty="0" err="1">
                <a:solidFill>
                  <a:srgbClr val="0070C0"/>
                </a:solidFill>
                <a:latin typeface="Times New Roman" panose="02020603050405020304" pitchFamily="18" charset="0"/>
                <a:cs typeface="Times New Roman" panose="02020603050405020304" pitchFamily="18" charset="0"/>
              </a:rPr>
              <a:t>mysql_fetch_array</a:t>
            </a:r>
            <a:r>
              <a:rPr lang="en-US" dirty="0">
                <a:latin typeface="Times New Roman" panose="02020603050405020304" pitchFamily="18" charset="0"/>
                <a:cs typeface="Times New Roman" panose="02020603050405020304" pitchFamily="18" charset="0"/>
              </a:rPr>
              <a:t>(), so that it returns the row as an associative array. With an associative array you can access the field by using their name instead of using the index.</a:t>
            </a:r>
          </a:p>
          <a:p>
            <a:pPr algn="just"/>
            <a:r>
              <a:rPr lang="en-US" dirty="0">
                <a:latin typeface="Times New Roman" panose="02020603050405020304" pitchFamily="18" charset="0"/>
                <a:cs typeface="Times New Roman" panose="02020603050405020304" pitchFamily="18" charset="0"/>
              </a:rPr>
              <a:t>PHP provides another function called </a:t>
            </a:r>
            <a:r>
              <a:rPr lang="en-US" b="1" dirty="0" err="1">
                <a:solidFill>
                  <a:srgbClr val="0070C0"/>
                </a:solidFill>
                <a:latin typeface="Times New Roman" panose="02020603050405020304" pitchFamily="18" charset="0"/>
                <a:cs typeface="Times New Roman" panose="02020603050405020304" pitchFamily="18" charset="0"/>
              </a:rPr>
              <a:t>mysql_fetch_assoc</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which also returns the row as an associative array.</a:t>
            </a:r>
          </a:p>
          <a:p>
            <a:pPr marL="109728" indent="0">
              <a:buNone/>
            </a:pPr>
            <a:endParaRPr lang="en-US" dirty="0"/>
          </a:p>
        </p:txBody>
      </p:sp>
    </p:spTree>
    <p:extLst>
      <p:ext uri="{BB962C8B-B14F-4D97-AF65-F5344CB8AC3E}">
        <p14:creationId xmlns:p14="http://schemas.microsoft.com/office/powerpoint/2010/main" val="33716194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46702-00E0-423A-8A4C-9C0AF8271D44}"/>
              </a:ext>
            </a:extLst>
          </p:cNvPr>
          <p:cNvSpPr>
            <a:spLocks noGrp="1"/>
          </p:cNvSpPr>
          <p:nvPr>
            <p:ph type="title"/>
          </p:nvPr>
        </p:nvSpPr>
        <p:spPr>
          <a:xfrm>
            <a:off x="0" y="457200"/>
            <a:ext cx="9144000" cy="609600"/>
          </a:xfrm>
        </p:spPr>
        <p:txBody>
          <a:bodyPr>
            <a:normAutofit/>
          </a:bodyPr>
          <a:lstStyle/>
          <a:p>
            <a:pPr algn="ctr"/>
            <a:r>
              <a:rPr lang="en-US" sz="3200" b="1" dirty="0">
                <a:solidFill>
                  <a:srgbClr val="0070C0"/>
                </a:solidFill>
                <a:latin typeface="Times New Roman" panose="02020603050405020304" pitchFamily="18" charset="0"/>
                <a:cs typeface="Times New Roman" panose="02020603050405020304" pitchFamily="18" charset="0"/>
              </a:rPr>
              <a:t>Using </a:t>
            </a:r>
            <a:r>
              <a:rPr lang="en-US" sz="3200" b="1" dirty="0" err="1">
                <a:solidFill>
                  <a:srgbClr val="0070C0"/>
                </a:solidFill>
                <a:latin typeface="Times New Roman" panose="02020603050405020304" pitchFamily="18" charset="0"/>
                <a:cs typeface="Times New Roman" panose="02020603050405020304" pitchFamily="18" charset="0"/>
              </a:rPr>
              <a:t>mysql_fetch_assoc</a:t>
            </a:r>
            <a:r>
              <a:rPr lang="en-US" sz="3200" b="1" dirty="0">
                <a:solidFill>
                  <a:srgbClr val="0070C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90D30DD5-CF6D-491E-84BA-92D91CFFCFA3}"/>
              </a:ext>
            </a:extLst>
          </p:cNvPr>
          <p:cNvSpPr>
            <a:spLocks noGrp="1"/>
          </p:cNvSpPr>
          <p:nvPr>
            <p:ph idx="1"/>
          </p:nvPr>
        </p:nvSpPr>
        <p:spPr>
          <a:xfrm>
            <a:off x="0" y="1066800"/>
            <a:ext cx="9144000" cy="5791200"/>
          </a:xfrm>
        </p:spPr>
        <p:txBody>
          <a:bodyPr>
            <a:normAutofit lnSpcReduction="10000"/>
          </a:bodyPr>
          <a:lstStyle/>
          <a:p>
            <a:pPr marL="109728" indent="0">
              <a:buNone/>
            </a:pPr>
            <a:r>
              <a:rPr lang="en-US" dirty="0"/>
              <a:t>while($row = </a:t>
            </a:r>
            <a:r>
              <a:rPr lang="en-US" dirty="0" err="1"/>
              <a:t>mysql_fetch_assoc</a:t>
            </a:r>
            <a:r>
              <a:rPr lang="en-US" dirty="0"/>
              <a:t>($</a:t>
            </a:r>
            <a:r>
              <a:rPr lang="en-US" dirty="0" err="1"/>
              <a:t>retval</a:t>
            </a:r>
            <a:r>
              <a:rPr lang="en-US" dirty="0"/>
              <a:t>)) {</a:t>
            </a:r>
          </a:p>
          <a:p>
            <a:pPr marL="109728" indent="0">
              <a:buNone/>
            </a:pPr>
            <a:r>
              <a:rPr lang="en-US" dirty="0"/>
              <a:t>      echo "EMP ID :{$row['</a:t>
            </a:r>
            <a:r>
              <a:rPr lang="en-US" dirty="0" err="1"/>
              <a:t>emp_id</a:t>
            </a:r>
            <a:r>
              <a:rPr lang="en-US" dirty="0"/>
              <a:t>']}  &lt;</a:t>
            </a:r>
            <a:r>
              <a:rPr lang="en-US" dirty="0" err="1"/>
              <a:t>br</a:t>
            </a:r>
            <a:r>
              <a:rPr lang="en-US" dirty="0"/>
              <a:t>&gt; ".</a:t>
            </a:r>
          </a:p>
          <a:p>
            <a:pPr marL="109728" indent="0">
              <a:buNone/>
            </a:pPr>
            <a:r>
              <a:rPr lang="en-US" dirty="0"/>
              <a:t>         "EMP NAME : {$row['</a:t>
            </a:r>
            <a:r>
              <a:rPr lang="en-US" dirty="0" err="1"/>
              <a:t>emp_name</a:t>
            </a:r>
            <a:r>
              <a:rPr lang="en-US" dirty="0"/>
              <a:t>']} &lt;</a:t>
            </a:r>
            <a:r>
              <a:rPr lang="en-US" dirty="0" err="1"/>
              <a:t>br</a:t>
            </a:r>
            <a:r>
              <a:rPr lang="en-US" dirty="0"/>
              <a:t>&gt; ".</a:t>
            </a:r>
          </a:p>
          <a:p>
            <a:pPr marL="109728" indent="0">
              <a:buNone/>
            </a:pPr>
            <a:r>
              <a:rPr lang="en-US" dirty="0"/>
              <a:t>         "EMP SALARY : {$row['</a:t>
            </a:r>
            <a:r>
              <a:rPr lang="en-US" dirty="0" err="1"/>
              <a:t>emp_salary</a:t>
            </a:r>
            <a:r>
              <a:rPr lang="en-US" dirty="0"/>
              <a:t>']} &lt;</a:t>
            </a:r>
            <a:r>
              <a:rPr lang="en-US" dirty="0" err="1"/>
              <a:t>br</a:t>
            </a:r>
            <a:r>
              <a:rPr lang="en-US" dirty="0"/>
              <a:t>&gt; ".</a:t>
            </a:r>
          </a:p>
          <a:p>
            <a:pPr marL="109728" indent="0">
              <a:buNone/>
            </a:pPr>
            <a:r>
              <a:rPr lang="en-US" dirty="0"/>
              <a:t>         "--------------------------------&lt;</a:t>
            </a:r>
            <a:r>
              <a:rPr lang="en-US" dirty="0" err="1"/>
              <a:t>br</a:t>
            </a:r>
            <a:r>
              <a:rPr lang="en-US" dirty="0"/>
              <a:t>&gt;";</a:t>
            </a:r>
          </a:p>
          <a:p>
            <a:pPr marL="109728" indent="0">
              <a:buNone/>
            </a:pPr>
            <a:r>
              <a:rPr lang="en-US" dirty="0"/>
              <a:t>   }</a:t>
            </a:r>
          </a:p>
          <a:p>
            <a:pPr marL="109728" indent="0" algn="ctr">
              <a:buNone/>
            </a:pPr>
            <a:r>
              <a:rPr lang="en-US" b="1" dirty="0">
                <a:solidFill>
                  <a:srgbClr val="0070C0"/>
                </a:solidFill>
                <a:latin typeface="Times New Roman" panose="02020603050405020304" pitchFamily="18" charset="0"/>
                <a:cs typeface="Times New Roman" panose="02020603050405020304" pitchFamily="18" charset="0"/>
              </a:rPr>
              <a:t>Using MYSQL_NUM</a:t>
            </a:r>
          </a:p>
          <a:p>
            <a:pPr marL="109728" indent="0">
              <a:buNone/>
            </a:pPr>
            <a:r>
              <a:rPr lang="en-US" dirty="0">
                <a:latin typeface="Times New Roman" panose="02020603050405020304" pitchFamily="18" charset="0"/>
                <a:cs typeface="Times New Roman" panose="02020603050405020304" pitchFamily="18" charset="0"/>
              </a:rPr>
              <a:t>while($row = </a:t>
            </a:r>
            <a:r>
              <a:rPr lang="en-US" dirty="0" err="1">
                <a:latin typeface="Times New Roman" panose="02020603050405020304" pitchFamily="18" charset="0"/>
                <a:cs typeface="Times New Roman" panose="02020603050405020304" pitchFamily="18" charset="0"/>
              </a:rPr>
              <a:t>mysql_fetch_array</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retval</a:t>
            </a:r>
            <a:r>
              <a:rPr lang="en-US" dirty="0">
                <a:latin typeface="Times New Roman" panose="02020603050405020304" pitchFamily="18" charset="0"/>
                <a:cs typeface="Times New Roman" panose="02020603050405020304" pitchFamily="18" charset="0"/>
              </a:rPr>
              <a:t>, MYSQL_NUM)) {</a:t>
            </a:r>
          </a:p>
          <a:p>
            <a:pPr marL="109728" indent="0">
              <a:buNone/>
            </a:pPr>
            <a:r>
              <a:rPr lang="en-US" dirty="0">
                <a:latin typeface="Times New Roman" panose="02020603050405020304" pitchFamily="18" charset="0"/>
                <a:cs typeface="Times New Roman" panose="02020603050405020304" pitchFamily="18" charset="0"/>
              </a:rPr>
              <a:t>      echo "EMP ID :{$row[0]}  &lt;</a:t>
            </a:r>
            <a:r>
              <a:rPr lang="en-US" dirty="0" err="1">
                <a:latin typeface="Times New Roman" panose="02020603050405020304" pitchFamily="18" charset="0"/>
                <a:cs typeface="Times New Roman" panose="02020603050405020304" pitchFamily="18" charset="0"/>
              </a:rPr>
              <a:t>br</a:t>
            </a:r>
            <a:r>
              <a:rPr lang="en-US" dirty="0">
                <a:latin typeface="Times New Roman" panose="02020603050405020304" pitchFamily="18" charset="0"/>
                <a:cs typeface="Times New Roman" panose="02020603050405020304" pitchFamily="18" charset="0"/>
              </a:rPr>
              <a:t>&gt; ".</a:t>
            </a:r>
          </a:p>
          <a:p>
            <a:pPr marL="109728" indent="0">
              <a:buNone/>
            </a:pPr>
            <a:r>
              <a:rPr lang="en-US" dirty="0">
                <a:latin typeface="Times New Roman" panose="02020603050405020304" pitchFamily="18" charset="0"/>
                <a:cs typeface="Times New Roman" panose="02020603050405020304" pitchFamily="18" charset="0"/>
              </a:rPr>
              <a:t>         "EMP NAME : {$row[1]} &lt;</a:t>
            </a:r>
            <a:r>
              <a:rPr lang="en-US" dirty="0" err="1">
                <a:latin typeface="Times New Roman" panose="02020603050405020304" pitchFamily="18" charset="0"/>
                <a:cs typeface="Times New Roman" panose="02020603050405020304" pitchFamily="18" charset="0"/>
              </a:rPr>
              <a:t>br</a:t>
            </a:r>
            <a:r>
              <a:rPr lang="en-US" dirty="0">
                <a:latin typeface="Times New Roman" panose="02020603050405020304" pitchFamily="18" charset="0"/>
                <a:cs typeface="Times New Roman" panose="02020603050405020304" pitchFamily="18" charset="0"/>
              </a:rPr>
              <a:t>&gt; ".</a:t>
            </a:r>
          </a:p>
          <a:p>
            <a:pPr marL="109728" indent="0">
              <a:buNone/>
            </a:pPr>
            <a:r>
              <a:rPr lang="en-US" dirty="0">
                <a:latin typeface="Times New Roman" panose="02020603050405020304" pitchFamily="18" charset="0"/>
                <a:cs typeface="Times New Roman" panose="02020603050405020304" pitchFamily="18" charset="0"/>
              </a:rPr>
              <a:t>         "EMP SALARY : {$row[2]} &lt;</a:t>
            </a:r>
            <a:r>
              <a:rPr lang="en-US" dirty="0" err="1">
                <a:latin typeface="Times New Roman" panose="02020603050405020304" pitchFamily="18" charset="0"/>
                <a:cs typeface="Times New Roman" panose="02020603050405020304" pitchFamily="18" charset="0"/>
              </a:rPr>
              <a:t>br</a:t>
            </a:r>
            <a:r>
              <a:rPr lang="en-US" dirty="0">
                <a:latin typeface="Times New Roman" panose="02020603050405020304" pitchFamily="18" charset="0"/>
                <a:cs typeface="Times New Roman" panose="02020603050405020304" pitchFamily="18" charset="0"/>
              </a:rPr>
              <a:t>&gt; ".</a:t>
            </a:r>
          </a:p>
          <a:p>
            <a:pPr marL="109728" indent="0">
              <a:buNone/>
            </a:pPr>
            <a:r>
              <a:rPr lang="en-US" dirty="0">
                <a:latin typeface="Times New Roman" panose="02020603050405020304" pitchFamily="18" charset="0"/>
                <a:cs typeface="Times New Roman" panose="02020603050405020304" pitchFamily="18" charset="0"/>
              </a:rPr>
              <a:t>         "--------------------------------&lt;</a:t>
            </a:r>
            <a:r>
              <a:rPr lang="en-US" dirty="0" err="1">
                <a:latin typeface="Times New Roman" panose="02020603050405020304" pitchFamily="18" charset="0"/>
                <a:cs typeface="Times New Roman" panose="02020603050405020304" pitchFamily="18" charset="0"/>
              </a:rPr>
              <a:t>br</a:t>
            </a:r>
            <a:r>
              <a:rPr lang="en-US" dirty="0">
                <a:latin typeface="Times New Roman" panose="02020603050405020304" pitchFamily="18" charset="0"/>
                <a:cs typeface="Times New Roman" panose="02020603050405020304" pitchFamily="18" charset="0"/>
              </a:rPr>
              <a:t>&gt;";</a:t>
            </a:r>
          </a:p>
          <a:p>
            <a:pPr marL="109728" indent="0">
              <a:buNone/>
            </a:pPr>
            <a:r>
              <a:rPr lang="en-US" dirty="0">
                <a:latin typeface="Times New Roman" panose="02020603050405020304" pitchFamily="18" charset="0"/>
                <a:cs typeface="Times New Roman" panose="02020603050405020304" pitchFamily="18" charset="0"/>
              </a:rPr>
              <a:t>   }</a:t>
            </a:r>
            <a:endParaRPr lang="en-US"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4952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276EC-FA09-4C53-8952-B684F51EEDC0}"/>
              </a:ext>
            </a:extLst>
          </p:cNvPr>
          <p:cNvSpPr>
            <a:spLocks noGrp="1"/>
          </p:cNvSpPr>
          <p:nvPr>
            <p:ph type="title"/>
          </p:nvPr>
        </p:nvSpPr>
        <p:spPr>
          <a:xfrm>
            <a:off x="0" y="457200"/>
            <a:ext cx="9144000" cy="609600"/>
          </a:xfrm>
        </p:spPr>
        <p:txBody>
          <a:bodyPr>
            <a:no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Deleting Data from MySQL Database</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9FD609E-1186-4FD2-811B-7FDD9E3BFAA9}"/>
              </a:ext>
            </a:extLst>
          </p:cNvPr>
          <p:cNvSpPr>
            <a:spLocks noGrp="1"/>
          </p:cNvSpPr>
          <p:nvPr>
            <p:ph idx="1"/>
          </p:nvPr>
        </p:nvSpPr>
        <p:spPr>
          <a:xfrm>
            <a:off x="0" y="990600"/>
            <a:ext cx="9144000" cy="5867400"/>
          </a:xfrm>
        </p:spPr>
        <p:txBody>
          <a:bodyPr/>
          <a:lstStyle/>
          <a:p>
            <a:pPr algn="just"/>
            <a:r>
              <a:rPr lang="en-US" dirty="0">
                <a:latin typeface="Times New Roman" panose="02020603050405020304" pitchFamily="18" charset="0"/>
                <a:cs typeface="Times New Roman" panose="02020603050405020304" pitchFamily="18" charset="0"/>
              </a:rPr>
              <a:t>Data can be deleted from MySQL tables by executing SQL </a:t>
            </a:r>
            <a:r>
              <a:rPr lang="en-US" b="1" dirty="0">
                <a:solidFill>
                  <a:srgbClr val="0070C0"/>
                </a:solidFill>
                <a:latin typeface="Times New Roman" panose="02020603050405020304" pitchFamily="18" charset="0"/>
                <a:cs typeface="Times New Roman" panose="02020603050405020304" pitchFamily="18" charset="0"/>
              </a:rPr>
              <a:t>DELETE</a:t>
            </a:r>
            <a:r>
              <a:rPr lang="en-US" dirty="0">
                <a:latin typeface="Times New Roman" panose="02020603050405020304" pitchFamily="18" charset="0"/>
                <a:cs typeface="Times New Roman" panose="02020603050405020304" pitchFamily="18" charset="0"/>
              </a:rPr>
              <a:t> statement through PHP function </a:t>
            </a:r>
            <a:r>
              <a:rPr lang="en-US" b="1" dirty="0" err="1">
                <a:solidFill>
                  <a:srgbClr val="0070C0"/>
                </a:solidFill>
                <a:latin typeface="Times New Roman" panose="02020603050405020304" pitchFamily="18" charset="0"/>
                <a:cs typeface="Times New Roman" panose="02020603050405020304" pitchFamily="18" charset="0"/>
              </a:rPr>
              <a:t>mysql_query</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Below is a simple example to delete records into </a:t>
            </a:r>
            <a:r>
              <a:rPr lang="en-US" b="1" dirty="0">
                <a:latin typeface="Times New Roman" panose="02020603050405020304" pitchFamily="18" charset="0"/>
                <a:cs typeface="Times New Roman" panose="02020603050405020304" pitchFamily="18" charset="0"/>
              </a:rPr>
              <a:t>employee</a:t>
            </a:r>
            <a:r>
              <a:rPr lang="en-US" dirty="0">
                <a:latin typeface="Times New Roman" panose="02020603050405020304" pitchFamily="18" charset="0"/>
                <a:cs typeface="Times New Roman" panose="02020603050405020304" pitchFamily="18" charset="0"/>
              </a:rPr>
              <a:t> table. To delete a record in any table it is required to locate that record by using a conditional clause. Below example uses primary key to match a record in employee table.</a:t>
            </a:r>
          </a:p>
          <a:p>
            <a:pPr marL="109728" indent="0" algn="just">
              <a:buNone/>
            </a:pP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emp_id</a:t>
            </a:r>
            <a:r>
              <a:rPr lang="en-US" dirty="0">
                <a:latin typeface="Times New Roman" panose="02020603050405020304" pitchFamily="18" charset="0"/>
                <a:cs typeface="Times New Roman" panose="02020603050405020304" pitchFamily="18" charset="0"/>
              </a:rPr>
              <a:t> = $_POST['</a:t>
            </a:r>
            <a:r>
              <a:rPr lang="en-US" dirty="0" err="1">
                <a:latin typeface="Times New Roman" panose="02020603050405020304" pitchFamily="18" charset="0"/>
                <a:cs typeface="Times New Roman" panose="02020603050405020304" pitchFamily="18" charset="0"/>
              </a:rPr>
              <a:t>emp_id</a:t>
            </a:r>
            <a:r>
              <a:rPr lang="en-US" dirty="0">
                <a:latin typeface="Times New Roman" panose="02020603050405020304" pitchFamily="18" charset="0"/>
                <a:cs typeface="Times New Roman" panose="02020603050405020304" pitchFamily="18" charset="0"/>
              </a:rPr>
              <a:t>'];</a:t>
            </a:r>
          </a:p>
          <a:p>
            <a:pPr marL="109728" indent="0" algn="just">
              <a:buNone/>
            </a:pPr>
            <a:r>
              <a:rPr lang="en-US" b="1" dirty="0">
                <a:solidFill>
                  <a:srgbClr val="FF0000"/>
                </a:solidFill>
                <a:latin typeface="Times New Roman" panose="02020603050405020304" pitchFamily="18" charset="0"/>
                <a:cs typeface="Times New Roman" panose="02020603050405020304" pitchFamily="18" charset="0"/>
              </a:rPr>
              <a:t>$</a:t>
            </a:r>
            <a:r>
              <a:rPr lang="en-US" b="1" dirty="0" err="1">
                <a:solidFill>
                  <a:srgbClr val="FF0000"/>
                </a:solidFill>
                <a:latin typeface="Times New Roman" panose="02020603050405020304" pitchFamily="18" charset="0"/>
                <a:cs typeface="Times New Roman" panose="02020603050405020304" pitchFamily="18" charset="0"/>
              </a:rPr>
              <a:t>sql</a:t>
            </a:r>
            <a:r>
              <a:rPr lang="en-US" b="1" dirty="0">
                <a:solidFill>
                  <a:srgbClr val="FF0000"/>
                </a:solidFill>
                <a:latin typeface="Times New Roman" panose="02020603050405020304" pitchFamily="18" charset="0"/>
                <a:cs typeface="Times New Roman" panose="02020603050405020304" pitchFamily="18" charset="0"/>
              </a:rPr>
              <a:t> = "DELETE FROM employee WHERE </a:t>
            </a:r>
            <a:r>
              <a:rPr lang="en-US" b="1" dirty="0" err="1">
                <a:solidFill>
                  <a:srgbClr val="FF0000"/>
                </a:solidFill>
                <a:latin typeface="Times New Roman" panose="02020603050405020304" pitchFamily="18" charset="0"/>
                <a:cs typeface="Times New Roman" panose="02020603050405020304" pitchFamily="18" charset="0"/>
              </a:rPr>
              <a:t>emp_id</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emp_id</a:t>
            </a:r>
            <a:r>
              <a:rPr lang="en-US" b="1" dirty="0">
                <a:solidFill>
                  <a:srgbClr val="FF0000"/>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066472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5E5E0-4B5A-4587-9743-A9D0B3EBAD6A}"/>
              </a:ext>
            </a:extLst>
          </p:cNvPr>
          <p:cNvSpPr>
            <a:spLocks noGrp="1"/>
          </p:cNvSpPr>
          <p:nvPr>
            <p:ph type="title"/>
          </p:nvPr>
        </p:nvSpPr>
        <p:spPr>
          <a:xfrm>
            <a:off x="0" y="457200"/>
            <a:ext cx="9067800" cy="685800"/>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Deleting MySQL Database and table Using PHP</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0A20CD5-5CDF-4E92-9C63-AF4629783B9A}"/>
              </a:ext>
            </a:extLst>
          </p:cNvPr>
          <p:cNvSpPr>
            <a:spLocks noGrp="1"/>
          </p:cNvSpPr>
          <p:nvPr>
            <p:ph idx="1"/>
          </p:nvPr>
        </p:nvSpPr>
        <p:spPr>
          <a:xfrm>
            <a:off x="0" y="1143000"/>
            <a:ext cx="9067800" cy="5715000"/>
          </a:xfrm>
        </p:spPr>
        <p:txBody>
          <a:bodyPr/>
          <a:lstStyle/>
          <a:p>
            <a:pPr algn="just"/>
            <a:r>
              <a:rPr lang="en-US" sz="2400" dirty="0">
                <a:latin typeface="Times New Roman" panose="02020603050405020304" pitchFamily="18" charset="0"/>
                <a:cs typeface="Times New Roman" panose="02020603050405020304" pitchFamily="18" charset="0"/>
              </a:rPr>
              <a:t>If a database is no longer required then it can be deleted forever. You can use pass an SQL command to </a:t>
            </a:r>
            <a:r>
              <a:rPr lang="en-US" sz="2400" dirty="0" err="1">
                <a:solidFill>
                  <a:srgbClr val="0070C0"/>
                </a:solidFill>
                <a:latin typeface="Times New Roman" panose="02020603050405020304" pitchFamily="18" charset="0"/>
                <a:cs typeface="Times New Roman" panose="02020603050405020304" pitchFamily="18" charset="0"/>
              </a:rPr>
              <a:t>mysql_query</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delete a database</a:t>
            </a:r>
            <a:r>
              <a:rPr lang="en-US" dirty="0"/>
              <a:t>.</a:t>
            </a:r>
          </a:p>
          <a:p>
            <a:pPr marL="109728" indent="0" algn="ctr">
              <a:buNone/>
            </a:pPr>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sql</a:t>
            </a:r>
            <a:r>
              <a:rPr lang="en-US" dirty="0">
                <a:solidFill>
                  <a:srgbClr val="FF0000"/>
                </a:solidFill>
                <a:latin typeface="Times New Roman" panose="02020603050405020304" pitchFamily="18" charset="0"/>
                <a:cs typeface="Times New Roman" panose="02020603050405020304" pitchFamily="18" charset="0"/>
              </a:rPr>
              <a:t> = 'DROP DATABASE </a:t>
            </a:r>
            <a:r>
              <a:rPr lang="en-US" dirty="0" err="1">
                <a:solidFill>
                  <a:srgbClr val="FF0000"/>
                </a:solidFill>
                <a:latin typeface="Times New Roman" panose="02020603050405020304" pitchFamily="18" charset="0"/>
                <a:cs typeface="Times New Roman" panose="02020603050405020304" pitchFamily="18" charset="0"/>
              </a:rPr>
              <a:t>test_db</a:t>
            </a:r>
            <a:r>
              <a:rPr lang="en-US" dirty="0">
                <a:solidFill>
                  <a:srgbClr val="FF0000"/>
                </a:solidFill>
                <a:latin typeface="Times New Roman" panose="02020603050405020304" pitchFamily="18" charset="0"/>
                <a:cs typeface="Times New Roman" panose="02020603050405020304" pitchFamily="18" charset="0"/>
              </a:rPr>
              <a:t>’; </a:t>
            </a:r>
          </a:p>
          <a:p>
            <a:pPr marL="109728" indent="0" algn="ctr">
              <a:buNone/>
            </a:pPr>
            <a:r>
              <a:rPr lang="en-US" dirty="0">
                <a:solidFill>
                  <a:srgbClr val="FF0000"/>
                </a:solidFill>
                <a:latin typeface="Times New Roman" panose="02020603050405020304" pitchFamily="18" charset="0"/>
                <a:cs typeface="Times New Roman" panose="02020603050405020304" pitchFamily="18" charset="0"/>
              </a:rPr>
              <a:t> </a:t>
            </a:r>
          </a:p>
          <a:p>
            <a:pPr marL="109728" indent="0" algn="ctr">
              <a:buNone/>
            </a:pPr>
            <a:r>
              <a:rPr lang="en-US" dirty="0">
                <a:solidFill>
                  <a:srgbClr val="FF000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deleting MySQL database</a:t>
            </a:r>
          </a:p>
          <a:p>
            <a:pPr marL="109728" indent="0" algn="ctr">
              <a:buNone/>
            </a:pPr>
            <a:endParaRPr lang="en-US" dirty="0">
              <a:solidFill>
                <a:srgbClr val="7030A0"/>
              </a:solidFill>
              <a:latin typeface="Times New Roman" panose="02020603050405020304" pitchFamily="18" charset="0"/>
              <a:cs typeface="Times New Roman" panose="02020603050405020304" pitchFamily="18" charset="0"/>
            </a:endParaRPr>
          </a:p>
          <a:p>
            <a:pPr marL="109728" indent="0" algn="ctr">
              <a:buNone/>
            </a:pPr>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sql</a:t>
            </a:r>
            <a:r>
              <a:rPr lang="en-US" dirty="0">
                <a:solidFill>
                  <a:srgbClr val="FF0000"/>
                </a:solidFill>
                <a:latin typeface="Times New Roman" panose="02020603050405020304" pitchFamily="18" charset="0"/>
                <a:cs typeface="Times New Roman" panose="02020603050405020304" pitchFamily="18" charset="0"/>
              </a:rPr>
              <a:t> = 'DROP TABLE employee’; </a:t>
            </a:r>
          </a:p>
          <a:p>
            <a:pPr marL="109728" indent="0" algn="ctr">
              <a:buNone/>
            </a:pPr>
            <a:endParaRPr lang="en-US" dirty="0">
              <a:solidFill>
                <a:srgbClr val="FF0000"/>
              </a:solidFill>
              <a:latin typeface="Times New Roman" panose="02020603050405020304" pitchFamily="18" charset="0"/>
              <a:cs typeface="Times New Roman" panose="02020603050405020304" pitchFamily="18" charset="0"/>
            </a:endParaRPr>
          </a:p>
          <a:p>
            <a:pPr marL="109728" indent="0" algn="ctr">
              <a:buNone/>
            </a:pPr>
            <a:endParaRPr lang="en-US" dirty="0">
              <a:solidFill>
                <a:srgbClr val="FF0000"/>
              </a:solidFill>
              <a:latin typeface="Times New Roman" panose="02020603050405020304" pitchFamily="18" charset="0"/>
              <a:cs typeface="Times New Roman" panose="02020603050405020304" pitchFamily="18" charset="0"/>
            </a:endParaRPr>
          </a:p>
          <a:p>
            <a:pPr marL="109728" indent="0" algn="ctr">
              <a:buNone/>
            </a:pPr>
            <a:r>
              <a:rPr lang="en-US" dirty="0">
                <a:solidFill>
                  <a:srgbClr val="FF000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deleting table</a:t>
            </a:r>
          </a:p>
        </p:txBody>
      </p:sp>
      <p:cxnSp>
        <p:nvCxnSpPr>
          <p:cNvPr id="5" name="Straight Arrow Connector 4">
            <a:extLst>
              <a:ext uri="{FF2B5EF4-FFF2-40B4-BE49-F238E27FC236}">
                <a16:creationId xmlns:a16="http://schemas.microsoft.com/office/drawing/2014/main" id="{3EB244EE-DD7A-4BA4-9663-2A0C5E3ACA00}"/>
              </a:ext>
            </a:extLst>
          </p:cNvPr>
          <p:cNvCxnSpPr/>
          <p:nvPr/>
        </p:nvCxnSpPr>
        <p:spPr>
          <a:xfrm>
            <a:off x="4572000" y="2362200"/>
            <a:ext cx="0" cy="762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B47B4D44-AC71-43EF-9F17-126EF9067D66}"/>
              </a:ext>
            </a:extLst>
          </p:cNvPr>
          <p:cNvCxnSpPr>
            <a:cxnSpLocks/>
          </p:cNvCxnSpPr>
          <p:nvPr/>
        </p:nvCxnSpPr>
        <p:spPr>
          <a:xfrm>
            <a:off x="4572000" y="4191000"/>
            <a:ext cx="0" cy="1219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29495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1737</TotalTime>
  <Words>6334</Words>
  <Application>Microsoft Office PowerPoint</Application>
  <PresentationFormat>On-screen Show (4:3)</PresentationFormat>
  <Paragraphs>812</Paragraphs>
  <Slides>100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100</vt:i4>
      </vt:variant>
    </vt:vector>
  </HeadingPairs>
  <TitlesOfParts>
    <vt:vector size="108" baseType="lpstr">
      <vt:lpstr>Arial</vt:lpstr>
      <vt:lpstr>Calibri</vt:lpstr>
      <vt:lpstr>Georgia</vt:lpstr>
      <vt:lpstr>Times New Roman</vt:lpstr>
      <vt:lpstr>Trebuchet MS</vt:lpstr>
      <vt:lpstr>Wingdings</vt:lpstr>
      <vt:lpstr>Wingdings 2</vt:lpstr>
      <vt:lpstr>Urban</vt:lpstr>
      <vt:lpstr>                        </vt:lpstr>
      <vt:lpstr>Cont…</vt:lpstr>
      <vt:lpstr>What is PHP?</vt:lpstr>
      <vt:lpstr>                       Cont…</vt:lpstr>
      <vt:lpstr>                          Servers </vt:lpstr>
      <vt:lpstr>                       Why We use PHP? </vt:lpstr>
      <vt:lpstr>               Basic PHP Syntax </vt:lpstr>
      <vt:lpstr>                      Comments in PHP </vt:lpstr>
      <vt:lpstr>                PHP Case Sensitivity</vt:lpstr>
      <vt:lpstr>                       Cont…</vt:lpstr>
      <vt:lpstr>                            Cont…</vt:lpstr>
      <vt:lpstr>             Declaring PHP Variables</vt:lpstr>
      <vt:lpstr>                        Cont…</vt:lpstr>
      <vt:lpstr>                              Cont…</vt:lpstr>
      <vt:lpstr>                 PHP The static Keyword </vt:lpstr>
      <vt:lpstr>          PHP echo and print Statements</vt:lpstr>
      <vt:lpstr>                 Display Variables </vt:lpstr>
      <vt:lpstr>                      Cont…</vt:lpstr>
      <vt:lpstr>                             Cont…</vt:lpstr>
      <vt:lpstr>                          Cont…</vt:lpstr>
      <vt:lpstr>               PHP Floating Point Numbers </vt:lpstr>
      <vt:lpstr>                        PHP Booleans </vt:lpstr>
      <vt:lpstr>Cont…</vt:lpstr>
      <vt:lpstr> PHP NULL Value </vt:lpstr>
      <vt:lpstr>                             Cont…</vt:lpstr>
      <vt:lpstr>PHP Operators</vt:lpstr>
      <vt:lpstr>                           Cont…</vt:lpstr>
      <vt:lpstr>                      Cont…</vt:lpstr>
      <vt:lpstr>                          Cont…</vt:lpstr>
      <vt:lpstr>                       Cont…</vt:lpstr>
      <vt:lpstr>                      Cont…</vt:lpstr>
      <vt:lpstr>                            Cont…</vt:lpstr>
      <vt:lpstr>                        Cont…</vt:lpstr>
      <vt:lpstr>                          Cont…</vt:lpstr>
      <vt:lpstr>                           Cont..</vt:lpstr>
      <vt:lpstr>                       Cont..</vt:lpstr>
      <vt:lpstr>                         Cont..</vt:lpstr>
      <vt:lpstr>              PHP Conditional Statements       </vt:lpstr>
      <vt:lpstr>                         Cont…</vt:lpstr>
      <vt:lpstr>PowerPoint Presentation</vt:lpstr>
      <vt:lpstr>                      PHP while Loops </vt:lpstr>
      <vt:lpstr>                         Cont..</vt:lpstr>
      <vt:lpstr>                             Cont…</vt:lpstr>
      <vt:lpstr>                             Cont…</vt:lpstr>
      <vt:lpstr>                          Cont…</vt:lpstr>
      <vt:lpstr>                              Cont…</vt:lpstr>
      <vt:lpstr> PHP - Constants Types </vt:lpstr>
      <vt:lpstr>Cont…</vt:lpstr>
      <vt:lpstr>Cont…</vt:lpstr>
      <vt:lpstr>Difference between constants and variables</vt:lpstr>
      <vt:lpstr> Valid and invalid constant names </vt:lpstr>
      <vt:lpstr>                          PHP Functions </vt:lpstr>
      <vt:lpstr>                            Cont…</vt:lpstr>
      <vt:lpstr>              PHP Default Argument Value </vt:lpstr>
      <vt:lpstr>                           PHP Arrays </vt:lpstr>
      <vt:lpstr>                  PHP Indexed Arrays </vt:lpstr>
      <vt:lpstr>            Loop Through an Indexed Array </vt:lpstr>
      <vt:lpstr>                            Cont…</vt:lpstr>
      <vt:lpstr>            PHP Global Variables - Superglobals  </vt:lpstr>
      <vt:lpstr>                          PHP $_SERVER </vt:lpstr>
      <vt:lpstr>                                 Cont…</vt:lpstr>
      <vt:lpstr>                              Cont…</vt:lpstr>
      <vt:lpstr>                        PHP $_REQUEST </vt:lpstr>
      <vt:lpstr>                        PHP $_POST </vt:lpstr>
      <vt:lpstr>                          PHP $_GET </vt:lpstr>
      <vt:lpstr> PHP - File Inclusion </vt:lpstr>
      <vt:lpstr> The include() Function </vt:lpstr>
      <vt:lpstr>Cont…</vt:lpstr>
      <vt:lpstr>The require() Function</vt:lpstr>
      <vt:lpstr>Cont…</vt:lpstr>
      <vt:lpstr>Cont…</vt:lpstr>
      <vt:lpstr> Creating Directories in PHP </vt:lpstr>
      <vt:lpstr>Cont…</vt:lpstr>
      <vt:lpstr> Read files in PHP </vt:lpstr>
      <vt:lpstr> Write to File in PHP </vt:lpstr>
      <vt:lpstr> Open File in PHP </vt:lpstr>
      <vt:lpstr>Cont…</vt:lpstr>
      <vt:lpstr>                  PHP  Cookies </vt:lpstr>
      <vt:lpstr>                    Cont…</vt:lpstr>
      <vt:lpstr>                       PHP  Sessions </vt:lpstr>
      <vt:lpstr>                                 Cont…</vt:lpstr>
      <vt:lpstr>                              Cont…</vt:lpstr>
      <vt:lpstr>                    PHP MySQL Database </vt:lpstr>
      <vt:lpstr>Connecting to databases</vt:lpstr>
      <vt:lpstr>1. Define constants</vt:lpstr>
      <vt:lpstr>2. Opening Database Connection </vt:lpstr>
      <vt:lpstr>3. Select database</vt:lpstr>
      <vt:lpstr>Create MySQL Database Using PHP</vt:lpstr>
      <vt:lpstr>Creating Database Tables</vt:lpstr>
      <vt:lpstr>Cont…</vt:lpstr>
      <vt:lpstr>Cont…</vt:lpstr>
      <vt:lpstr>Cont…</vt:lpstr>
      <vt:lpstr>Insert Data into MySQL Database</vt:lpstr>
      <vt:lpstr>Getting Data From MySQL Database</vt:lpstr>
      <vt:lpstr>Cont…</vt:lpstr>
      <vt:lpstr>Cont…</vt:lpstr>
      <vt:lpstr>Using mysql_fetch_assoc() </vt:lpstr>
      <vt:lpstr>Deleting Data from MySQL Database</vt:lpstr>
      <vt:lpstr>Deleting MySQL Database and table Using PHP</vt:lpstr>
      <vt:lpstr>Updating Data into MySQL Database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PHP PHP gives you the freedom to add advanced features to your website. PHP is not hard to learn,  but be aware that PHP is more sophisticated and demanding to learn than HTML.                                     What is needed? To run php files there must a computer which can be used us a server.</dc:title>
  <dc:creator>wow</dc:creator>
  <cp:lastModifiedBy>tek</cp:lastModifiedBy>
  <cp:revision>174</cp:revision>
  <dcterms:created xsi:type="dcterms:W3CDTF">2014-12-07T19:09:16Z</dcterms:created>
  <dcterms:modified xsi:type="dcterms:W3CDTF">2018-01-22T14:15:09Z</dcterms:modified>
</cp:coreProperties>
</file>