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9" r:id="rId20"/>
    <p:sldId id="280" r:id="rId21"/>
    <p:sldId id="273" r:id="rId22"/>
    <p:sldId id="274" r:id="rId23"/>
    <p:sldId id="275" r:id="rId24"/>
    <p:sldId id="276" r:id="rId25"/>
    <p:sldId id="277" r:id="rId26"/>
    <p:sldId id="281" r:id="rId27"/>
    <p:sldId id="282" r:id="rId2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1992" y="-108"/>
      </p:cViewPr>
      <p:guideLst>
        <p:guide orient="horz" pos="2208"/>
        <p:guide pos="292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28440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0" y="2"/>
            <a:ext cx="4028440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9B306B2-0279-44F4-9C26-B3037D5BA04B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0" y="6658664"/>
            <a:ext cx="4028440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160F0930-C021-4587-A311-1B58986E67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6014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9934917-B45D-435B-B7EF-D3F3988B90E5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0"/>
            <a:ext cx="7437120" cy="31546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658664"/>
            <a:ext cx="4028440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11447080-639B-44B8-BC8E-A2F5467E5B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662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fld id="{C05A20D6-756A-4BFA-9893-D9E5339C26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944562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Book Antiqu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029200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  <a:latin typeface="Book Antiqua" pitchFamily="18" charset="0"/>
              </a:defRPr>
            </a:lvl1pPr>
            <a:lvl2pP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Book Antiqua" pitchFamily="18" charset="0"/>
              </a:defRPr>
            </a:lvl2pPr>
            <a:lvl3pPr>
              <a:buFont typeface="Wingdings" pitchFamily="2" charset="2"/>
              <a:buChar char="ü"/>
              <a:defRPr sz="2000">
                <a:solidFill>
                  <a:srgbClr val="7030A0"/>
                </a:solidFill>
                <a:latin typeface="Book Antiqua" pitchFamily="18" charset="0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fld id="{C05A20D6-756A-4BFA-9893-D9E5339C26C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1219200"/>
            <a:ext cx="8686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7" presetClass="entr" presetSubtype="0" fill="hold" nodeType="afterEffect" nodePh="1">
                  <p:stCondLst>
                    <p:cond delay="0"/>
                  </p:stCondLst>
                  <p:endCondLst>
                    <p:cond evt="begin"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B050"/>
                </a:solidFill>
                <a:latin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  <a:latin typeface="Book Antiqua" pitchFamily="18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rgbClr val="0070C0"/>
                </a:solidFill>
                <a:latin typeface="Book Antiqua" pitchFamily="18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Book Antiqua" pitchFamily="18" charset="0"/>
              </a:defRPr>
            </a:lvl1pPr>
          </a:lstStyle>
          <a:p>
            <a:fld id="{C05A20D6-756A-4BFA-9893-D9E5339C26C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371600"/>
            <a:ext cx="9144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24400" y="1600200"/>
            <a:ext cx="4038600" cy="4525963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  <a:latin typeface="Book Antiqua" pitchFamily="18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rgbClr val="0070C0"/>
                </a:solidFill>
                <a:latin typeface="Book Antiqua" pitchFamily="18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 Dept @AmboU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A20D6-756A-4BFA-9893-D9E5339C2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Dynamic Host Configuration Protocol (DHCP)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Network &amp; System Administration Perspective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Name Server …</a:t>
            </a:r>
            <a:endParaRPr lang="en-US" dirty="0"/>
          </a:p>
        </p:txBody>
      </p:sp>
      <p:pic>
        <p:nvPicPr>
          <p:cNvPr id="10" name="Content Placeholder 9" descr="pic 2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600" y="2148943"/>
            <a:ext cx="4267200" cy="287107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3"/>
          </p:nvPr>
        </p:nvSpPr>
        <p:spPr>
          <a:xfrm>
            <a:off x="4191000" y="1600200"/>
            <a:ext cx="4724400" cy="4525963"/>
          </a:xfrm>
        </p:spPr>
        <p:txBody>
          <a:bodyPr/>
          <a:lstStyle/>
          <a:p>
            <a:pPr marL="165100" lvl="1" indent="-165100"/>
            <a:r>
              <a:rPr lang="en-US" dirty="0" smtClean="0"/>
              <a:t>DNS requires that sibling nodes have different labels.</a:t>
            </a:r>
          </a:p>
          <a:p>
            <a:pPr marL="165100" lvl="1" indent="-165100"/>
            <a:r>
              <a:rPr lang="en-US" dirty="0" smtClean="0"/>
              <a:t>Restriction guarantees that a domain name uniquely identifies a single node in the tree.</a:t>
            </a:r>
          </a:p>
          <a:p>
            <a:pPr marL="165100" lvl="1" indent="-165100"/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ic 3.PNG"/>
          <p:cNvPicPr>
            <a:picLocks noGrp="1" noChangeAspect="1"/>
          </p:cNvPicPr>
          <p:nvPr>
            <p:ph sz="half" idx="13"/>
          </p:nvPr>
        </p:nvPicPr>
        <p:blipFill>
          <a:blip r:embed="rId2"/>
          <a:stretch>
            <a:fillRect/>
          </a:stretch>
        </p:blipFill>
        <p:spPr>
          <a:xfrm>
            <a:off x="4271846" y="2362200"/>
            <a:ext cx="4448568" cy="270129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Name Server…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domain name of a domain is the same as the domain name of the node at the very top of the domain. </a:t>
            </a:r>
          </a:p>
          <a:p>
            <a:r>
              <a:rPr lang="en-US" dirty="0" smtClean="0"/>
              <a:t>So for example, the top of the purdue.edu domain is a node named purdue.edu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Name Server…</a:t>
            </a:r>
            <a:endParaRPr lang="en-US" dirty="0"/>
          </a:p>
        </p:txBody>
      </p:sp>
      <p:pic>
        <p:nvPicPr>
          <p:cNvPr id="8" name="Content Placeholder 7" descr="pic 4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1082" y="2286000"/>
            <a:ext cx="4380918" cy="2672709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Any domain name in the </a:t>
            </a:r>
            <a:r>
              <a:rPr lang="en-US" dirty="0" err="1" smtClean="0"/>
              <a:t>subtree</a:t>
            </a:r>
            <a:r>
              <a:rPr lang="en-US" dirty="0" smtClean="0"/>
              <a:t> is considered a part of the domain.</a:t>
            </a:r>
          </a:p>
          <a:p>
            <a:r>
              <a:rPr lang="en-US" dirty="0" smtClean="0"/>
              <a:t>Because a domain name can be in many </a:t>
            </a:r>
            <a:r>
              <a:rPr lang="en-US" dirty="0" err="1" smtClean="0"/>
              <a:t>subtrees</a:t>
            </a:r>
            <a:r>
              <a:rPr lang="en-US" dirty="0" smtClean="0"/>
              <a:t>, it can also be in many domains. </a:t>
            </a:r>
          </a:p>
          <a:p>
            <a:r>
              <a:rPr lang="en-US" dirty="0" smtClean="0"/>
              <a:t>For example, the domain name pa.ca.us is part of the </a:t>
            </a:r>
            <a:r>
              <a:rPr lang="en-US" dirty="0" err="1" smtClean="0"/>
              <a:t>ca.us</a:t>
            </a:r>
            <a:r>
              <a:rPr lang="en-US" dirty="0" smtClean="0"/>
              <a:t> domain and also part of the us domain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Domain Name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original top-level domains divided the Internet domain name space organizationally into seven domains:</a:t>
            </a:r>
          </a:p>
          <a:p>
            <a:pPr lvl="1"/>
            <a:r>
              <a:rPr lang="en-US" i="1" dirty="0" smtClean="0"/>
              <a:t>com</a:t>
            </a:r>
          </a:p>
          <a:p>
            <a:pPr lvl="2"/>
            <a:r>
              <a:rPr lang="en-US" dirty="0" smtClean="0"/>
              <a:t>Commercial organizations, such as Hewlett-Packard (hp.com), Sun Microsystems (sun.com), and IBM (ibm.com).</a:t>
            </a:r>
          </a:p>
          <a:p>
            <a:pPr lvl="1"/>
            <a:r>
              <a:rPr lang="en-US" i="1" dirty="0" err="1" smtClean="0"/>
              <a:t>edu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Educational organizations, such as Ambo University (ambou.edu) and Purdue University (purdue.edu).</a:t>
            </a:r>
          </a:p>
          <a:p>
            <a:pPr lvl="1"/>
            <a:r>
              <a:rPr lang="en-US" i="1" dirty="0" err="1" smtClean="0"/>
              <a:t>gov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Government organizations, such as INSA (insa.gov) and the Ministry of Foreign Affairs (mfa.gov).</a:t>
            </a:r>
          </a:p>
          <a:p>
            <a:pPr lvl="1"/>
            <a:r>
              <a:rPr lang="en-US" i="1" dirty="0" smtClean="0"/>
              <a:t>mil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Military organizations, such as the U.S. Army (army.mil ) and Navy (navy.mil ).</a:t>
            </a:r>
          </a:p>
          <a:p>
            <a:pPr lvl="1"/>
            <a:r>
              <a:rPr lang="en-US" i="1" dirty="0" smtClean="0"/>
              <a:t>net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Organizations providing network infrastructure, such as </a:t>
            </a:r>
            <a:r>
              <a:rPr lang="en-US" dirty="0" err="1" smtClean="0"/>
              <a:t>EthioTelecom</a:t>
            </a:r>
            <a:r>
              <a:rPr lang="en-US" dirty="0" smtClean="0"/>
              <a:t> (ethiotelecom.net) and UUNET (uu.net). </a:t>
            </a:r>
          </a:p>
          <a:p>
            <a:pPr lvl="1"/>
            <a:r>
              <a:rPr lang="en-US" i="1" dirty="0" smtClean="0"/>
              <a:t>org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Formerly, noncommercial organizations, such as the Electronic Frontier Foundation (eff.org ). Like net, however, restrictions on org were removed in 1996.</a:t>
            </a:r>
          </a:p>
          <a:p>
            <a:pPr lvl="1"/>
            <a:r>
              <a:rPr lang="en-US" i="1" dirty="0" err="1" smtClean="0"/>
              <a:t>int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International organizations, such as NATO (nato.int).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Decentralize administration in DNS  is achieved through delegation.</a:t>
            </a:r>
          </a:p>
          <a:p>
            <a:pPr lvl="1"/>
            <a:r>
              <a:rPr lang="en-US" dirty="0" smtClean="0"/>
              <a:t>An organization administering a domain can divide it into </a:t>
            </a:r>
            <a:r>
              <a:rPr lang="en-US" dirty="0" err="1" smtClean="0"/>
              <a:t>subdomains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Each of those </a:t>
            </a:r>
            <a:r>
              <a:rPr lang="en-US" dirty="0" err="1" smtClean="0"/>
              <a:t>subdomains</a:t>
            </a:r>
            <a:r>
              <a:rPr lang="en-US" dirty="0" smtClean="0"/>
              <a:t> can be delegated to other organizations. </a:t>
            </a:r>
          </a:p>
          <a:p>
            <a:pPr lvl="1"/>
            <a:r>
              <a:rPr lang="en-US" dirty="0" smtClean="0"/>
              <a:t>An organization becomes responsible for maintaining all the data in that </a:t>
            </a:r>
            <a:r>
              <a:rPr lang="en-US" dirty="0" err="1" smtClean="0"/>
              <a:t>subdomain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It can freely change the data, and even divide up its </a:t>
            </a:r>
            <a:r>
              <a:rPr lang="en-US" dirty="0" err="1" smtClean="0"/>
              <a:t>subdomain</a:t>
            </a:r>
            <a:r>
              <a:rPr lang="en-US" dirty="0" smtClean="0"/>
              <a:t> into more </a:t>
            </a:r>
            <a:r>
              <a:rPr lang="en-US" dirty="0" err="1" smtClean="0"/>
              <a:t>subdomains</a:t>
            </a:r>
            <a:r>
              <a:rPr lang="en-US" dirty="0" smtClean="0"/>
              <a:t> and delegate those.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Delegation…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876800" cy="4525963"/>
          </a:xfrm>
        </p:spPr>
        <p:txBody>
          <a:bodyPr>
            <a:normAutofit/>
          </a:bodyPr>
          <a:lstStyle/>
          <a:p>
            <a:pPr marL="165100" lvl="1" indent="-165100"/>
            <a:r>
              <a:rPr lang="en-US" dirty="0" smtClean="0"/>
              <a:t>Not all organizations delegate away their whole domain.</a:t>
            </a:r>
          </a:p>
          <a:p>
            <a:pPr marL="165100" lvl="1" indent="-165100"/>
            <a:r>
              <a:rPr lang="en-US" dirty="0" smtClean="0"/>
              <a:t>A domain may have several delegated </a:t>
            </a:r>
            <a:r>
              <a:rPr lang="en-US" dirty="0" err="1" smtClean="0"/>
              <a:t>subdomains</a:t>
            </a:r>
            <a:r>
              <a:rPr lang="en-US" dirty="0" smtClean="0"/>
              <a:t> and also contain hosts that don't belong in the </a:t>
            </a:r>
            <a:r>
              <a:rPr lang="en-US" dirty="0" err="1" smtClean="0"/>
              <a:t>subdomains</a:t>
            </a:r>
            <a:r>
              <a:rPr lang="en-US" dirty="0" smtClean="0"/>
              <a:t>. </a:t>
            </a:r>
          </a:p>
          <a:p>
            <a:pPr marL="165100" lvl="1" indent="-165100"/>
            <a:r>
              <a:rPr lang="en-US" dirty="0" smtClean="0"/>
              <a:t>For example, the Ambo University has a campus at </a:t>
            </a:r>
            <a:r>
              <a:rPr lang="en-US" dirty="0" err="1" smtClean="0"/>
              <a:t>Awaro</a:t>
            </a:r>
            <a:r>
              <a:rPr lang="en-US" dirty="0" smtClean="0"/>
              <a:t> and </a:t>
            </a:r>
            <a:r>
              <a:rPr lang="en-US" dirty="0" err="1" smtClean="0"/>
              <a:t>Woliso</a:t>
            </a:r>
            <a:r>
              <a:rPr lang="en-US" dirty="0" smtClean="0"/>
              <a:t>.  So it might have a awaro.ambou.edu.et </a:t>
            </a:r>
            <a:r>
              <a:rPr lang="en-US" dirty="0" err="1" smtClean="0"/>
              <a:t>subdomain</a:t>
            </a:r>
            <a:r>
              <a:rPr lang="en-US" dirty="0" smtClean="0"/>
              <a:t> and a woliso.ambou.edu.et </a:t>
            </a:r>
            <a:r>
              <a:rPr lang="en-US" dirty="0" err="1" smtClean="0"/>
              <a:t>subdomain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" name="Content Placeholder 9" descr="pic 5.PNG"/>
          <p:cNvPicPr>
            <a:picLocks noGrp="1" noChangeAspect="1"/>
          </p:cNvPicPr>
          <p:nvPr>
            <p:ph sz="half" idx="13"/>
          </p:nvPr>
        </p:nvPicPr>
        <p:blipFill>
          <a:blip r:embed="rId2"/>
          <a:stretch>
            <a:fillRect/>
          </a:stretch>
        </p:blipFill>
        <p:spPr>
          <a:xfrm>
            <a:off x="5062302" y="2362200"/>
            <a:ext cx="4046783" cy="2567930"/>
          </a:xfr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Servers and Zones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programs that store information about the domain name space are called name servers.</a:t>
            </a:r>
          </a:p>
          <a:p>
            <a:r>
              <a:rPr lang="en-US" dirty="0" smtClean="0"/>
              <a:t>Name servers generally have complete information about some part of the domain name space (a zone), which they load from a file or from another name server.</a:t>
            </a:r>
          </a:p>
          <a:p>
            <a:pPr lvl="1"/>
            <a:r>
              <a:rPr lang="en-US" dirty="0" smtClean="0"/>
              <a:t>The other name server is called Forwarder.</a:t>
            </a:r>
          </a:p>
          <a:p>
            <a:r>
              <a:rPr lang="en-US" dirty="0" smtClean="0"/>
              <a:t>The name server is then said to have authority for that zone. Name servers can be authoritative for multiple zones, too.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Zones…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525963"/>
          </a:xfrm>
        </p:spPr>
        <p:txBody>
          <a:bodyPr/>
          <a:lstStyle/>
          <a:p>
            <a:r>
              <a:rPr lang="en-US" dirty="0" smtClean="0"/>
              <a:t>All top-level domains, and many domains at the second level and lower, such as berkeley.edu and hp.com, are broken into smaller, more manageable units by delegation. </a:t>
            </a:r>
          </a:p>
          <a:p>
            <a:r>
              <a:rPr lang="en-US" dirty="0" smtClean="0"/>
              <a:t>These units are called zones.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" name="Content Placeholder 9" descr="pic 6.PNG"/>
          <p:cNvPicPr>
            <a:picLocks noGrp="1" noChangeAspect="1"/>
          </p:cNvPicPr>
          <p:nvPr>
            <p:ph sz="half" idx="13"/>
          </p:nvPr>
        </p:nvPicPr>
        <p:blipFill>
          <a:blip r:embed="rId2"/>
          <a:stretch>
            <a:fillRect/>
          </a:stretch>
        </p:blipFill>
        <p:spPr>
          <a:xfrm>
            <a:off x="4648200" y="1694379"/>
            <a:ext cx="4495800" cy="3559657"/>
          </a:xfr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 Data Files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entries in zone data files are called DNS resource records. </a:t>
            </a:r>
          </a:p>
          <a:p>
            <a:r>
              <a:rPr lang="en-US" dirty="0" smtClean="0"/>
              <a:t>DNS lookups are case-insensitive, so you can enter names in your zone data files in uppercase, lowercase, or mixed case. </a:t>
            </a:r>
          </a:p>
          <a:p>
            <a:pPr lvl="1"/>
            <a:r>
              <a:rPr lang="en-US" dirty="0" smtClean="0"/>
              <a:t>Commonly all lowercase is used.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DNS Resource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SOA record</a:t>
            </a:r>
          </a:p>
          <a:p>
            <a:pPr lvl="1"/>
            <a:r>
              <a:rPr lang="en-US" dirty="0" smtClean="0"/>
              <a:t>Indicates authority for this zone (Start Of Authority)</a:t>
            </a:r>
          </a:p>
          <a:p>
            <a:r>
              <a:rPr lang="en-US" i="1" dirty="0" smtClean="0"/>
              <a:t>NS record</a:t>
            </a:r>
          </a:p>
          <a:p>
            <a:pPr lvl="1"/>
            <a:r>
              <a:rPr lang="en-US" dirty="0" smtClean="0"/>
              <a:t>Lists a name server for this zone</a:t>
            </a:r>
          </a:p>
          <a:p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i="1" dirty="0" smtClean="0"/>
              <a:t>record</a:t>
            </a:r>
          </a:p>
          <a:p>
            <a:pPr lvl="1"/>
            <a:r>
              <a:rPr lang="en-US" dirty="0" smtClean="0"/>
              <a:t>Name-to-address mapping</a:t>
            </a:r>
          </a:p>
          <a:p>
            <a:r>
              <a:rPr lang="en-US" i="1" dirty="0" smtClean="0"/>
              <a:t>PTR records</a:t>
            </a:r>
          </a:p>
          <a:p>
            <a:pPr lvl="1"/>
            <a:r>
              <a:rPr lang="en-US" dirty="0" smtClean="0"/>
              <a:t>Address-to-name mapping</a:t>
            </a:r>
          </a:p>
          <a:p>
            <a:r>
              <a:rPr lang="en-US" i="1" dirty="0" smtClean="0"/>
              <a:t>CNAME</a:t>
            </a:r>
            <a:r>
              <a:rPr lang="en-US" dirty="0" smtClean="0"/>
              <a:t> records</a:t>
            </a:r>
          </a:p>
          <a:p>
            <a:pPr lvl="1"/>
            <a:r>
              <a:rPr lang="en-US" dirty="0" smtClean="0"/>
              <a:t>Canonical name (for aliases)</a:t>
            </a:r>
          </a:p>
          <a:p>
            <a:r>
              <a:rPr lang="en-US" dirty="0" smtClean="0"/>
              <a:t>MX records</a:t>
            </a:r>
          </a:p>
          <a:p>
            <a:pPr lvl="1"/>
            <a:r>
              <a:rPr lang="en-US" dirty="0" smtClean="0"/>
              <a:t>Records for Mail Exchange server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DHCP is s a network service that enables host computers to be automatically assigned settings from a server.</a:t>
            </a:r>
          </a:p>
          <a:p>
            <a:pPr lvl="1"/>
            <a:r>
              <a:rPr lang="en-US" dirty="0" smtClean="0"/>
              <a:t>Computers configured to be DHCP clients have no control over the settings they receive from the DHCP server.</a:t>
            </a:r>
          </a:p>
          <a:p>
            <a:pPr lvl="1"/>
            <a:r>
              <a:rPr lang="en-US" dirty="0" smtClean="0"/>
              <a:t>The configuration is transparent to the computer's user.</a:t>
            </a:r>
          </a:p>
          <a:p>
            <a:r>
              <a:rPr lang="en-US" dirty="0" smtClean="0"/>
              <a:t>The most common settings provided by a DHCP server to DHCP clients include:</a:t>
            </a:r>
          </a:p>
          <a:p>
            <a:pPr lvl="1"/>
            <a:r>
              <a:rPr lang="en-US" dirty="0" smtClean="0"/>
              <a:t>IP address and Subnet Mask</a:t>
            </a:r>
          </a:p>
          <a:p>
            <a:pPr lvl="1"/>
            <a:r>
              <a:rPr lang="en-US" dirty="0" smtClean="0"/>
              <a:t>IP address of the default-gateway to use</a:t>
            </a:r>
          </a:p>
          <a:p>
            <a:pPr lvl="1"/>
            <a:r>
              <a:rPr lang="en-US" dirty="0" smtClean="0"/>
              <a:t>IP addresses of the DNS servers to 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Network and System Administration</a:t>
            </a: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5138" lvl="2" indent="-239713"/>
            <a:r>
              <a:rPr lang="en-US" dirty="0" smtClean="0"/>
              <a:t>; ; NS Record; </a:t>
            </a:r>
          </a:p>
          <a:p>
            <a:pPr marL="465138" lvl="2" indent="-239713">
              <a:buNone/>
            </a:pPr>
            <a:r>
              <a:rPr lang="en-US" dirty="0" smtClean="0"/>
              <a:t>     ambou.edu.et.		IN 	NS 	ns1.ambou.edu.et </a:t>
            </a:r>
          </a:p>
          <a:p>
            <a:pPr marL="465138" lvl="2" indent="-239713">
              <a:buNone/>
            </a:pPr>
            <a:r>
              <a:rPr lang="en-US" dirty="0" smtClean="0"/>
              <a:t>     ambou.edu.et.		IN	NS	ns2.ambou.edu.et</a:t>
            </a:r>
          </a:p>
          <a:p>
            <a:pPr marL="465138" lvl="2" indent="-239713"/>
            <a:r>
              <a:rPr lang="en-US" dirty="0" smtClean="0"/>
              <a:t>;; Mail Exchange </a:t>
            </a:r>
          </a:p>
          <a:p>
            <a:pPr marL="465138" lvl="2" indent="-239713">
              <a:buNone/>
            </a:pPr>
            <a:r>
              <a:rPr lang="en-US" dirty="0" smtClean="0"/>
              <a:t>    ambou.edu.et. 		IN 	MX	mail.ambou.edu.et </a:t>
            </a:r>
          </a:p>
          <a:p>
            <a:pPr marL="465138" lvl="2" indent="-239713"/>
            <a:r>
              <a:rPr lang="en-US" dirty="0" smtClean="0"/>
              <a:t>;;A Records</a:t>
            </a:r>
          </a:p>
          <a:p>
            <a:pPr marL="465138" lvl="2" indent="-239713">
              <a:buNone/>
            </a:pPr>
            <a:r>
              <a:rPr lang="en-US" dirty="0" smtClean="0"/>
              <a:t>    intranet.ambou.edu.et.	IN	A	10.5.100.9 </a:t>
            </a:r>
          </a:p>
          <a:p>
            <a:pPr marL="465138" lvl="2" indent="-239713">
              <a:buNone/>
            </a:pPr>
            <a:r>
              <a:rPr lang="en-US" dirty="0" smtClean="0"/>
              <a:t>    medsims.ambou.edu.et.	IN	A	10.5.100.56</a:t>
            </a:r>
          </a:p>
          <a:p>
            <a:pPr marL="465138" lvl="2" indent="-239713"/>
            <a:r>
              <a:rPr lang="en-US" dirty="0" smtClean="0"/>
              <a:t>; ; PTR Addresses</a:t>
            </a:r>
          </a:p>
          <a:p>
            <a:pPr marL="465138" lvl="2" indent="-239713">
              <a:buNone/>
            </a:pPr>
            <a:r>
              <a:rPr lang="en-US" dirty="0" smtClean="0"/>
              <a:t>    9.100.5.102.in-addr.arpa. 	IN 	PTR  	intranet.ambou.edu.et. 56.100.5.10.in-addr.arpa.	IN	PTR 	medsims.ambou.edu.et </a:t>
            </a:r>
          </a:p>
          <a:p>
            <a:pPr marL="465138" lvl="2" indent="-239713"/>
            <a:r>
              <a:rPr lang="en-US" dirty="0" smtClean="0"/>
              <a:t>; ; Aliases </a:t>
            </a:r>
          </a:p>
          <a:p>
            <a:pPr marL="465138" lvl="2" indent="-239713">
              <a:buNone/>
            </a:pPr>
            <a:r>
              <a:rPr lang="en-US" dirty="0" smtClean="0"/>
              <a:t>    medicine.ambou.edu.et. 	IN 	CNAME medsims.ambou.edu.et.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Resolvers are the clients that access name servers. Programs running on a host that need information from the domain name space use the resolver. </a:t>
            </a:r>
          </a:p>
          <a:p>
            <a:r>
              <a:rPr lang="en-US" dirty="0" smtClean="0"/>
              <a:t>The resolver handles the following tasks:</a:t>
            </a:r>
          </a:p>
          <a:p>
            <a:pPr lvl="1"/>
            <a:r>
              <a:rPr lang="en-US" dirty="0" smtClean="0"/>
              <a:t>Querying a name server</a:t>
            </a:r>
          </a:p>
          <a:p>
            <a:pPr lvl="1"/>
            <a:r>
              <a:rPr lang="en-US" dirty="0" smtClean="0"/>
              <a:t>Interpreting responses (which may be resource records or an error)</a:t>
            </a:r>
          </a:p>
          <a:p>
            <a:pPr lvl="1"/>
            <a:r>
              <a:rPr lang="en-US" dirty="0" smtClean="0"/>
              <a:t>Returning the information to the programs that requested it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Space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servers are adept at retrieving data from the domain name space. </a:t>
            </a:r>
          </a:p>
          <a:p>
            <a:r>
              <a:rPr lang="en-US" dirty="0" smtClean="0"/>
              <a:t>They have to be, given the limited intelligence of most resolvers. </a:t>
            </a:r>
          </a:p>
          <a:p>
            <a:r>
              <a:rPr lang="en-US" dirty="0" smtClean="0"/>
              <a:t>Not only can they give you data from zones for which they're authoritative, they can also search through the domain name space to find data for which they're not authoritative. </a:t>
            </a:r>
          </a:p>
          <a:p>
            <a:r>
              <a:rPr lang="en-US" dirty="0" smtClean="0"/>
              <a:t>This process is called name resolution or simply resolution.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Resolution…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the namespace is structured as an inverted tree, a name server needs only one piece of information to find its way to any point in the tree:</a:t>
            </a:r>
          </a:p>
          <a:p>
            <a:pPr lvl="1"/>
            <a:r>
              <a:rPr lang="en-US" dirty="0" smtClean="0"/>
              <a:t>The domain names and addresses of the root name servers</a:t>
            </a:r>
          </a:p>
          <a:p>
            <a:pPr lvl="1"/>
            <a:r>
              <a:rPr lang="en-US" dirty="0" smtClean="0"/>
              <a:t>A name server can issue a query to a root name server for any domain name in the domain name space, and the root name server starts the name server on its way.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 Process</a:t>
            </a:r>
            <a:endParaRPr lang="en-US" dirty="0"/>
          </a:p>
        </p:txBody>
      </p:sp>
      <p:pic>
        <p:nvPicPr>
          <p:cNvPr id="7" name="Content Placeholder 6" descr="pic 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326706"/>
            <a:ext cx="7239000" cy="509947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More Name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and Slave Name Servers</a:t>
            </a:r>
          </a:p>
          <a:p>
            <a:pPr lvl="1"/>
            <a:r>
              <a:rPr lang="en-US" dirty="0" smtClean="0"/>
              <a:t>In large networks it is a good idea to define name servers and give them authority.</a:t>
            </a:r>
          </a:p>
          <a:p>
            <a:pPr lvl="2"/>
            <a:r>
              <a:rPr lang="en-US" dirty="0" smtClean="0"/>
              <a:t>Primary Name Server is Authoritative</a:t>
            </a:r>
          </a:p>
          <a:p>
            <a:pPr lvl="2"/>
            <a:r>
              <a:rPr lang="en-US" dirty="0" smtClean="0"/>
              <a:t>Secondary Name Server is active when Primary NS fails</a:t>
            </a:r>
          </a:p>
          <a:p>
            <a:r>
              <a:rPr lang="en-US" dirty="0" smtClean="0"/>
              <a:t>Caching Only Name Servers</a:t>
            </a:r>
          </a:p>
          <a:p>
            <a:pPr lvl="1"/>
            <a:r>
              <a:rPr lang="en-US" dirty="0" smtClean="0"/>
              <a:t>The name implies that the only function this server performs is looking up data and caching it.</a:t>
            </a:r>
          </a:p>
          <a:p>
            <a:pPr lvl="1"/>
            <a:r>
              <a:rPr lang="en-US" dirty="0" smtClean="0"/>
              <a:t>They are not authoritative for any zones (except 0.0.127.in-addr.arpa).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BIND (Berkeley Internet Name Domain) is the default name server for Linux OS.</a:t>
            </a:r>
          </a:p>
          <a:p>
            <a:pPr lvl="0"/>
            <a:r>
              <a:rPr lang="en-US" dirty="0" smtClean="0"/>
              <a:t>Installation and Configuration:</a:t>
            </a:r>
          </a:p>
          <a:p>
            <a:pPr lvl="1"/>
            <a:r>
              <a:rPr lang="en-US" dirty="0" smtClean="0"/>
              <a:t>Update your server and Install BIND on it. Execute the following commands one by one.</a:t>
            </a:r>
            <a:endParaRPr lang="en-US" sz="2000" dirty="0" smtClean="0"/>
          </a:p>
          <a:p>
            <a:pPr lvl="2">
              <a:buNone/>
            </a:pPr>
            <a:r>
              <a:rPr lang="en-US" b="1" dirty="0" smtClean="0"/>
              <a:t>$</a:t>
            </a:r>
            <a:r>
              <a:rPr lang="en-US" b="1" dirty="0" err="1" smtClean="0"/>
              <a:t>sudo</a:t>
            </a:r>
            <a:r>
              <a:rPr lang="en-US" b="1" dirty="0" smtClean="0"/>
              <a:t> apt-get update</a:t>
            </a:r>
            <a:endParaRPr lang="en-US" sz="1600" dirty="0" smtClean="0"/>
          </a:p>
          <a:p>
            <a:pPr lvl="2">
              <a:buNone/>
            </a:pPr>
            <a:r>
              <a:rPr lang="en-US" b="1" dirty="0" smtClean="0"/>
              <a:t>$</a:t>
            </a:r>
            <a:r>
              <a:rPr lang="en-US" b="1" dirty="0" err="1" smtClean="0"/>
              <a:t>sudo</a:t>
            </a:r>
            <a:r>
              <a:rPr lang="en-US" b="1" dirty="0" smtClean="0"/>
              <a:t> apt-get install bind9 bind9utils bind9-doc</a:t>
            </a:r>
            <a:endParaRPr lang="en-US" sz="1600" dirty="0" smtClean="0"/>
          </a:p>
          <a:p>
            <a:pPr lvl="1"/>
            <a:r>
              <a:rPr lang="en-US" dirty="0" smtClean="0"/>
              <a:t>Before proceeding you can optionally set bind9 to IPv4 mode.</a:t>
            </a:r>
            <a:endParaRPr lang="en-US" sz="2000" dirty="0" smtClean="0"/>
          </a:p>
          <a:p>
            <a:pPr lvl="2">
              <a:buNone/>
            </a:pPr>
            <a:r>
              <a:rPr lang="en-US" b="1" dirty="0" smtClean="0"/>
              <a:t>$</a:t>
            </a:r>
            <a:r>
              <a:rPr lang="en-US" b="1" dirty="0" err="1" smtClean="0"/>
              <a:t>sudo</a:t>
            </a:r>
            <a:r>
              <a:rPr lang="en-US" b="1" dirty="0" smtClean="0"/>
              <a:t> </a:t>
            </a:r>
            <a:r>
              <a:rPr lang="en-US" b="1" dirty="0" err="1" smtClean="0"/>
              <a:t>nano</a:t>
            </a:r>
            <a:r>
              <a:rPr lang="en-US" b="1" dirty="0" smtClean="0"/>
              <a:t> /etc/default/bind9</a:t>
            </a:r>
            <a:endParaRPr lang="en-US" sz="1600" dirty="0" smtClean="0"/>
          </a:p>
          <a:p>
            <a:pPr lvl="1"/>
            <a:r>
              <a:rPr lang="en-US" dirty="0" smtClean="0"/>
              <a:t>Add "-4" to the OPTIONS variable. Then save and exit. It should look like the following:</a:t>
            </a:r>
            <a:endParaRPr lang="en-US" sz="2000" dirty="0" smtClean="0"/>
          </a:p>
          <a:p>
            <a:pPr lvl="2">
              <a:buNone/>
            </a:pPr>
            <a:r>
              <a:rPr lang="en-US" b="1" dirty="0" smtClean="0"/>
              <a:t>OPTIONS="-4 -u bind"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219200"/>
            <a:ext cx="8305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 smtClean="0">
                <a:solidFill>
                  <a:srgbClr val="7030A0"/>
                </a:solidFill>
                <a:latin typeface="Book Antiqua" pitchFamily="18" charset="0"/>
              </a:rPr>
              <a:t>The End</a:t>
            </a:r>
            <a:endParaRPr lang="en-US" sz="13800" dirty="0">
              <a:solidFill>
                <a:srgbClr val="7030A0"/>
              </a:solidFill>
              <a:latin typeface="Book Antiqua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600200" y="3048000"/>
            <a:ext cx="6096000" cy="1068388"/>
            <a:chOff x="1600200" y="3048000"/>
            <a:chExt cx="6096000" cy="106838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600200" y="3048000"/>
              <a:ext cx="6096000" cy="158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09800" y="3352800"/>
              <a:ext cx="5029200" cy="158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590800" y="3733800"/>
              <a:ext cx="4343400" cy="158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124200" y="4114800"/>
              <a:ext cx="3429000" cy="1588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Introduction…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However, a DHCP server can also supply configuration properties such as:</a:t>
            </a:r>
          </a:p>
          <a:p>
            <a:pPr lvl="1"/>
            <a:r>
              <a:rPr lang="en-US" dirty="0" smtClean="0"/>
              <a:t>Host Name: </a:t>
            </a:r>
            <a:r>
              <a:rPr lang="en-US" dirty="0" err="1" smtClean="0"/>
              <a:t>Eg</a:t>
            </a:r>
            <a:r>
              <a:rPr lang="en-US" dirty="0" smtClean="0"/>
              <a:t>. www, mail, …</a:t>
            </a:r>
          </a:p>
          <a:p>
            <a:pPr lvl="1"/>
            <a:r>
              <a:rPr lang="en-US" dirty="0" smtClean="0"/>
              <a:t>Domain Name: </a:t>
            </a:r>
            <a:r>
              <a:rPr lang="en-US" dirty="0" err="1" smtClean="0"/>
              <a:t>Eg</a:t>
            </a:r>
            <a:r>
              <a:rPr lang="en-US" dirty="0" smtClean="0"/>
              <a:t>. ambou.edu.et, aau.edu.et</a:t>
            </a:r>
          </a:p>
          <a:p>
            <a:pPr lvl="1"/>
            <a:r>
              <a:rPr lang="en-US" dirty="0" smtClean="0"/>
              <a:t>Time Server: </a:t>
            </a:r>
            <a:r>
              <a:rPr lang="en-US" dirty="0" err="1" smtClean="0"/>
              <a:t>ntp</a:t>
            </a:r>
            <a:endParaRPr lang="en-US" dirty="0" smtClean="0"/>
          </a:p>
          <a:p>
            <a:pPr lvl="1"/>
            <a:r>
              <a:rPr lang="en-US" dirty="0" smtClean="0"/>
              <a:t>Print Server</a:t>
            </a:r>
          </a:p>
          <a:p>
            <a:r>
              <a:rPr lang="en-US" dirty="0" smtClean="0"/>
              <a:t>Advantages of using DHCP includes:</a:t>
            </a:r>
          </a:p>
          <a:p>
            <a:pPr lvl="1"/>
            <a:r>
              <a:rPr lang="en-US" dirty="0" smtClean="0"/>
              <a:t>Changes to the network need only be changed at the DHCP server.</a:t>
            </a:r>
          </a:p>
          <a:p>
            <a:pPr lvl="1"/>
            <a:r>
              <a:rPr lang="en-US" dirty="0" smtClean="0"/>
              <a:t>It is also easier to integrate new computers into the network.</a:t>
            </a:r>
          </a:p>
          <a:p>
            <a:pPr lvl="1"/>
            <a:r>
              <a:rPr lang="en-US" dirty="0" smtClean="0"/>
              <a:t>Conflicts in IP address allocation are also reduced.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DHCP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Manual allocation (MAC address)</a:t>
            </a:r>
          </a:p>
          <a:p>
            <a:pPr lvl="1"/>
            <a:r>
              <a:rPr lang="en-US" dirty="0" smtClean="0"/>
              <a:t>Using DHCP to identify the unique hardware address of each network card connected to the network.</a:t>
            </a:r>
          </a:p>
          <a:p>
            <a:pPr lvl="1"/>
            <a:r>
              <a:rPr lang="en-US" dirty="0" smtClean="0"/>
              <a:t>Continually supplying a constant configuration each time the DHCP client makes a request to the DHCP server using that network device.</a:t>
            </a:r>
          </a:p>
          <a:p>
            <a:pPr lvl="1"/>
            <a:r>
              <a:rPr lang="en-US" dirty="0" smtClean="0"/>
              <a:t>This ensures that a particular address is assigned automatically to that network card, based on it's MAC address.</a:t>
            </a:r>
          </a:p>
          <a:p>
            <a:r>
              <a:rPr lang="en-US" dirty="0" smtClean="0"/>
              <a:t>Dynamic allocation (address pool)</a:t>
            </a:r>
          </a:p>
          <a:p>
            <a:pPr lvl="1"/>
            <a:r>
              <a:rPr lang="en-US" dirty="0" smtClean="0"/>
              <a:t>The DHCP server will assign an IP address from a pool of addresses (sometimes also called a range or scope) for a period of time or lease.</a:t>
            </a:r>
          </a:p>
          <a:p>
            <a:pPr lvl="1"/>
            <a:r>
              <a:rPr lang="en-US" dirty="0" smtClean="0"/>
              <a:t>This way, the clients will be receiving their configuration properties dynamically and on a "first come, first served“ basis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CS Dept @</a:t>
            </a:r>
            <a:r>
              <a:rPr lang="en-US" dirty="0" err="1" smtClean="0">
                <a:solidFill>
                  <a:srgbClr val="7030A0"/>
                </a:solidFill>
                <a:latin typeface="Bookman Old Style" pitchFamily="18" charset="0"/>
              </a:rPr>
              <a:t>AmboU</a:t>
            </a:r>
            <a:endParaRPr lang="en-US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>
                <a:solidFill>
                  <a:srgbClr val="7030A0"/>
                </a:solidFill>
                <a:latin typeface="Book Antiqua" pitchFamily="18" charset="0"/>
              </a:rPr>
              <a:pPr/>
              <a:t>4</a:t>
            </a:fld>
            <a:endParaRPr lang="en-US" dirty="0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Book Antiqua" pitchFamily="18" charset="0"/>
              </a:rPr>
              <a:t>Network and System Administration</a:t>
            </a:r>
            <a:endParaRPr lang="en-US" dirty="0">
              <a:solidFill>
                <a:srgbClr val="7030A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How DHCP works….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When a DHCP client is no longer on the network for a specified period, the configuration is expired and released back to the address pool for use by other DHCP Clients.</a:t>
            </a:r>
          </a:p>
          <a:p>
            <a:r>
              <a:rPr lang="en-US" dirty="0" smtClean="0"/>
              <a:t>Automatic allocation</a:t>
            </a:r>
          </a:p>
          <a:p>
            <a:pPr lvl="1"/>
            <a:r>
              <a:rPr lang="en-US" dirty="0" smtClean="0"/>
              <a:t>The DHCP automatically assigns an IP address permanently to a device, selecting it from a pool of available addresses.</a:t>
            </a:r>
          </a:p>
          <a:p>
            <a:pPr lvl="1"/>
            <a:r>
              <a:rPr lang="en-US" dirty="0" smtClean="0"/>
              <a:t>DHCP is used to assign a temporary address to a client, but a DHCP server can allow an infinite lease time.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DHCP Server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DHCP Server configuration on ‘</a:t>
            </a:r>
            <a:r>
              <a:rPr lang="en-US" dirty="0" err="1" smtClean="0"/>
              <a:t>ubuntu</a:t>
            </a:r>
            <a:r>
              <a:rPr lang="en-US" dirty="0" smtClean="0"/>
              <a:t>’  follows the following steps:</a:t>
            </a:r>
          </a:p>
          <a:p>
            <a:pPr lvl="1"/>
            <a:r>
              <a:rPr lang="en-US" dirty="0" smtClean="0"/>
              <a:t>Installation of the </a:t>
            </a:r>
            <a:r>
              <a:rPr lang="en-US" dirty="0" err="1" smtClean="0"/>
              <a:t>dhcp</a:t>
            </a:r>
            <a:r>
              <a:rPr lang="en-US" dirty="0" smtClean="0"/>
              <a:t> service (</a:t>
            </a:r>
            <a:r>
              <a:rPr lang="en-US" dirty="0" err="1" smtClean="0"/>
              <a:t>dhcpd</a:t>
            </a:r>
            <a:r>
              <a:rPr lang="en-US" dirty="0" smtClean="0"/>
              <a:t>)</a:t>
            </a:r>
          </a:p>
          <a:p>
            <a:pPr lvl="2">
              <a:buNone/>
            </a:pPr>
            <a:r>
              <a:rPr lang="en-US" b="1" dirty="0" err="1" smtClean="0"/>
              <a:t>sudo</a:t>
            </a:r>
            <a:r>
              <a:rPr lang="en-US" b="1" dirty="0" smtClean="0"/>
              <a:t> apt-get install </a:t>
            </a:r>
            <a:r>
              <a:rPr lang="en-US" b="1" dirty="0" err="1" smtClean="0"/>
              <a:t>isc</a:t>
            </a:r>
            <a:r>
              <a:rPr lang="en-US" b="1" dirty="0" smtClean="0"/>
              <a:t>-</a:t>
            </a:r>
            <a:r>
              <a:rPr lang="en-US" b="1" dirty="0" err="1" smtClean="0"/>
              <a:t>dhcp</a:t>
            </a:r>
            <a:r>
              <a:rPr lang="en-US" b="1" dirty="0" smtClean="0"/>
              <a:t>-server</a:t>
            </a:r>
          </a:p>
          <a:p>
            <a:pPr lvl="2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Note: Edit the /etc/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dhcp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dhcp.conf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file to change the default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confituration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lvl="1"/>
            <a:r>
              <a:rPr lang="en-US" dirty="0" smtClean="0"/>
              <a:t>Configuration</a:t>
            </a:r>
          </a:p>
          <a:p>
            <a:pPr lvl="2"/>
            <a:r>
              <a:rPr lang="en-US" dirty="0" smtClean="0"/>
              <a:t>Most commonly, what you want to do is assign an IP address randomly. This can be done with settings as follows:</a:t>
            </a:r>
          </a:p>
          <a:p>
            <a:pPr lvl="3">
              <a:buNone/>
            </a:pPr>
            <a:r>
              <a:rPr lang="en-US" dirty="0" smtClean="0"/>
              <a:t># minimal sample /etc/</a:t>
            </a:r>
            <a:r>
              <a:rPr lang="en-US" dirty="0" err="1" smtClean="0"/>
              <a:t>dhcp</a:t>
            </a:r>
            <a:r>
              <a:rPr lang="en-US" dirty="0" smtClean="0"/>
              <a:t>/</a:t>
            </a:r>
            <a:r>
              <a:rPr lang="en-US" dirty="0" err="1" smtClean="0"/>
              <a:t>dhcpd.conf</a:t>
            </a:r>
            <a:endParaRPr lang="en-US" dirty="0" smtClean="0"/>
          </a:p>
          <a:p>
            <a:pPr lvl="3">
              <a:buNone/>
            </a:pPr>
            <a:r>
              <a:rPr lang="en-US" dirty="0" smtClean="0"/>
              <a:t>default-lease-time 600;</a:t>
            </a:r>
          </a:p>
          <a:p>
            <a:pPr lvl="3">
              <a:buNone/>
            </a:pPr>
            <a:r>
              <a:rPr lang="en-US" dirty="0" smtClean="0"/>
              <a:t>max-lease-time 7200;</a:t>
            </a:r>
          </a:p>
          <a:p>
            <a:pPr lvl="3">
              <a:buNone/>
            </a:pPr>
            <a:r>
              <a:rPr lang="en-US" dirty="0" smtClean="0"/>
              <a:t>subnet 192.168.1.0 </a:t>
            </a:r>
            <a:r>
              <a:rPr lang="en-US" dirty="0" err="1" smtClean="0"/>
              <a:t>netmask</a:t>
            </a:r>
            <a:r>
              <a:rPr lang="en-US" dirty="0" smtClean="0"/>
              <a:t> 255.255.255.0 {</a:t>
            </a:r>
          </a:p>
          <a:p>
            <a:pPr lvl="3">
              <a:buNone/>
            </a:pPr>
            <a:r>
              <a:rPr lang="en-US" dirty="0" smtClean="0"/>
              <a:t>      range 192.168.1.150 192.168.1.200;</a:t>
            </a:r>
          </a:p>
          <a:p>
            <a:pPr lvl="3">
              <a:buNone/>
            </a:pPr>
            <a:r>
              <a:rPr lang="en-US" dirty="0" smtClean="0"/>
              <a:t>      option routers 192.168.1.254;</a:t>
            </a:r>
          </a:p>
          <a:p>
            <a:pPr lvl="3">
              <a:buNone/>
            </a:pPr>
            <a:r>
              <a:rPr lang="en-US" dirty="0" smtClean="0"/>
              <a:t>      option domain-name-servers 192.168.1.1, 192.168.1.2;</a:t>
            </a:r>
          </a:p>
          <a:p>
            <a:pPr lvl="3">
              <a:buNone/>
            </a:pPr>
            <a:r>
              <a:rPr lang="en-US" dirty="0" smtClean="0"/>
              <a:t>      option domain-name "</a:t>
            </a:r>
            <a:r>
              <a:rPr lang="en-US" dirty="0" err="1" smtClean="0"/>
              <a:t>mydomain.example</a:t>
            </a:r>
            <a:r>
              <a:rPr lang="en-US" dirty="0" smtClean="0"/>
              <a:t>";</a:t>
            </a:r>
          </a:p>
          <a:p>
            <a:pPr lvl="3">
              <a:buNone/>
            </a:pPr>
            <a:r>
              <a:rPr lang="en-US" dirty="0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CS Dept @</a:t>
            </a:r>
            <a:r>
              <a:rPr lang="en-US" dirty="0" err="1" smtClean="0"/>
              <a:t>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Configuration….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This will result in the DHCP server giving clients an IP address from the range 192.168.1.150-192.168.1.200.</a:t>
            </a:r>
          </a:p>
          <a:p>
            <a:pPr lvl="1"/>
            <a:r>
              <a:rPr lang="en-US" dirty="0" smtClean="0"/>
              <a:t>It will lease an IP address for 600 seconds if the client doesn't ask for a specific time frame.</a:t>
            </a:r>
          </a:p>
          <a:p>
            <a:pPr lvl="1"/>
            <a:r>
              <a:rPr lang="en-US" dirty="0" smtClean="0"/>
              <a:t>Otherwise the maximum (allowed) lease will be 7200 seconds. </a:t>
            </a:r>
          </a:p>
          <a:p>
            <a:pPr lvl="1"/>
            <a:r>
              <a:rPr lang="en-US" dirty="0" smtClean="0"/>
              <a:t>The server will also "advise" the client to use 192.168.1.254 as the default-gateway</a:t>
            </a:r>
          </a:p>
          <a:p>
            <a:pPr lvl="1"/>
            <a:r>
              <a:rPr lang="en-US" dirty="0" smtClean="0"/>
              <a:t>192.168.1.1 and 192.168.1.2 as its DNS servers.</a:t>
            </a:r>
          </a:p>
          <a:p>
            <a:r>
              <a:rPr lang="en-US" dirty="0" smtClean="0"/>
              <a:t>After changing the </a:t>
            </a:r>
            <a:r>
              <a:rPr lang="en-US" dirty="0" err="1" smtClean="0"/>
              <a:t>config</a:t>
            </a:r>
            <a:r>
              <a:rPr lang="en-US" dirty="0" smtClean="0"/>
              <a:t> file you have to restart the </a:t>
            </a:r>
            <a:r>
              <a:rPr lang="en-US" dirty="0" err="1" smtClean="0"/>
              <a:t>dhcpd</a:t>
            </a:r>
            <a:r>
              <a:rPr lang="en-US" dirty="0" smtClean="0"/>
              <a:t>:</a:t>
            </a:r>
          </a:p>
          <a:p>
            <a:pPr lvl="1"/>
            <a:r>
              <a:rPr lang="en-US" b="1" dirty="0" err="1" smtClean="0"/>
              <a:t>sudo</a:t>
            </a:r>
            <a:r>
              <a:rPr lang="en-US" b="1" dirty="0" smtClean="0"/>
              <a:t> /etc/</a:t>
            </a:r>
            <a:r>
              <a:rPr lang="en-US" b="1" dirty="0" err="1" smtClean="0"/>
              <a:t>init.d</a:t>
            </a:r>
            <a:r>
              <a:rPr lang="en-US" b="1" dirty="0" smtClean="0"/>
              <a:t>/</a:t>
            </a:r>
            <a:r>
              <a:rPr lang="en-US" b="1" dirty="0" err="1" smtClean="0"/>
              <a:t>isc</a:t>
            </a:r>
            <a:r>
              <a:rPr lang="en-US" b="1" dirty="0" smtClean="0"/>
              <a:t>-</a:t>
            </a:r>
            <a:r>
              <a:rPr lang="en-US" b="1" dirty="0" err="1" smtClean="0"/>
              <a:t>dhcp</a:t>
            </a:r>
            <a:r>
              <a:rPr lang="en-US" b="1" dirty="0" smtClean="0"/>
              <a:t>-server restart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CS Dept @</a:t>
            </a:r>
            <a:r>
              <a:rPr lang="en-US" dirty="0" err="1" smtClean="0"/>
              <a:t>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Server and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Domain Name System (DNS) is a distributed database.</a:t>
            </a:r>
          </a:p>
          <a:p>
            <a:pPr lvl="1"/>
            <a:r>
              <a:rPr lang="en-US" dirty="0" smtClean="0"/>
              <a:t>This allows local control of the segments of the overall database, yet the data in each segment is available across the entire network through a client-server scheme.</a:t>
            </a:r>
          </a:p>
          <a:p>
            <a:r>
              <a:rPr lang="en-US" dirty="0" smtClean="0"/>
              <a:t>DNS's distributed database is indexed by domain names. </a:t>
            </a:r>
          </a:p>
          <a:p>
            <a:pPr lvl="1"/>
            <a:r>
              <a:rPr lang="en-US" dirty="0" smtClean="0"/>
              <a:t>Each domain name is essentially just a path in a large inverted tree, called the domain name space.</a:t>
            </a:r>
          </a:p>
          <a:p>
            <a:r>
              <a:rPr lang="en-US" dirty="0" smtClean="0"/>
              <a:t>DNS's tree can branch any number of ways at each intersection point, or node.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Name Server 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800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depth of the tree is limited to 127 levels.</a:t>
            </a:r>
          </a:p>
          <a:p>
            <a:pPr lvl="1"/>
            <a:r>
              <a:rPr lang="en-US" dirty="0" smtClean="0"/>
              <a:t>Each node in the tree has a text label (without dots) that can be up to 63 characters long. </a:t>
            </a:r>
          </a:p>
          <a:p>
            <a:pPr lvl="1"/>
            <a:r>
              <a:rPr lang="en-US" dirty="0" smtClean="0"/>
              <a:t>A null (zero-length) label is reserved for the root.</a:t>
            </a:r>
          </a:p>
          <a:p>
            <a:pPr lvl="1"/>
            <a:r>
              <a:rPr lang="en-US" dirty="0" smtClean="0"/>
              <a:t>Domain names are always read from the node toward the root, with dots separating the names in the path.</a:t>
            </a:r>
          </a:p>
          <a:p>
            <a:pPr lvl="1"/>
            <a:r>
              <a:rPr lang="en-US" dirty="0" smtClean="0"/>
              <a:t>When the root node's label appears by itself, it is written as a single dot (.) for convenience.</a:t>
            </a:r>
            <a:endParaRPr lang="en-US" dirty="0"/>
          </a:p>
        </p:txBody>
      </p:sp>
      <p:pic>
        <p:nvPicPr>
          <p:cNvPr id="9" name="Content Placeholder 8" descr="Pic 1.PN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5019142" y="2529495"/>
            <a:ext cx="3820058" cy="2667372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smtClean="0"/>
              <a:t>CS Dept @AmboU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Network and System Administration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A20D6-756A-4BFA-9893-D9E5339C26C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JDBC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JDBC Presentation</Template>
  <TotalTime>189</TotalTime>
  <Words>1959</Words>
  <Application>Microsoft Office PowerPoint</Application>
  <PresentationFormat>On-screen Show (4:3)</PresentationFormat>
  <Paragraphs>257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JDBC Presentation</vt:lpstr>
      <vt:lpstr>Chapter 7 Dynamic Host Configuration Protocol (DHCP)</vt:lpstr>
      <vt:lpstr>Introduction</vt:lpstr>
      <vt:lpstr>Introduction…</vt:lpstr>
      <vt:lpstr>How DHCP works?</vt:lpstr>
      <vt:lpstr>How DHCP works….</vt:lpstr>
      <vt:lpstr>DHCP Server Configuration</vt:lpstr>
      <vt:lpstr>Configuration….</vt:lpstr>
      <vt:lpstr>Name Server and Configuration</vt:lpstr>
      <vt:lpstr>Name Server …</vt:lpstr>
      <vt:lpstr>Name Server …</vt:lpstr>
      <vt:lpstr>Name Server…</vt:lpstr>
      <vt:lpstr>Name Server…</vt:lpstr>
      <vt:lpstr>Internet Domain Name Space</vt:lpstr>
      <vt:lpstr>Delegation</vt:lpstr>
      <vt:lpstr>Delegation…</vt:lpstr>
      <vt:lpstr>Name Servers and Zones</vt:lpstr>
      <vt:lpstr>Zones…</vt:lpstr>
      <vt:lpstr>Zone Data Files</vt:lpstr>
      <vt:lpstr>Types of DNS Resource Records</vt:lpstr>
      <vt:lpstr>Example</vt:lpstr>
      <vt:lpstr>Resolver</vt:lpstr>
      <vt:lpstr>Name Space Resolution</vt:lpstr>
      <vt:lpstr>Resolution…</vt:lpstr>
      <vt:lpstr>Resolution Process</vt:lpstr>
      <vt:lpstr>Adding More Name Servers</vt:lpstr>
      <vt:lpstr>BIND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Host Configuration Protocol (DHCP)</dc:title>
  <dc:creator>user</dc:creator>
  <cp:lastModifiedBy>Prof</cp:lastModifiedBy>
  <cp:revision>69</cp:revision>
  <cp:lastPrinted>2019-01-15T11:58:31Z</cp:lastPrinted>
  <dcterms:created xsi:type="dcterms:W3CDTF">2016-12-12T11:29:23Z</dcterms:created>
  <dcterms:modified xsi:type="dcterms:W3CDTF">2020-03-19T09:37:07Z</dcterms:modified>
</cp:coreProperties>
</file>