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29513" cy="35195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4745" y="1"/>
            <a:ext cx="4029511" cy="351957"/>
          </a:xfrm>
          <a:prstGeom prst="rect">
            <a:avLst/>
          </a:prstGeom>
        </p:spPr>
        <p:txBody>
          <a:bodyPr vert="horz" lIns="91440" tIns="45720" rIns="91440" bIns="45720" rtlCol="0"/>
          <a:lstStyle>
            <a:lvl1pPr algn="r">
              <a:defRPr sz="1200"/>
            </a:lvl1pPr>
          </a:lstStyle>
          <a:p>
            <a:fld id="{C11DC6D5-D5D9-4110-AB76-C69B0BB3561F}" type="datetimeFigureOut">
              <a:rPr lang="en-US" smtClean="0"/>
              <a:pPr/>
              <a:t>3/19/2020</a:t>
            </a:fld>
            <a:endParaRPr lang="en-US"/>
          </a:p>
        </p:txBody>
      </p:sp>
      <p:sp>
        <p:nvSpPr>
          <p:cNvPr id="4" name="Footer Placeholder 3"/>
          <p:cNvSpPr>
            <a:spLocks noGrp="1"/>
          </p:cNvSpPr>
          <p:nvPr>
            <p:ph type="ftr" sz="quarter" idx="2"/>
          </p:nvPr>
        </p:nvSpPr>
        <p:spPr>
          <a:xfrm>
            <a:off x="1" y="6658445"/>
            <a:ext cx="4029513" cy="35195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4745" y="6658445"/>
            <a:ext cx="4029511" cy="351957"/>
          </a:xfrm>
          <a:prstGeom prst="rect">
            <a:avLst/>
          </a:prstGeom>
        </p:spPr>
        <p:txBody>
          <a:bodyPr vert="horz" lIns="91440" tIns="45720" rIns="91440" bIns="45720" rtlCol="0" anchor="b"/>
          <a:lstStyle>
            <a:lvl1pPr algn="r">
              <a:defRPr sz="1200"/>
            </a:lvl1pPr>
          </a:lstStyle>
          <a:p>
            <a:fld id="{C46A2D5B-3B27-472E-AF32-86CBCAFBB575}" type="slidenum">
              <a:rPr lang="en-US" smtClean="0"/>
              <a:pPr/>
              <a:t>‹#›</a:t>
            </a:fld>
            <a:endParaRPr lang="en-US"/>
          </a:p>
        </p:txBody>
      </p:sp>
    </p:spTree>
    <p:extLst>
      <p:ext uri="{BB962C8B-B14F-4D97-AF65-F5344CB8AC3E}">
        <p14:creationId xmlns:p14="http://schemas.microsoft.com/office/powerpoint/2010/main" xmlns="" val="40566826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28440" cy="3505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5265811" y="1"/>
            <a:ext cx="4028440" cy="350520"/>
          </a:xfrm>
          <a:prstGeom prst="rect">
            <a:avLst/>
          </a:prstGeom>
        </p:spPr>
        <p:txBody>
          <a:bodyPr vert="horz" lIns="92446" tIns="46223" rIns="92446" bIns="46223" rtlCol="0"/>
          <a:lstStyle>
            <a:lvl1pPr algn="r">
              <a:defRPr sz="1200"/>
            </a:lvl1pPr>
          </a:lstStyle>
          <a:p>
            <a:fld id="{C327DAB9-7DB8-4EFC-A050-80543034835D}" type="datetimeFigureOut">
              <a:rPr lang="en-US" smtClean="0"/>
              <a:pPr/>
              <a:t>3/19/2020</a:t>
            </a:fld>
            <a:endParaRPr lang="en-US"/>
          </a:p>
        </p:txBody>
      </p:sp>
      <p:sp>
        <p:nvSpPr>
          <p:cNvPr id="4" name="Slide Image Placeholder 3"/>
          <p:cNvSpPr>
            <a:spLocks noGrp="1" noRot="1" noChangeAspect="1"/>
          </p:cNvSpPr>
          <p:nvPr>
            <p:ph type="sldImg" idx="2"/>
          </p:nvPr>
        </p:nvSpPr>
        <p:spPr>
          <a:xfrm>
            <a:off x="2895600" y="525463"/>
            <a:ext cx="3506788" cy="2628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929642" y="3329940"/>
            <a:ext cx="7437119" cy="31546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58664"/>
            <a:ext cx="4028440" cy="3505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5265811" y="6658664"/>
            <a:ext cx="4028440" cy="350520"/>
          </a:xfrm>
          <a:prstGeom prst="rect">
            <a:avLst/>
          </a:prstGeom>
        </p:spPr>
        <p:txBody>
          <a:bodyPr vert="horz" lIns="92446" tIns="46223" rIns="92446" bIns="46223" rtlCol="0" anchor="b"/>
          <a:lstStyle>
            <a:lvl1pPr algn="r">
              <a:defRPr sz="1200"/>
            </a:lvl1pPr>
          </a:lstStyle>
          <a:p>
            <a:fld id="{B0EC0309-F462-4DCE-A7B1-678B106F6FFB}" type="slidenum">
              <a:rPr lang="en-US" smtClean="0"/>
              <a:pPr/>
              <a:t>‹#›</a:t>
            </a:fld>
            <a:endParaRPr lang="en-US"/>
          </a:p>
        </p:txBody>
      </p:sp>
    </p:spTree>
    <p:extLst>
      <p:ext uri="{BB962C8B-B14F-4D97-AF65-F5344CB8AC3E}">
        <p14:creationId xmlns:p14="http://schemas.microsoft.com/office/powerpoint/2010/main" xmlns="" val="431184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lvl1pPr>
              <a:defRPr b="1">
                <a:solidFill>
                  <a:schemeClr val="accent2">
                    <a:lumMod val="75000"/>
                  </a:schemeClr>
                </a:solidFill>
                <a:latin typeface="Bookman Old Style" pitchFamily="18"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1">
                <a:solidFill>
                  <a:schemeClr val="accent3">
                    <a:lumMod val="50000"/>
                  </a:schemeClr>
                </a:solidFill>
                <a:latin typeface="Bookman Old Style"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078739-9D24-4879-9CDA-BAFFA60FA6FC}" type="datetime1">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91183-1D07-4BFA-9B5B-4044EF145D68}" type="slidenum">
              <a:rPr lang="en-US" smtClean="0"/>
              <a:pPr/>
              <a:t>‹#›</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800"/>
                            </p:stCondLst>
                            <p:childTnLst>
                              <p:par>
                                <p:cTn id="13" presetID="23"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3" presetClass="entr" presetSubtype="16" fill="hold" nodeType="after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fill="hold"/>
                        <p:tgtEl>
                          <p:spTgt spid="3"/>
                        </p:tgtEl>
                        <p:attrNameLst>
                          <p:attrName>ppt_w</p:attrName>
                        </p:attrNameLst>
                      </p:cBhvr>
                      <p:tavLst>
                        <p:tav tm="0">
                          <p:val>
                            <p:fltVal val="0"/>
                          </p:val>
                        </p:tav>
                        <p:tav tm="100000">
                          <p:val>
                            <p:strVal val="#ppt_w"/>
                          </p:val>
                        </p:tav>
                      </p:tavLst>
                    </p:anim>
                    <p:anim calcmode="lin" valueType="num">
                      <p:cBhvr>
                        <p:cTn dur="500" fill="hold"/>
                        <p:tgtEl>
                          <p:spTgt spid="3"/>
                        </p:tgtEl>
                        <p:attrNameLst>
                          <p:attrName>ppt_h</p:attrName>
                        </p:attrNameLst>
                      </p:cBhvr>
                      <p:tavLst>
                        <p:tav tm="0">
                          <p:val>
                            <p:fltVal val="0"/>
                          </p:val>
                        </p:tav>
                        <p:tav tm="100000">
                          <p:val>
                            <p:strVal val="#ppt_h"/>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2709C1-5AA7-4DB8-9648-DFAC5A7B8D63}" type="datetime1">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91183-1D07-4BFA-9B5B-4044EF145D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B54DB2-AD41-4A12-9536-4FAE57D7C69E}" type="datetime1">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91183-1D07-4BFA-9B5B-4044EF145D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944562"/>
          </a:xfrm>
        </p:spPr>
        <p:txBody>
          <a:bodyPr/>
          <a:lstStyle>
            <a:lvl1pPr>
              <a:defRPr b="1">
                <a:solidFill>
                  <a:srgbClr val="00B050"/>
                </a:solidFill>
                <a:latin typeface="Book Antiqua"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295400"/>
            <a:ext cx="8686800" cy="5029200"/>
          </a:xfrm>
        </p:spPr>
        <p:txBody>
          <a:bodyPr/>
          <a:lstStyle>
            <a:lvl1pPr>
              <a:defRPr sz="2800">
                <a:solidFill>
                  <a:srgbClr val="0070C0"/>
                </a:solidFill>
                <a:latin typeface="Book Antiqua" pitchFamily="18" charset="0"/>
              </a:defRPr>
            </a:lvl1pPr>
            <a:lvl2pPr>
              <a:buFont typeface="Wingdings" pitchFamily="2" charset="2"/>
              <a:buChar char="§"/>
              <a:defRPr sz="2400">
                <a:solidFill>
                  <a:schemeClr val="tx2"/>
                </a:solidFill>
                <a:latin typeface="Book Antiqua" pitchFamily="18" charset="0"/>
              </a:defRPr>
            </a:lvl2pPr>
            <a:lvl3pPr>
              <a:buFont typeface="Wingdings" pitchFamily="2" charset="2"/>
              <a:buChar char="ü"/>
              <a:defRPr sz="2000">
                <a:solidFill>
                  <a:srgbClr val="7030A0"/>
                </a:solidFill>
                <a:latin typeface="Book Antiqua" pitchFamily="18" charset="0"/>
              </a:defRPr>
            </a:lvl3pPr>
          </a:lstStyle>
          <a:p>
            <a:pPr lvl="0"/>
            <a:r>
              <a:rPr lang="en-US" smtClean="0"/>
              <a:t>Click to edit Master text styles</a:t>
            </a:r>
          </a:p>
          <a:p>
            <a:pPr lvl="1"/>
            <a:r>
              <a:rPr lang="en-US" smtClean="0"/>
              <a:t>Second level</a:t>
            </a:r>
          </a:p>
          <a:p>
            <a:pPr lvl="2"/>
            <a:r>
              <a:rPr lang="en-US" smtClean="0"/>
              <a:t>Third level</a:t>
            </a:r>
          </a:p>
        </p:txBody>
      </p:sp>
      <p:sp>
        <p:nvSpPr>
          <p:cNvPr id="4" name="Date Placeholder 3"/>
          <p:cNvSpPr>
            <a:spLocks noGrp="1"/>
          </p:cNvSpPr>
          <p:nvPr>
            <p:ph type="dt" sz="half" idx="10"/>
          </p:nvPr>
        </p:nvSpPr>
        <p:spPr/>
        <p:txBody>
          <a:bodyPr/>
          <a:lstStyle/>
          <a:p>
            <a:fld id="{5C7F04EE-2E53-4D98-8B5C-1E024E26AFD1}" type="datetime1">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91183-1D07-4BFA-9B5B-4044EF145D68}" type="slidenum">
              <a:rPr lang="en-US" smtClean="0"/>
              <a:pPr/>
              <a:t>‹#›</a:t>
            </a:fld>
            <a:endParaRPr lang="en-US"/>
          </a:p>
        </p:txBody>
      </p:sp>
      <p:cxnSp>
        <p:nvCxnSpPr>
          <p:cNvPr id="8" name="Straight Connector 7"/>
          <p:cNvCxnSpPr/>
          <p:nvPr/>
        </p:nvCxnSpPr>
        <p:spPr>
          <a:xfrm>
            <a:off x="228600" y="1219200"/>
            <a:ext cx="86868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47" presetClass="entr" presetSubtype="0" fill="hold" grpId="0" nodeType="afterEffect" nodePh="1">
                                  <p:stCondLst>
                                    <p:cond delay="0"/>
                                  </p:stCondLst>
                                  <p:endCondLst>
                                    <p:cond evt="begin" delay="0">
                                      <p:tn val="11"/>
                                    </p:cond>
                                  </p:end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47" presetClass="entr" presetSubtype="0" fill="hold" nodeType="afterEffect" nodePh="1">
                  <p:stCondLst>
                    <p:cond delay="0"/>
                  </p:stCondLst>
                  <p:endCondLst>
                    <p:cond evt="begin" delay="0"/>
                  </p:end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 lvl="4">
            <p:tnLst>
              <p:par>
                <p:cTn presetID="8" presetClass="entr" presetSubtype="16"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diamond(in)">
                      <p:cBhvr>
                        <p:cTn dur="2000"/>
                        <p:tgtEl>
                          <p:spTgt spid="3"/>
                        </p:tgtEl>
                      </p:cBhvr>
                    </p:animEffect>
                  </p:childTnLst>
                </p:cTn>
              </p:par>
            </p:tnLst>
          </p:tmpl>
          <p:tmpl lvl="5">
            <p:tnLst>
              <p:par>
                <p:cTn presetID="8" presetClass="entr" presetSubtype="16"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diamond(in)">
                      <p:cBhvr>
                        <p:cTn dur="20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5CC78D-0A7F-412F-B456-CE18EDB8D0F5}" type="datetime1">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91183-1D07-4BFA-9B5B-4044EF145D6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5F6BD6-4E3E-4B2E-B635-16C59A69CFE6}" type="datetime1">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91183-1D07-4BFA-9B5B-4044EF145D6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FD2638-171F-4B38-84C8-D9B0E47D68A7}" type="datetime1">
              <a:rPr lang="en-US" smtClean="0"/>
              <a:pPr/>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991183-1D07-4BFA-9B5B-4044EF145D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951276-36F3-48E3-B5C2-0C0DE36BFF3C}" type="datetime1">
              <a:rPr lang="en-US" smtClean="0"/>
              <a:pPr/>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991183-1D07-4BFA-9B5B-4044EF145D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40E57D-2809-4816-81B0-72A52E717295}" type="datetime1">
              <a:rPr lang="en-US" smtClean="0"/>
              <a:pPr/>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991183-1D07-4BFA-9B5B-4044EF145D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5A8C3-4A84-41C1-96B2-DAB7990E1734}" type="datetime1">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91183-1D07-4BFA-9B5B-4044EF145D6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4B2D0-F3BA-45B2-9FD5-B03BA4E9BA9A}" type="datetime1">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91183-1D07-4BFA-9B5B-4044EF145D6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E6526B-2378-4F80-AEDE-DEE84BFA81FA}" type="datetime1">
              <a:rPr lang="en-US" smtClean="0"/>
              <a:pPr/>
              <a:t>3/19/2020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91183-1D07-4BFA-9B5B-4044EF145D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a:t>
            </a:r>
            <a:r>
              <a:rPr lang="en-US" dirty="0" smtClean="0"/>
              <a:t>8</a:t>
            </a:r>
            <a:r>
              <a:rPr lang="en-US" dirty="0" smtClean="0"/>
              <a:t/>
            </a:r>
            <a:br>
              <a:rPr lang="en-US" dirty="0" smtClean="0"/>
            </a:br>
            <a:r>
              <a:rPr lang="en-US" dirty="0" smtClean="0"/>
              <a:t>Mail Server Basics</a:t>
            </a:r>
            <a:endParaRPr lang="en-US" dirty="0"/>
          </a:p>
        </p:txBody>
      </p:sp>
      <p:sp>
        <p:nvSpPr>
          <p:cNvPr id="3" name="Subtitle 2"/>
          <p:cNvSpPr>
            <a:spLocks noGrp="1"/>
          </p:cNvSpPr>
          <p:nvPr>
            <p:ph type="subTitle" idx="1"/>
          </p:nvPr>
        </p:nvSpPr>
        <p:spPr/>
        <p:txBody>
          <a:bodyPr/>
          <a:lstStyle/>
          <a:p>
            <a:r>
              <a:rPr lang="en-US" dirty="0" smtClean="0"/>
              <a:t>Linux OS Perspective</a:t>
            </a:r>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1</a:t>
            </a:fld>
            <a:endParaRPr lang="en-US"/>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Continued…</a:t>
            </a:r>
            <a:endParaRPr lang="en-US" dirty="0"/>
          </a:p>
        </p:txBody>
      </p:sp>
      <p:sp>
        <p:nvSpPr>
          <p:cNvPr id="3" name="Content Placeholder 2"/>
          <p:cNvSpPr>
            <a:spLocks noGrp="1"/>
          </p:cNvSpPr>
          <p:nvPr>
            <p:ph idx="1"/>
          </p:nvPr>
        </p:nvSpPr>
        <p:spPr/>
        <p:txBody>
          <a:bodyPr>
            <a:normAutofit fontScale="92500"/>
          </a:bodyPr>
          <a:lstStyle/>
          <a:p>
            <a:pPr lvl="1"/>
            <a:r>
              <a:rPr lang="en-US" dirty="0" smtClean="0"/>
              <a:t>If it's not the case, the SMTP hands it to another </a:t>
            </a:r>
            <a:r>
              <a:rPr lang="en-US" b="1" dirty="0" smtClean="0"/>
              <a:t>incoming server</a:t>
            </a:r>
            <a:r>
              <a:rPr lang="en-US" dirty="0" smtClean="0"/>
              <a:t> closer to the recipient.</a:t>
            </a:r>
          </a:p>
          <a:p>
            <a:pPr lvl="2"/>
            <a:r>
              <a:rPr lang="en-US" sz="2400" dirty="0" smtClean="0"/>
              <a:t>These passages are called </a:t>
            </a:r>
            <a:r>
              <a:rPr lang="en-US" sz="2400" b="1" dirty="0" smtClean="0"/>
              <a:t>relays</a:t>
            </a:r>
            <a:r>
              <a:rPr lang="en-US" sz="2400" dirty="0" smtClean="0"/>
              <a:t>.</a:t>
            </a:r>
          </a:p>
          <a:p>
            <a:pPr lvl="1"/>
            <a:r>
              <a:rPr lang="en-US" dirty="0" smtClean="0"/>
              <a:t>If the receiving server is down or busy, one of the following will happen:</a:t>
            </a:r>
          </a:p>
          <a:p>
            <a:pPr lvl="2"/>
            <a:r>
              <a:rPr lang="en-US" sz="2400" dirty="0" smtClean="0"/>
              <a:t>The SMTP host simply drops the message to a </a:t>
            </a:r>
            <a:r>
              <a:rPr lang="en-US" sz="2400" b="1" dirty="0" smtClean="0"/>
              <a:t>backup server</a:t>
            </a:r>
            <a:r>
              <a:rPr lang="en-US" sz="2400" dirty="0" smtClean="0"/>
              <a:t>: if none of them is available, the email is queued and the delivery is retried periodically. </a:t>
            </a:r>
          </a:p>
          <a:p>
            <a:pPr lvl="2"/>
            <a:r>
              <a:rPr lang="en-US" sz="2400" dirty="0" smtClean="0"/>
              <a:t>After a determined period, however, the message is returned as undelivered.</a:t>
            </a:r>
          </a:p>
          <a:p>
            <a:pPr lvl="1"/>
            <a:r>
              <a:rPr lang="en-US" dirty="0" smtClean="0"/>
              <a:t>If there are no issues, however, the final segment is controlled by POP, another protocol that picks up the email from the receiving server and puts it into the recipient's inbox.</a:t>
            </a:r>
          </a:p>
        </p:txBody>
      </p:sp>
      <p:sp>
        <p:nvSpPr>
          <p:cNvPr id="4" name="Slide Number Placeholder 3"/>
          <p:cNvSpPr>
            <a:spLocks noGrp="1"/>
          </p:cNvSpPr>
          <p:nvPr>
            <p:ph type="sldNum" sz="quarter" idx="12"/>
          </p:nvPr>
        </p:nvSpPr>
        <p:spPr/>
        <p:txBody>
          <a:bodyPr/>
          <a:lstStyle/>
          <a:p>
            <a:fld id="{DD991183-1D07-4BFA-9B5B-4044EF145D68}" type="slidenum">
              <a:rPr lang="en-US" smtClean="0"/>
              <a:pPr/>
              <a:t>10</a:t>
            </a:fld>
            <a:endParaRPr lang="en-US"/>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Continued…</a:t>
            </a:r>
            <a:endParaRPr lang="en-US" dirty="0"/>
          </a:p>
        </p:txBody>
      </p:sp>
      <p:pic>
        <p:nvPicPr>
          <p:cNvPr id="4" name="Content Placeholder 3" descr="howemailworks.png"/>
          <p:cNvPicPr>
            <a:picLocks noGrp="1" noChangeAspect="1"/>
          </p:cNvPicPr>
          <p:nvPr>
            <p:ph idx="1"/>
          </p:nvPr>
        </p:nvPicPr>
        <p:blipFill>
          <a:blip r:embed="rId2" cstate="print"/>
          <a:stretch>
            <a:fillRect/>
          </a:stretch>
        </p:blipFill>
        <p:spPr>
          <a:xfrm>
            <a:off x="1219200" y="1261647"/>
            <a:ext cx="7062210" cy="5367754"/>
          </a:xfrm>
        </p:spPr>
      </p:pic>
      <p:sp>
        <p:nvSpPr>
          <p:cNvPr id="5" name="Slide Number Placeholder 4"/>
          <p:cNvSpPr>
            <a:spLocks noGrp="1"/>
          </p:cNvSpPr>
          <p:nvPr>
            <p:ph type="sldNum" sz="quarter" idx="12"/>
          </p:nvPr>
        </p:nvSpPr>
        <p:spPr/>
        <p:txBody>
          <a:bodyPr/>
          <a:lstStyle/>
          <a:p>
            <a:fld id="{DD991183-1D07-4BFA-9B5B-4044EF145D68}" type="slidenum">
              <a:rPr lang="en-US" smtClean="0"/>
              <a:pPr/>
              <a:t>11</a:t>
            </a:fld>
            <a:endParaRPr lang="en-US"/>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 and IMAP Servers</a:t>
            </a:r>
            <a:endParaRPr lang="en-US" dirty="0"/>
          </a:p>
        </p:txBody>
      </p:sp>
      <p:sp>
        <p:nvSpPr>
          <p:cNvPr id="3" name="Content Placeholder 2"/>
          <p:cNvSpPr>
            <a:spLocks noGrp="1"/>
          </p:cNvSpPr>
          <p:nvPr>
            <p:ph idx="1"/>
          </p:nvPr>
        </p:nvSpPr>
        <p:spPr/>
        <p:txBody>
          <a:bodyPr/>
          <a:lstStyle/>
          <a:p>
            <a:r>
              <a:rPr lang="en-US" dirty="0" smtClean="0"/>
              <a:t>These servers come into the picture when a message is received by SMTP server and it needs to be forwarded to the actual recipient.</a:t>
            </a:r>
          </a:p>
          <a:p>
            <a:r>
              <a:rPr lang="en-US" dirty="0" smtClean="0"/>
              <a:t>POP</a:t>
            </a:r>
          </a:p>
          <a:p>
            <a:pPr lvl="1"/>
            <a:r>
              <a:rPr lang="en-US" dirty="0" smtClean="0"/>
              <a:t>POP stands for </a:t>
            </a:r>
            <a:r>
              <a:rPr lang="en-US" b="1" dirty="0" smtClean="0"/>
              <a:t>P</a:t>
            </a:r>
            <a:r>
              <a:rPr lang="en-US" dirty="0" smtClean="0"/>
              <a:t>ost </a:t>
            </a:r>
            <a:r>
              <a:rPr lang="en-US" b="1" dirty="0" smtClean="0"/>
              <a:t>O</a:t>
            </a:r>
            <a:r>
              <a:rPr lang="en-US" dirty="0" smtClean="0"/>
              <a:t>ffice </a:t>
            </a:r>
            <a:r>
              <a:rPr lang="en-US" b="1" dirty="0" smtClean="0"/>
              <a:t>P</a:t>
            </a:r>
            <a:r>
              <a:rPr lang="en-US" dirty="0" smtClean="0"/>
              <a:t>rotocol. </a:t>
            </a:r>
          </a:p>
          <a:p>
            <a:pPr lvl="1"/>
            <a:r>
              <a:rPr lang="en-US" dirty="0" smtClean="0"/>
              <a:t>A POP (or POP3) server in it’s simplest form stores the messages for a particular user in a text file.</a:t>
            </a:r>
          </a:p>
          <a:p>
            <a:pPr lvl="1"/>
            <a:r>
              <a:rPr lang="en-US" dirty="0" smtClean="0"/>
              <a:t>The file for a particular user is appended with information each time an e-mail is received by a POP server.</a:t>
            </a:r>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12</a:t>
            </a:fld>
            <a:endParaRPr lang="en-US"/>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Continued…</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A POP server requires the log-in credentials of a user that are sent through e-mail client.</a:t>
            </a:r>
          </a:p>
          <a:p>
            <a:pPr lvl="1"/>
            <a:r>
              <a:rPr lang="en-US" dirty="0" smtClean="0"/>
              <a:t>Once a user is authenticated, the POP server provides access to user’s e-mails. </a:t>
            </a:r>
          </a:p>
          <a:p>
            <a:pPr lvl="1"/>
            <a:r>
              <a:rPr lang="en-US" dirty="0" smtClean="0"/>
              <a:t>As with any client server architecture, the e-mail client interacts with the POP server through a predefined set of commands.</a:t>
            </a:r>
          </a:p>
          <a:p>
            <a:pPr lvl="2"/>
            <a:r>
              <a:rPr lang="en-US" b="1" dirty="0" smtClean="0"/>
              <a:t>USER</a:t>
            </a:r>
            <a:r>
              <a:rPr lang="en-US" dirty="0" smtClean="0"/>
              <a:t>  – For User-ID</a:t>
            </a:r>
          </a:p>
          <a:p>
            <a:pPr lvl="2"/>
            <a:r>
              <a:rPr lang="en-US" b="1" dirty="0" smtClean="0"/>
              <a:t>PASS</a:t>
            </a:r>
            <a:r>
              <a:rPr lang="en-US" dirty="0" smtClean="0"/>
              <a:t>   – For Password</a:t>
            </a:r>
          </a:p>
          <a:p>
            <a:pPr lvl="2"/>
            <a:r>
              <a:rPr lang="en-US" b="1" dirty="0" smtClean="0"/>
              <a:t>LIST</a:t>
            </a:r>
            <a:r>
              <a:rPr lang="en-US" dirty="0" smtClean="0"/>
              <a:t>   – Provide message list</a:t>
            </a:r>
          </a:p>
          <a:p>
            <a:pPr lvl="2"/>
            <a:r>
              <a:rPr lang="en-US" b="1" dirty="0" smtClean="0"/>
              <a:t>DELE</a:t>
            </a:r>
            <a:r>
              <a:rPr lang="en-US" dirty="0" smtClean="0"/>
              <a:t> – To delete a message</a:t>
            </a:r>
          </a:p>
          <a:p>
            <a:pPr lvl="2"/>
            <a:r>
              <a:rPr lang="en-US" b="1" dirty="0" smtClean="0"/>
              <a:t>QUIT</a:t>
            </a:r>
            <a:r>
              <a:rPr lang="en-US" dirty="0" smtClean="0"/>
              <a:t>  – To end the interaction</a:t>
            </a:r>
          </a:p>
          <a:p>
            <a:pPr lvl="1"/>
            <a:r>
              <a:rPr lang="en-US" dirty="0" smtClean="0"/>
              <a:t>The e-mail client connects to port 110 on the server where POP service is running.</a:t>
            </a:r>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13</a:t>
            </a:fld>
            <a:endParaRPr lang="en-US"/>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 in Picture</a:t>
            </a:r>
            <a:endParaRPr lang="en-US" dirty="0"/>
          </a:p>
        </p:txBody>
      </p:sp>
      <p:pic>
        <p:nvPicPr>
          <p:cNvPr id="5" name="Content Placeholder 4" descr="POP Mail.gif"/>
          <p:cNvPicPr>
            <a:picLocks noGrp="1" noChangeAspect="1"/>
          </p:cNvPicPr>
          <p:nvPr>
            <p:ph idx="1"/>
          </p:nvPr>
        </p:nvPicPr>
        <p:blipFill>
          <a:blip r:embed="rId2" cstate="print"/>
          <a:stretch>
            <a:fillRect/>
          </a:stretch>
        </p:blipFill>
        <p:spPr>
          <a:xfrm>
            <a:off x="685800" y="1752600"/>
            <a:ext cx="8035376" cy="4191000"/>
          </a:xfrm>
        </p:spPr>
      </p:pic>
      <p:sp>
        <p:nvSpPr>
          <p:cNvPr id="4" name="Slide Number Placeholder 3"/>
          <p:cNvSpPr>
            <a:spLocks noGrp="1"/>
          </p:cNvSpPr>
          <p:nvPr>
            <p:ph type="sldNum" sz="quarter" idx="12"/>
          </p:nvPr>
        </p:nvSpPr>
        <p:spPr/>
        <p:txBody>
          <a:bodyPr/>
          <a:lstStyle/>
          <a:p>
            <a:fld id="{DD991183-1D07-4BFA-9B5B-4044EF145D68}" type="slidenum">
              <a:rPr lang="en-US" smtClean="0"/>
              <a:pPr/>
              <a:t>14</a:t>
            </a:fld>
            <a:endParaRPr lang="en-US"/>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IMAP</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IMAP stands for Internet message access protocol. </a:t>
            </a:r>
          </a:p>
          <a:p>
            <a:r>
              <a:rPr lang="en-US" dirty="0" smtClean="0"/>
              <a:t>This protocol is also used to access e-mails but it is far more capable than POP. </a:t>
            </a:r>
          </a:p>
          <a:p>
            <a:pPr lvl="1"/>
            <a:r>
              <a:rPr lang="en-US" dirty="0" smtClean="0"/>
              <a:t>One of the most prominent feature an IMAP server provides is the central access to e-mails. </a:t>
            </a:r>
          </a:p>
          <a:p>
            <a:pPr lvl="1"/>
            <a:r>
              <a:rPr lang="en-US" dirty="0" smtClean="0"/>
              <a:t>Unlike POP server, an IMAP server keeps the e-mails on the server itself and so you can access e-mails from any machine or device.</a:t>
            </a:r>
          </a:p>
          <a:p>
            <a:r>
              <a:rPr lang="en-US" dirty="0" smtClean="0"/>
              <a:t>This server also provides easy management of e-mails like searching, categorizing the e-mails and placing them into various sub-folders etc. </a:t>
            </a:r>
          </a:p>
          <a:p>
            <a:pPr lvl="1"/>
            <a:r>
              <a:rPr lang="en-US" dirty="0" smtClean="0"/>
              <a:t>The only problem that one could imagine with IMAP server is that you always need an Internet connection so that the e-mail client is able to fetch e-mails from the IMAP server. </a:t>
            </a:r>
          </a:p>
          <a:p>
            <a:pPr lvl="1"/>
            <a:r>
              <a:rPr lang="en-US" dirty="0" smtClean="0"/>
              <a:t>To interact with IMAP server, the e-mail client connects to server machine on port 143. </a:t>
            </a:r>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15</a:t>
            </a:fld>
            <a:endParaRPr lang="en-US"/>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IMAP in Picture</a:t>
            </a:r>
            <a:endParaRPr lang="en-US" dirty="0"/>
          </a:p>
        </p:txBody>
      </p:sp>
      <p:pic>
        <p:nvPicPr>
          <p:cNvPr id="5" name="Content Placeholder 4" descr="IMAP.PNG"/>
          <p:cNvPicPr>
            <a:picLocks noGrp="1" noChangeAspect="1"/>
          </p:cNvPicPr>
          <p:nvPr>
            <p:ph idx="1"/>
          </p:nvPr>
        </p:nvPicPr>
        <p:blipFill>
          <a:blip r:embed="rId2" cstate="print"/>
          <a:stretch>
            <a:fillRect/>
          </a:stretch>
        </p:blipFill>
        <p:spPr>
          <a:xfrm>
            <a:off x="1524000" y="1295400"/>
            <a:ext cx="6629400" cy="5067057"/>
          </a:xfrm>
        </p:spPr>
      </p:pic>
      <p:sp>
        <p:nvSpPr>
          <p:cNvPr id="4" name="Slide Number Placeholder 3"/>
          <p:cNvSpPr>
            <a:spLocks noGrp="1"/>
          </p:cNvSpPr>
          <p:nvPr>
            <p:ph type="sldNum" sz="quarter" idx="12"/>
          </p:nvPr>
        </p:nvSpPr>
        <p:spPr/>
        <p:txBody>
          <a:bodyPr/>
          <a:lstStyle/>
          <a:p>
            <a:fld id="{DD991183-1D07-4BFA-9B5B-4044EF145D68}" type="slidenum">
              <a:rPr lang="en-US" smtClean="0"/>
              <a:pPr/>
              <a:t>16</a:t>
            </a:fld>
            <a:endParaRPr lang="en-US"/>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SMTP Relaying</a:t>
            </a:r>
            <a:endParaRPr lang="en-US" dirty="0"/>
          </a:p>
        </p:txBody>
      </p:sp>
      <p:sp>
        <p:nvSpPr>
          <p:cNvPr id="3" name="Content Placeholder 2"/>
          <p:cNvSpPr>
            <a:spLocks noGrp="1"/>
          </p:cNvSpPr>
          <p:nvPr>
            <p:ph idx="1"/>
          </p:nvPr>
        </p:nvSpPr>
        <p:spPr/>
        <p:txBody>
          <a:bodyPr>
            <a:normAutofit lnSpcReduction="10000"/>
          </a:bodyPr>
          <a:lstStyle/>
          <a:p>
            <a:r>
              <a:rPr lang="en-US" dirty="0" smtClean="0"/>
              <a:t>If you work for company A and want to send an email to someone in company B, you connect to your SMTP server which then relays your message to the SMTP server owned by company B. </a:t>
            </a:r>
          </a:p>
          <a:p>
            <a:pPr lvl="1"/>
            <a:r>
              <a:rPr lang="en-US" dirty="0" smtClean="0"/>
              <a:t>The notion that an SMTP server accepts an email that is destined for a different SMTP server is called </a:t>
            </a:r>
            <a:r>
              <a:rPr lang="en-US" dirty="0" smtClean="0">
                <a:solidFill>
                  <a:srgbClr val="FF0000"/>
                </a:solidFill>
              </a:rPr>
              <a:t>relaying</a:t>
            </a:r>
            <a:r>
              <a:rPr lang="en-US" dirty="0" smtClean="0"/>
              <a:t>.</a:t>
            </a:r>
          </a:p>
          <a:p>
            <a:r>
              <a:rPr lang="en-US" dirty="0" smtClean="0"/>
              <a:t>When SMTP servers relay messages they use two mechanisms:</a:t>
            </a:r>
          </a:p>
          <a:p>
            <a:pPr lvl="1"/>
            <a:r>
              <a:rPr lang="en-US" dirty="0" smtClean="0"/>
              <a:t>User Authentication</a:t>
            </a:r>
          </a:p>
          <a:p>
            <a:pPr lvl="2"/>
            <a:r>
              <a:rPr lang="en-US" dirty="0" smtClean="0"/>
              <a:t>Requires User ID and Password. Secured.</a:t>
            </a:r>
          </a:p>
          <a:p>
            <a:pPr lvl="1"/>
            <a:r>
              <a:rPr lang="en-US" dirty="0" smtClean="0"/>
              <a:t>Open Relay</a:t>
            </a:r>
          </a:p>
          <a:p>
            <a:pPr lvl="2"/>
            <a:r>
              <a:rPr lang="en-US" dirty="0" smtClean="0"/>
              <a:t>Doesn’t require any credential and is not secured.</a:t>
            </a:r>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17</a:t>
            </a:fld>
            <a:endParaRPr lang="en-US"/>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Mail Administration Basics in Linux</a:t>
            </a:r>
            <a:endParaRPr lang="en-US" sz="3600" dirty="0"/>
          </a:p>
        </p:txBody>
      </p:sp>
      <p:sp>
        <p:nvSpPr>
          <p:cNvPr id="3" name="Content Placeholder 2"/>
          <p:cNvSpPr>
            <a:spLocks noGrp="1"/>
          </p:cNvSpPr>
          <p:nvPr>
            <p:ph idx="1"/>
          </p:nvPr>
        </p:nvSpPr>
        <p:spPr/>
        <p:txBody>
          <a:bodyPr/>
          <a:lstStyle/>
          <a:p>
            <a:r>
              <a:rPr lang="en-US" dirty="0" smtClean="0"/>
              <a:t>A </a:t>
            </a:r>
            <a:r>
              <a:rPr lang="en-US" dirty="0" err="1" smtClean="0"/>
              <a:t>linux</a:t>
            </a:r>
            <a:r>
              <a:rPr lang="en-US" dirty="0" smtClean="0"/>
              <a:t> system administrator can follow the following basic configuration to configure mail server:</a:t>
            </a:r>
          </a:p>
          <a:p>
            <a:pPr lvl="1"/>
            <a:r>
              <a:rPr lang="en-US" dirty="0" smtClean="0"/>
              <a:t>Set hostname for the machine</a:t>
            </a:r>
          </a:p>
          <a:p>
            <a:pPr lvl="2">
              <a:buNone/>
            </a:pPr>
            <a:r>
              <a:rPr lang="en-US" dirty="0" smtClean="0"/>
              <a:t>Edit the file /etc/hostname</a:t>
            </a:r>
          </a:p>
          <a:p>
            <a:pPr lvl="2">
              <a:buNone/>
            </a:pPr>
            <a:r>
              <a:rPr lang="en-US" dirty="0" err="1" smtClean="0"/>
              <a:t>Eg</a:t>
            </a:r>
            <a:r>
              <a:rPr lang="en-US" dirty="0" smtClean="0"/>
              <a:t>. mail.ambou.edu.et</a:t>
            </a:r>
          </a:p>
          <a:p>
            <a:pPr lvl="1"/>
            <a:r>
              <a:rPr lang="en-US" dirty="0" smtClean="0"/>
              <a:t>Set the time zone.</a:t>
            </a:r>
          </a:p>
          <a:p>
            <a:pPr lvl="2">
              <a:buNone/>
            </a:pPr>
            <a:r>
              <a:rPr lang="en-US" dirty="0" err="1" smtClean="0"/>
              <a:t>ln</a:t>
            </a:r>
            <a:r>
              <a:rPr lang="en-US" dirty="0" smtClean="0"/>
              <a:t> -</a:t>
            </a:r>
            <a:r>
              <a:rPr lang="en-US" dirty="0" err="1" smtClean="0"/>
              <a:t>sf</a:t>
            </a:r>
            <a:r>
              <a:rPr lang="en-US" dirty="0" smtClean="0"/>
              <a:t> /</a:t>
            </a:r>
            <a:r>
              <a:rPr lang="en-US" dirty="0" err="1" smtClean="0"/>
              <a:t>usr</a:t>
            </a:r>
            <a:r>
              <a:rPr lang="en-US" dirty="0" smtClean="0"/>
              <a:t>/share/</a:t>
            </a:r>
            <a:r>
              <a:rPr lang="en-US" dirty="0" err="1" smtClean="0"/>
              <a:t>zoneinfo</a:t>
            </a:r>
            <a:r>
              <a:rPr lang="en-US" dirty="0" smtClean="0"/>
              <a:t>/Africa/Addis Ababa  /etc/</a:t>
            </a:r>
            <a:r>
              <a:rPr lang="en-US" dirty="0" err="1" smtClean="0"/>
              <a:t>localtime</a:t>
            </a:r>
            <a:endParaRPr lang="en-US" dirty="0" smtClean="0"/>
          </a:p>
          <a:p>
            <a:pPr lvl="1"/>
            <a:r>
              <a:rPr lang="en-US" dirty="0" smtClean="0"/>
              <a:t> Configure /etc/hosts file</a:t>
            </a:r>
          </a:p>
          <a:p>
            <a:pPr lvl="2">
              <a:buNone/>
            </a:pPr>
            <a:r>
              <a:rPr lang="en-US" dirty="0" smtClean="0"/>
              <a:t>127.0.0.1 </a:t>
            </a:r>
            <a:r>
              <a:rPr lang="en-US" dirty="0" err="1" smtClean="0"/>
              <a:t>localhost.localdomain</a:t>
            </a:r>
            <a:r>
              <a:rPr lang="en-US" dirty="0" smtClean="0"/>
              <a:t> </a:t>
            </a:r>
            <a:r>
              <a:rPr lang="en-US" dirty="0" err="1" smtClean="0"/>
              <a:t>localhost</a:t>
            </a:r>
            <a:r>
              <a:rPr lang="en-US" dirty="0" smtClean="0"/>
              <a:t> </a:t>
            </a:r>
          </a:p>
          <a:p>
            <a:pPr lvl="2">
              <a:buNone/>
            </a:pPr>
            <a:r>
              <a:rPr lang="en-US" dirty="0" smtClean="0"/>
              <a:t>213.55.83154   mail.ambou.edu.et   mail</a:t>
            </a:r>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18</a:t>
            </a:fld>
            <a:endParaRPr lang="en-US"/>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Spam control and Filtering</a:t>
            </a:r>
            <a:endParaRPr lang="en-US" dirty="0"/>
          </a:p>
        </p:txBody>
      </p:sp>
      <p:sp>
        <p:nvSpPr>
          <p:cNvPr id="3" name="Content Placeholder 2"/>
          <p:cNvSpPr>
            <a:spLocks noGrp="1"/>
          </p:cNvSpPr>
          <p:nvPr>
            <p:ph idx="1"/>
          </p:nvPr>
        </p:nvSpPr>
        <p:spPr>
          <a:xfrm>
            <a:off x="228600" y="1295400"/>
            <a:ext cx="8686800" cy="5181600"/>
          </a:xfrm>
        </p:spPr>
        <p:txBody>
          <a:bodyPr>
            <a:normAutofit/>
          </a:bodyPr>
          <a:lstStyle/>
          <a:p>
            <a:r>
              <a:rPr lang="en-US" dirty="0" smtClean="0"/>
              <a:t>Spam is any kind of email that you don’t want and that you didn’t sign up to receive. </a:t>
            </a:r>
          </a:p>
          <a:p>
            <a:pPr lvl="1"/>
            <a:r>
              <a:rPr lang="en-US" dirty="0" smtClean="0"/>
              <a:t>Some spam is annoying but harmless, but some might be part of an identity theft scam or other kind of fraud. </a:t>
            </a:r>
          </a:p>
          <a:p>
            <a:r>
              <a:rPr lang="en-US" dirty="0" smtClean="0"/>
              <a:t>When one use e-mail, he/she can use different mechanisms to deal with spammers using features provided by e-mail clients:</a:t>
            </a:r>
          </a:p>
          <a:p>
            <a:pPr lvl="1"/>
            <a:r>
              <a:rPr lang="en-US" dirty="0" smtClean="0"/>
              <a:t>Use email software with built-in spam filtering.</a:t>
            </a:r>
          </a:p>
          <a:p>
            <a:pPr lvl="1"/>
            <a:r>
              <a:rPr lang="en-US" dirty="0" smtClean="0"/>
              <a:t>Add people you know to your safe sender list and unwanted senders to your blocked list.</a:t>
            </a:r>
          </a:p>
          <a:p>
            <a:pPr lvl="1"/>
            <a:r>
              <a:rPr lang="en-US" dirty="0" smtClean="0"/>
              <a:t>Report junk mail. If you get an email message that looks like spam or a phishing scam, report it.</a:t>
            </a:r>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19</a:t>
            </a:fld>
            <a:endParaRPr lang="en-US"/>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the staff works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E-Mail is a mechanism by which peoples send and receive electronic message over the Internet.</a:t>
            </a:r>
          </a:p>
          <a:p>
            <a:r>
              <a:rPr lang="en-US" dirty="0" smtClean="0"/>
              <a:t>It gives us the ability to contact any person in the world in a matter of seconds.</a:t>
            </a:r>
          </a:p>
          <a:p>
            <a:r>
              <a:rPr lang="en-US" dirty="0" smtClean="0"/>
              <a:t>With E-Mail, on can compose a message, attach any necessary files, and send it to the recipient.</a:t>
            </a:r>
          </a:p>
          <a:p>
            <a:r>
              <a:rPr lang="en-US" dirty="0" smtClean="0"/>
              <a:t>The main components of an e-mail system that facilitate sending and receiving of e-mails on Internet are :</a:t>
            </a:r>
          </a:p>
          <a:p>
            <a:pPr lvl="1"/>
            <a:r>
              <a:rPr lang="en-US" dirty="0" smtClean="0"/>
              <a:t>An e-mail client</a:t>
            </a:r>
          </a:p>
          <a:p>
            <a:pPr lvl="1"/>
            <a:r>
              <a:rPr lang="en-US" dirty="0" smtClean="0"/>
              <a:t>An e-mail server (SMTP server)</a:t>
            </a:r>
          </a:p>
          <a:p>
            <a:pPr lvl="1"/>
            <a:r>
              <a:rPr lang="en-US" dirty="0" smtClean="0"/>
              <a:t>POP and IMAP servers.</a:t>
            </a:r>
          </a:p>
        </p:txBody>
      </p:sp>
      <p:sp>
        <p:nvSpPr>
          <p:cNvPr id="4" name="Slide Number Placeholder 3"/>
          <p:cNvSpPr>
            <a:spLocks noGrp="1"/>
          </p:cNvSpPr>
          <p:nvPr>
            <p:ph type="sldNum" sz="quarter" idx="12"/>
          </p:nvPr>
        </p:nvSpPr>
        <p:spPr/>
        <p:txBody>
          <a:bodyPr/>
          <a:lstStyle/>
          <a:p>
            <a:fld id="{DD991183-1D07-4BFA-9B5B-4044EF145D68}" type="slidenum">
              <a:rPr lang="en-US" smtClean="0"/>
              <a:pPr/>
              <a:t>2</a:t>
            </a:fld>
            <a:endParaRPr lang="en-US"/>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Continued…</a:t>
            </a:r>
            <a:endParaRPr lang="en-US" dirty="0"/>
          </a:p>
        </p:txBody>
      </p:sp>
      <p:sp>
        <p:nvSpPr>
          <p:cNvPr id="3" name="Content Placeholder 2"/>
          <p:cNvSpPr>
            <a:spLocks noGrp="1"/>
          </p:cNvSpPr>
          <p:nvPr>
            <p:ph idx="1"/>
          </p:nvPr>
        </p:nvSpPr>
        <p:spPr/>
        <p:txBody>
          <a:bodyPr/>
          <a:lstStyle/>
          <a:p>
            <a:pPr lvl="1"/>
            <a:r>
              <a:rPr lang="en-US" dirty="0" smtClean="0"/>
              <a:t>Share your email address only with people you know.</a:t>
            </a:r>
          </a:p>
          <a:p>
            <a:pPr lvl="1"/>
            <a:r>
              <a:rPr lang="en-US" dirty="0" smtClean="0"/>
              <a:t>Look for pre-checked boxes.</a:t>
            </a:r>
          </a:p>
          <a:p>
            <a:pPr lvl="1"/>
            <a:r>
              <a:rPr lang="en-US" dirty="0" smtClean="0"/>
              <a:t>Read the privacy policy.</a:t>
            </a:r>
          </a:p>
          <a:p>
            <a:pPr lvl="1"/>
            <a:r>
              <a:rPr lang="en-US" dirty="0" smtClean="0"/>
              <a:t>Disguise your email address.</a:t>
            </a:r>
          </a:p>
          <a:p>
            <a:pPr lvl="1"/>
            <a:r>
              <a:rPr lang="en-US" dirty="0" smtClean="0"/>
              <a:t>Improve your computer's security.</a:t>
            </a:r>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20</a:t>
            </a:fld>
            <a:endParaRPr lang="en-US"/>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Remote Administration &amp; Mgmt</a:t>
            </a:r>
            <a:endParaRPr lang="en-US" dirty="0"/>
          </a:p>
        </p:txBody>
      </p:sp>
      <p:sp>
        <p:nvSpPr>
          <p:cNvPr id="3" name="Content Placeholder 2"/>
          <p:cNvSpPr>
            <a:spLocks noGrp="1"/>
          </p:cNvSpPr>
          <p:nvPr>
            <p:ph idx="1"/>
          </p:nvPr>
        </p:nvSpPr>
        <p:spPr/>
        <p:txBody>
          <a:bodyPr/>
          <a:lstStyle/>
          <a:p>
            <a:r>
              <a:rPr lang="en-US" dirty="0" err="1" smtClean="0"/>
              <a:t>Webmin</a:t>
            </a:r>
            <a:endParaRPr lang="en-US" dirty="0" smtClean="0"/>
          </a:p>
          <a:p>
            <a:pPr lvl="1"/>
            <a:r>
              <a:rPr lang="en-US" dirty="0" err="1" smtClean="0"/>
              <a:t>Webmin</a:t>
            </a:r>
            <a:r>
              <a:rPr lang="en-US" dirty="0" smtClean="0"/>
              <a:t> is a program that simplifies the process of managing a Linux or Unix system.</a:t>
            </a:r>
          </a:p>
          <a:p>
            <a:pPr lvl="2"/>
            <a:r>
              <a:rPr lang="en-US" dirty="0" smtClean="0"/>
              <a:t>Normally you need to manually edit configuration files and run commands to create accounts, set up a web server or manage email forwarding.</a:t>
            </a:r>
          </a:p>
          <a:p>
            <a:pPr lvl="1"/>
            <a:r>
              <a:rPr lang="en-US" dirty="0" err="1" smtClean="0"/>
              <a:t>Webmin</a:t>
            </a:r>
            <a:r>
              <a:rPr lang="en-US" dirty="0" smtClean="0"/>
              <a:t> lets you perform these tasks through an easy to use web interface, and automatically updates all of the required configuration files for you. </a:t>
            </a:r>
          </a:p>
          <a:p>
            <a:pPr lvl="1"/>
            <a:r>
              <a:rPr lang="en-US" dirty="0" smtClean="0"/>
              <a:t>This makes the job of administering your system much easier.</a:t>
            </a:r>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21</a:t>
            </a:fld>
            <a:endParaRPr lang="en-US"/>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Continued…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Some of the things that you can do with </a:t>
            </a:r>
            <a:r>
              <a:rPr lang="en-US" dirty="0" err="1" smtClean="0"/>
              <a:t>Webmin</a:t>
            </a:r>
            <a:r>
              <a:rPr lang="en-US" dirty="0" smtClean="0"/>
              <a:t> are:</a:t>
            </a:r>
          </a:p>
          <a:p>
            <a:pPr lvl="1"/>
            <a:r>
              <a:rPr lang="en-US" dirty="0" smtClean="0"/>
              <a:t>Create, edit and delete Unix accounts on your system.</a:t>
            </a:r>
          </a:p>
          <a:p>
            <a:pPr lvl="1"/>
            <a:r>
              <a:rPr lang="en-US" dirty="0" smtClean="0"/>
              <a:t>Export files and directories to other systems with the NFS protocol.</a:t>
            </a:r>
          </a:p>
          <a:p>
            <a:pPr lvl="1"/>
            <a:r>
              <a:rPr lang="en-US" dirty="0" smtClean="0"/>
              <a:t>Set up Disk Quotas to control how much space users can use up with their files.</a:t>
            </a:r>
          </a:p>
          <a:p>
            <a:pPr lvl="1"/>
            <a:r>
              <a:rPr lang="en-US" dirty="0" smtClean="0"/>
              <a:t>Install, view and remove software packages in RPM and other formats.</a:t>
            </a:r>
          </a:p>
          <a:p>
            <a:pPr lvl="1"/>
            <a:r>
              <a:rPr lang="en-US" dirty="0" smtClean="0"/>
              <a:t>Change your system's IP address, DNS Server settings and routing configuration.</a:t>
            </a:r>
          </a:p>
          <a:p>
            <a:pPr lvl="1"/>
            <a:r>
              <a:rPr lang="en-US" dirty="0" smtClean="0"/>
              <a:t>Set up a Linux Firewall to protect your computer, or to give hosts on an internal LAN access to the Internet.</a:t>
            </a:r>
          </a:p>
          <a:p>
            <a:pPr lvl="1"/>
            <a:r>
              <a:rPr lang="en-US" dirty="0" smtClean="0"/>
              <a:t>Create and configure virtual web servers for the Apache </a:t>
            </a:r>
            <a:r>
              <a:rPr lang="en-US" dirty="0" err="1" smtClean="0"/>
              <a:t>Webserver</a:t>
            </a:r>
            <a:r>
              <a:rPr lang="en-US" dirty="0" smtClean="0"/>
              <a:t>.</a:t>
            </a:r>
          </a:p>
          <a:p>
            <a:pPr lvl="1"/>
            <a:r>
              <a:rPr lang="en-US" dirty="0" smtClean="0"/>
              <a:t>Manage databases, tables and fields in a </a:t>
            </a:r>
            <a:r>
              <a:rPr lang="en-US" dirty="0" err="1" smtClean="0"/>
              <a:t>MySQL</a:t>
            </a:r>
            <a:r>
              <a:rPr lang="en-US" dirty="0" smtClean="0"/>
              <a:t> or </a:t>
            </a:r>
            <a:r>
              <a:rPr lang="en-US" dirty="0" err="1" smtClean="0"/>
              <a:t>PostgreSQL</a:t>
            </a:r>
            <a:r>
              <a:rPr lang="en-US" dirty="0" smtClean="0"/>
              <a:t> Database Server.</a:t>
            </a:r>
          </a:p>
          <a:p>
            <a:pPr lvl="1"/>
            <a:r>
              <a:rPr lang="en-US" dirty="0" smtClean="0"/>
              <a:t>Share files with Windows systems by configuring Samba File Sharing.</a:t>
            </a:r>
          </a:p>
          <a:p>
            <a:pPr lvl="1"/>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22</a:t>
            </a:fld>
            <a:endParaRPr lang="en-US"/>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Webmin</a:t>
            </a:r>
            <a:r>
              <a:rPr lang="en-US" dirty="0" smtClean="0"/>
              <a:t> in pictures</a:t>
            </a:r>
            <a:endParaRPr lang="en-US" dirty="0"/>
          </a:p>
        </p:txBody>
      </p:sp>
      <p:pic>
        <p:nvPicPr>
          <p:cNvPr id="5" name="Content Placeholder 4" descr="webmin login.PNG"/>
          <p:cNvPicPr>
            <a:picLocks noGrp="1" noChangeAspect="1"/>
          </p:cNvPicPr>
          <p:nvPr>
            <p:ph idx="1"/>
          </p:nvPr>
        </p:nvPicPr>
        <p:blipFill>
          <a:blip r:embed="rId2" cstate="print"/>
          <a:stretch>
            <a:fillRect/>
          </a:stretch>
        </p:blipFill>
        <p:spPr>
          <a:xfrm>
            <a:off x="609600" y="1371600"/>
            <a:ext cx="3839111" cy="1867161"/>
          </a:xfrm>
        </p:spPr>
      </p:pic>
      <p:sp>
        <p:nvSpPr>
          <p:cNvPr id="4" name="Slide Number Placeholder 3"/>
          <p:cNvSpPr>
            <a:spLocks noGrp="1"/>
          </p:cNvSpPr>
          <p:nvPr>
            <p:ph type="sldNum" sz="quarter" idx="12"/>
          </p:nvPr>
        </p:nvSpPr>
        <p:spPr/>
        <p:txBody>
          <a:bodyPr/>
          <a:lstStyle/>
          <a:p>
            <a:fld id="{DD991183-1D07-4BFA-9B5B-4044EF145D68}" type="slidenum">
              <a:rPr lang="en-US" smtClean="0"/>
              <a:pPr/>
              <a:t>23</a:t>
            </a:fld>
            <a:endParaRPr lang="en-US"/>
          </a:p>
        </p:txBody>
      </p:sp>
      <p:pic>
        <p:nvPicPr>
          <p:cNvPr id="6" name="Picture 5" descr="webmin page.PNG"/>
          <p:cNvPicPr>
            <a:picLocks noChangeAspect="1"/>
          </p:cNvPicPr>
          <p:nvPr/>
        </p:nvPicPr>
        <p:blipFill>
          <a:blip r:embed="rId3" cstate="print"/>
          <a:stretch>
            <a:fillRect/>
          </a:stretch>
        </p:blipFill>
        <p:spPr>
          <a:xfrm>
            <a:off x="3276600" y="2895600"/>
            <a:ext cx="5181600" cy="3190641"/>
          </a:xfrm>
          <a:prstGeom prst="rect">
            <a:avLst/>
          </a:prstGeom>
        </p:spPr>
      </p:pic>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SSH (Secured Shell)</a:t>
            </a:r>
            <a:endParaRPr lang="en-US" dirty="0"/>
          </a:p>
        </p:txBody>
      </p:sp>
      <p:sp>
        <p:nvSpPr>
          <p:cNvPr id="3" name="Content Placeholder 2"/>
          <p:cNvSpPr>
            <a:spLocks noGrp="1"/>
          </p:cNvSpPr>
          <p:nvPr>
            <p:ph idx="1"/>
          </p:nvPr>
        </p:nvSpPr>
        <p:spPr/>
        <p:txBody>
          <a:bodyPr/>
          <a:lstStyle/>
          <a:p>
            <a:r>
              <a:rPr lang="en-US" dirty="0" smtClean="0"/>
              <a:t>Accessing a shell account through the telnet:</a:t>
            </a:r>
          </a:p>
          <a:p>
            <a:pPr lvl="1"/>
            <a:r>
              <a:rPr lang="en-US" dirty="0" smtClean="0"/>
              <a:t>Exposes everything that you send or receive over that telnet session is visible in plain text on your local network, and the local network of the machine you are connecting to.</a:t>
            </a:r>
          </a:p>
          <a:p>
            <a:pPr lvl="1"/>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24</a:t>
            </a:fld>
            <a:endParaRPr lang="en-US"/>
          </a:p>
        </p:txBody>
      </p:sp>
      <p:pic>
        <p:nvPicPr>
          <p:cNvPr id="6" name="Picture 5" descr="telnet.PNG"/>
          <p:cNvPicPr>
            <a:picLocks noChangeAspect="1"/>
          </p:cNvPicPr>
          <p:nvPr/>
        </p:nvPicPr>
        <p:blipFill>
          <a:blip r:embed="rId2" cstate="print"/>
          <a:stretch>
            <a:fillRect/>
          </a:stretch>
        </p:blipFill>
        <p:spPr>
          <a:xfrm>
            <a:off x="2895600" y="3428999"/>
            <a:ext cx="3962400" cy="3137513"/>
          </a:xfrm>
          <a:prstGeom prst="rect">
            <a:avLst/>
          </a:prstGeom>
        </p:spPr>
      </p:pic>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Continued…</a:t>
            </a:r>
            <a:endParaRPr lang="en-US" dirty="0"/>
          </a:p>
        </p:txBody>
      </p:sp>
      <p:sp>
        <p:nvSpPr>
          <p:cNvPr id="3" name="Content Placeholder 2"/>
          <p:cNvSpPr>
            <a:spLocks noGrp="1"/>
          </p:cNvSpPr>
          <p:nvPr>
            <p:ph idx="1"/>
          </p:nvPr>
        </p:nvSpPr>
        <p:spPr/>
        <p:txBody>
          <a:bodyPr/>
          <a:lstStyle/>
          <a:p>
            <a:r>
              <a:rPr lang="en-US" dirty="0" smtClean="0"/>
              <a:t>SSH was designed and created to provide the best security when accessing another computer remotely.</a:t>
            </a:r>
          </a:p>
          <a:p>
            <a:r>
              <a:rPr lang="en-US" dirty="0" smtClean="0"/>
              <a:t>Not only does it encrypt the session</a:t>
            </a:r>
          </a:p>
          <a:p>
            <a:pPr lvl="1"/>
            <a:r>
              <a:rPr lang="en-US" dirty="0" smtClean="0"/>
              <a:t>It also provides better authentication facilities, as well as features like </a:t>
            </a:r>
          </a:p>
          <a:p>
            <a:pPr lvl="2"/>
            <a:r>
              <a:rPr lang="en-US" dirty="0" smtClean="0"/>
              <a:t>secure file transfer, </a:t>
            </a:r>
          </a:p>
          <a:p>
            <a:pPr lvl="2"/>
            <a:r>
              <a:rPr lang="en-US" smtClean="0"/>
              <a:t>X </a:t>
            </a:r>
            <a:r>
              <a:rPr lang="en-US" dirty="0" smtClean="0"/>
              <a:t>session forwarding</a:t>
            </a:r>
            <a:r>
              <a:rPr lang="en-US" smtClean="0"/>
              <a:t>, </a:t>
            </a:r>
          </a:p>
          <a:p>
            <a:pPr lvl="2"/>
            <a:r>
              <a:rPr lang="en-US" smtClean="0"/>
              <a:t>port </a:t>
            </a:r>
            <a:r>
              <a:rPr lang="en-US" dirty="0" smtClean="0"/>
              <a:t>forwarding and more so that you can increase the security of other protocols.</a:t>
            </a:r>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25</a:t>
            </a:fld>
            <a:endParaRPr lang="en-US"/>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E-Mail Client</a:t>
            </a:r>
            <a:endParaRPr lang="en-US" dirty="0"/>
          </a:p>
        </p:txBody>
      </p:sp>
      <p:sp>
        <p:nvSpPr>
          <p:cNvPr id="3" name="Content Placeholder 2"/>
          <p:cNvSpPr>
            <a:spLocks noGrp="1"/>
          </p:cNvSpPr>
          <p:nvPr>
            <p:ph idx="1"/>
          </p:nvPr>
        </p:nvSpPr>
        <p:spPr/>
        <p:txBody>
          <a:bodyPr>
            <a:normAutofit fontScale="92500" lnSpcReduction="10000"/>
          </a:bodyPr>
          <a:lstStyle/>
          <a:p>
            <a:r>
              <a:rPr lang="en-US" sz="3000" dirty="0" smtClean="0"/>
              <a:t>If you use e-mails for online communication the you would definitely be using  an e-mail client. </a:t>
            </a:r>
          </a:p>
          <a:p>
            <a:r>
              <a:rPr lang="en-US" sz="3000" dirty="0" smtClean="0"/>
              <a:t>An e-mail client provides you with the following capabilities:</a:t>
            </a:r>
          </a:p>
          <a:p>
            <a:pPr lvl="1"/>
            <a:r>
              <a:rPr lang="en-US" sz="2600" dirty="0" smtClean="0"/>
              <a:t>Provides a list of messages that people have sent to you. Each entry in the list contains the name of sender, a subject, a few words from the message body and the time/date on which it was received.</a:t>
            </a:r>
          </a:p>
          <a:p>
            <a:pPr lvl="1"/>
            <a:r>
              <a:rPr lang="en-US" sz="2600" dirty="0" smtClean="0"/>
              <a:t>Provides the ability to read a complete message, reply to it or forward it to other people.</a:t>
            </a:r>
          </a:p>
          <a:p>
            <a:pPr lvl="1"/>
            <a:r>
              <a:rPr lang="en-US" sz="2600" dirty="0" smtClean="0"/>
              <a:t>Provides the ability to compose a new message and send it to the desired recipients.</a:t>
            </a:r>
          </a:p>
          <a:p>
            <a:pPr lvl="1"/>
            <a:r>
              <a:rPr lang="en-US" sz="2600" dirty="0" smtClean="0"/>
              <a:t>Delete a message.</a:t>
            </a:r>
          </a:p>
        </p:txBody>
      </p:sp>
      <p:sp>
        <p:nvSpPr>
          <p:cNvPr id="4" name="Slide Number Placeholder 3"/>
          <p:cNvSpPr>
            <a:spLocks noGrp="1"/>
          </p:cNvSpPr>
          <p:nvPr>
            <p:ph type="sldNum" sz="quarter" idx="12"/>
          </p:nvPr>
        </p:nvSpPr>
        <p:spPr/>
        <p:txBody>
          <a:bodyPr/>
          <a:lstStyle/>
          <a:p>
            <a:fld id="{DD991183-1D07-4BFA-9B5B-4044EF145D68}" type="slidenum">
              <a:rPr lang="en-US" smtClean="0"/>
              <a:pPr/>
              <a:t>3</a:t>
            </a:fld>
            <a:endParaRPr lang="en-US"/>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An E-Mail Client…</a:t>
            </a:r>
            <a:endParaRPr lang="en-US" dirty="0"/>
          </a:p>
        </p:txBody>
      </p:sp>
      <p:sp>
        <p:nvSpPr>
          <p:cNvPr id="3" name="Content Placeholder 2"/>
          <p:cNvSpPr>
            <a:spLocks noGrp="1"/>
          </p:cNvSpPr>
          <p:nvPr>
            <p:ph idx="1"/>
          </p:nvPr>
        </p:nvSpPr>
        <p:spPr/>
        <p:txBody>
          <a:bodyPr/>
          <a:lstStyle/>
          <a:p>
            <a:r>
              <a:rPr lang="en-US" dirty="0" smtClean="0"/>
              <a:t>The e-mail clients could be:</a:t>
            </a:r>
          </a:p>
          <a:p>
            <a:pPr lvl="1"/>
            <a:r>
              <a:rPr lang="en-US" dirty="0" smtClean="0"/>
              <a:t>Standalone (like Microsoft Outlook, Pegasus etc) or </a:t>
            </a:r>
          </a:p>
          <a:p>
            <a:pPr lvl="1"/>
            <a:r>
              <a:rPr lang="en-US" dirty="0" smtClean="0"/>
              <a:t>Could be web based (like </a:t>
            </a:r>
            <a:r>
              <a:rPr lang="en-US" dirty="0" err="1" smtClean="0"/>
              <a:t>gmail</a:t>
            </a:r>
            <a:r>
              <a:rPr lang="en-US" dirty="0" smtClean="0"/>
              <a:t>, yahoo etc). </a:t>
            </a:r>
          </a:p>
          <a:p>
            <a:r>
              <a:rPr lang="en-US" dirty="0" smtClean="0"/>
              <a:t>There could be many advanced abilities that e-mail clients may provide.</a:t>
            </a:r>
          </a:p>
          <a:p>
            <a:pPr lvl="1"/>
            <a:r>
              <a:rPr lang="en-US" dirty="0" smtClean="0"/>
              <a:t>But whatever the type of e-mail client be, the core abilities described above are provided by all type of clients.</a:t>
            </a:r>
          </a:p>
          <a:p>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4</a:t>
            </a:fld>
            <a:endParaRPr lang="en-US"/>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E-Mail Client Shots</a:t>
            </a:r>
            <a:endParaRPr lang="en-US" dirty="0"/>
          </a:p>
        </p:txBody>
      </p:sp>
      <p:pic>
        <p:nvPicPr>
          <p:cNvPr id="4" name="Content Placeholder 3" descr="email_to_fax_and_fax_to_email.png"/>
          <p:cNvPicPr>
            <a:picLocks noGrp="1" noChangeAspect="1"/>
          </p:cNvPicPr>
          <p:nvPr>
            <p:ph idx="1"/>
          </p:nvPr>
        </p:nvPicPr>
        <p:blipFill>
          <a:blip r:embed="rId2" cstate="print"/>
          <a:stretch>
            <a:fillRect/>
          </a:stretch>
        </p:blipFill>
        <p:spPr>
          <a:xfrm>
            <a:off x="762000" y="3962400"/>
            <a:ext cx="3276599" cy="2502317"/>
          </a:xfrm>
        </p:spPr>
      </p:pic>
      <p:pic>
        <p:nvPicPr>
          <p:cNvPr id="5" name="Picture 4" descr="geary_main-1.png"/>
          <p:cNvPicPr>
            <a:picLocks noChangeAspect="1"/>
          </p:cNvPicPr>
          <p:nvPr/>
        </p:nvPicPr>
        <p:blipFill>
          <a:blip r:embed="rId3" cstate="print"/>
          <a:stretch>
            <a:fillRect/>
          </a:stretch>
        </p:blipFill>
        <p:spPr>
          <a:xfrm>
            <a:off x="381000" y="1295400"/>
            <a:ext cx="4114800" cy="2502243"/>
          </a:xfrm>
          <a:prstGeom prst="rect">
            <a:avLst/>
          </a:prstGeom>
        </p:spPr>
      </p:pic>
      <p:pic>
        <p:nvPicPr>
          <p:cNvPr id="6" name="Picture 5" descr="use-none.png"/>
          <p:cNvPicPr>
            <a:picLocks noChangeAspect="1"/>
          </p:cNvPicPr>
          <p:nvPr/>
        </p:nvPicPr>
        <p:blipFill>
          <a:blip r:embed="rId4" cstate="print"/>
          <a:stretch>
            <a:fillRect/>
          </a:stretch>
        </p:blipFill>
        <p:spPr>
          <a:xfrm>
            <a:off x="4800600" y="1371600"/>
            <a:ext cx="3962400" cy="2634854"/>
          </a:xfrm>
          <a:prstGeom prst="rect">
            <a:avLst/>
          </a:prstGeom>
        </p:spPr>
      </p:pic>
      <p:pic>
        <p:nvPicPr>
          <p:cNvPr id="7" name="Picture 6" descr="Yahoo.jpg"/>
          <p:cNvPicPr>
            <a:picLocks noChangeAspect="1"/>
          </p:cNvPicPr>
          <p:nvPr/>
        </p:nvPicPr>
        <p:blipFill>
          <a:blip r:embed="rId5" cstate="print"/>
          <a:stretch>
            <a:fillRect/>
          </a:stretch>
        </p:blipFill>
        <p:spPr>
          <a:xfrm>
            <a:off x="4800600" y="4191000"/>
            <a:ext cx="4007700" cy="2073111"/>
          </a:xfrm>
          <a:prstGeom prst="rect">
            <a:avLst/>
          </a:prstGeom>
        </p:spPr>
      </p:pic>
      <p:sp>
        <p:nvSpPr>
          <p:cNvPr id="8" name="Slide Number Placeholder 7"/>
          <p:cNvSpPr>
            <a:spLocks noGrp="1"/>
          </p:cNvSpPr>
          <p:nvPr>
            <p:ph type="sldNum" sz="quarter" idx="12"/>
          </p:nvPr>
        </p:nvSpPr>
        <p:spPr/>
        <p:txBody>
          <a:bodyPr/>
          <a:lstStyle/>
          <a:p>
            <a:fld id="{DD991183-1D07-4BFA-9B5B-4044EF145D68}" type="slidenum">
              <a:rPr lang="en-US" smtClean="0"/>
              <a:pPr/>
              <a:t>5</a:t>
            </a:fld>
            <a:endParaRPr lang="en-US"/>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E-Mail Server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Whenever you send a message from your e-mail client, it goes to an e-mail server. </a:t>
            </a:r>
          </a:p>
          <a:p>
            <a:r>
              <a:rPr lang="en-US" dirty="0" smtClean="0"/>
              <a:t>The e-mail server manages the messages received by it. </a:t>
            </a:r>
          </a:p>
          <a:p>
            <a:pPr lvl="1"/>
            <a:r>
              <a:rPr lang="en-US" dirty="0" smtClean="0"/>
              <a:t>It forwards the message to a POP or IMAP service if the message is to be sent to a recipient on the same subnet </a:t>
            </a:r>
          </a:p>
          <a:p>
            <a:pPr lvl="1"/>
            <a:r>
              <a:rPr lang="en-US" dirty="0" smtClean="0"/>
              <a:t>else it follows the standard procedure to send the message over Internet to the destined person.</a:t>
            </a:r>
          </a:p>
          <a:p>
            <a:r>
              <a:rPr lang="en-US" dirty="0" smtClean="0"/>
              <a:t>An e-mail server comes into the picture twice if e-mail is sent over Internet to a remote destination.</a:t>
            </a:r>
          </a:p>
          <a:p>
            <a:pPr lvl="1"/>
            <a:r>
              <a:rPr lang="en-US" dirty="0" smtClean="0"/>
              <a:t>First it’s the sender’s e-mail server that sends the e-mail over the Internet </a:t>
            </a:r>
          </a:p>
          <a:p>
            <a:pPr lvl="1"/>
            <a:r>
              <a:rPr lang="en-US" dirty="0" smtClean="0"/>
              <a:t>Second is the receiver’s e-mail server that receives the e-mail and makes sure that it is delivered to the recipient’s system. </a:t>
            </a:r>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6</a:t>
            </a:fld>
            <a:endParaRPr lang="en-US"/>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An E-Mail Server…</a:t>
            </a:r>
            <a:endParaRPr lang="en-US" dirty="0"/>
          </a:p>
        </p:txBody>
      </p:sp>
      <p:sp>
        <p:nvSpPr>
          <p:cNvPr id="3" name="Content Placeholder 2"/>
          <p:cNvSpPr>
            <a:spLocks noGrp="1"/>
          </p:cNvSpPr>
          <p:nvPr>
            <p:ph idx="1"/>
          </p:nvPr>
        </p:nvSpPr>
        <p:spPr/>
        <p:txBody>
          <a:bodyPr/>
          <a:lstStyle/>
          <a:p>
            <a:pPr marL="742950" lvl="2" indent="-342900">
              <a:buFont typeface="Arial" pitchFamily="34" charset="0"/>
              <a:buChar char="•"/>
            </a:pPr>
            <a:r>
              <a:rPr lang="en-US" dirty="0" smtClean="0"/>
              <a:t>On the other hand, an E-mail server comes into picture only once when the recipient is on the same subnet.</a:t>
            </a:r>
          </a:p>
          <a:p>
            <a:r>
              <a:rPr lang="en-US" dirty="0" smtClean="0"/>
              <a:t>SMTP servers are widely used as e-mail servers all over the internet. An SMTP server is also known as Mail Transfer Agent (MTA).</a:t>
            </a:r>
          </a:p>
          <a:p>
            <a:endParaRPr lang="en-US" dirty="0"/>
          </a:p>
        </p:txBody>
      </p:sp>
      <p:pic>
        <p:nvPicPr>
          <p:cNvPr id="4" name="Picture 3" descr="sendmail.gif"/>
          <p:cNvPicPr>
            <a:picLocks noChangeAspect="1"/>
          </p:cNvPicPr>
          <p:nvPr/>
        </p:nvPicPr>
        <p:blipFill>
          <a:blip r:embed="rId2" cstate="print"/>
          <a:stretch>
            <a:fillRect/>
          </a:stretch>
        </p:blipFill>
        <p:spPr>
          <a:xfrm>
            <a:off x="5105400" y="3276600"/>
            <a:ext cx="3689375" cy="2694940"/>
          </a:xfrm>
          <a:prstGeom prst="rect">
            <a:avLst/>
          </a:prstGeom>
        </p:spPr>
      </p:pic>
      <p:sp>
        <p:nvSpPr>
          <p:cNvPr id="6" name="Slide Number Placeholder 5"/>
          <p:cNvSpPr>
            <a:spLocks noGrp="1"/>
          </p:cNvSpPr>
          <p:nvPr>
            <p:ph type="sldNum" sz="quarter" idx="12"/>
          </p:nvPr>
        </p:nvSpPr>
        <p:spPr/>
        <p:txBody>
          <a:bodyPr/>
          <a:lstStyle/>
          <a:p>
            <a:fld id="{DD991183-1D07-4BFA-9B5B-4044EF145D68}" type="slidenum">
              <a:rPr lang="en-US" smtClean="0"/>
              <a:pPr/>
              <a:t>7</a:t>
            </a:fld>
            <a:endParaRPr lang="en-US"/>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An E-Mail Server…</a:t>
            </a:r>
            <a:endParaRPr lang="en-US" dirty="0"/>
          </a:p>
        </p:txBody>
      </p:sp>
      <p:sp>
        <p:nvSpPr>
          <p:cNvPr id="3" name="Content Placeholder 2"/>
          <p:cNvSpPr>
            <a:spLocks noGrp="1"/>
          </p:cNvSpPr>
          <p:nvPr>
            <p:ph idx="1"/>
          </p:nvPr>
        </p:nvSpPr>
        <p:spPr/>
        <p:txBody>
          <a:bodyPr/>
          <a:lstStyle/>
          <a:p>
            <a:r>
              <a:rPr lang="en-US" dirty="0" smtClean="0"/>
              <a:t>The flow of e-mail on the Internet is managed by the SMTP (Simple Mail Transfer Protocol).</a:t>
            </a:r>
          </a:p>
          <a:p>
            <a:r>
              <a:rPr lang="en-US" dirty="0" smtClean="0"/>
              <a:t>The </a:t>
            </a:r>
            <a:r>
              <a:rPr lang="en-US" b="1" dirty="0" smtClean="0"/>
              <a:t>SMTP server</a:t>
            </a:r>
            <a:r>
              <a:rPr lang="en-US" dirty="0" smtClean="0"/>
              <a:t> is simply a </a:t>
            </a:r>
            <a:r>
              <a:rPr lang="en-US" b="1" dirty="0" smtClean="0"/>
              <a:t>computer running SMTP</a:t>
            </a:r>
            <a:r>
              <a:rPr lang="en-US" dirty="0" smtClean="0"/>
              <a:t>, and which acts more or less like the postman.</a:t>
            </a:r>
          </a:p>
          <a:p>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8</a:t>
            </a:fld>
            <a:endParaRPr lang="en-US"/>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What happens when once sends out E-Mail</a:t>
            </a:r>
            <a:endParaRPr lang="en-US" sz="3200" dirty="0"/>
          </a:p>
        </p:txBody>
      </p:sp>
      <p:sp>
        <p:nvSpPr>
          <p:cNvPr id="3" name="Content Placeholder 2"/>
          <p:cNvSpPr>
            <a:spLocks noGrp="1"/>
          </p:cNvSpPr>
          <p:nvPr>
            <p:ph idx="1"/>
          </p:nvPr>
        </p:nvSpPr>
        <p:spPr/>
        <p:txBody>
          <a:bodyPr>
            <a:normAutofit lnSpcReduction="10000"/>
          </a:bodyPr>
          <a:lstStyle/>
          <a:p>
            <a:r>
              <a:rPr lang="en-US" dirty="0" smtClean="0"/>
              <a:t>Here is what happens when one sends out e-mail:</a:t>
            </a:r>
          </a:p>
          <a:p>
            <a:pPr lvl="1"/>
            <a:r>
              <a:rPr lang="en-US" dirty="0" smtClean="0"/>
              <a:t>Sender sends mail using mail client its address (e.g. </a:t>
            </a:r>
            <a:r>
              <a:rPr lang="en-US" dirty="0" smtClean="0">
                <a:solidFill>
                  <a:srgbClr val="FF0000"/>
                </a:solidFill>
              </a:rPr>
              <a:t>biyansa@ambou.edu.et</a:t>
            </a:r>
            <a:r>
              <a:rPr lang="en-US" dirty="0" smtClean="0"/>
              <a:t>) to a given recipient (e.g. </a:t>
            </a:r>
            <a:r>
              <a:rPr lang="en-US" dirty="0" smtClean="0">
                <a:solidFill>
                  <a:srgbClr val="FF0000"/>
                </a:solidFill>
              </a:rPr>
              <a:t>abebe@aau.edu.et</a:t>
            </a:r>
            <a:r>
              <a:rPr lang="en-US" dirty="0" smtClean="0"/>
              <a:t>). </a:t>
            </a:r>
          </a:p>
          <a:p>
            <a:pPr lvl="2"/>
            <a:r>
              <a:rPr lang="en-US" dirty="0" smtClean="0"/>
              <a:t>In jargon, the e-mail client is called </a:t>
            </a:r>
            <a:r>
              <a:rPr lang="en-US" b="1" dirty="0" smtClean="0"/>
              <a:t>Message User Agent</a:t>
            </a:r>
            <a:r>
              <a:rPr lang="en-US" dirty="0" smtClean="0"/>
              <a:t>, or </a:t>
            </a:r>
            <a:r>
              <a:rPr lang="en-US" b="1" dirty="0" smtClean="0"/>
              <a:t>MUA</a:t>
            </a:r>
            <a:r>
              <a:rPr lang="en-US" dirty="0" smtClean="0"/>
              <a:t>.</a:t>
            </a:r>
          </a:p>
          <a:p>
            <a:pPr lvl="1"/>
            <a:r>
              <a:rPr lang="en-US" dirty="0" smtClean="0"/>
              <a:t>The message is sent normally via port 25 to an SMTP server (named for instance </a:t>
            </a:r>
            <a:r>
              <a:rPr lang="en-US" dirty="0" smtClean="0">
                <a:solidFill>
                  <a:srgbClr val="FF0000"/>
                </a:solidFill>
              </a:rPr>
              <a:t>mail.ambou.edu.et</a:t>
            </a:r>
            <a:r>
              <a:rPr lang="en-US" dirty="0" smtClean="0"/>
              <a:t>) </a:t>
            </a:r>
          </a:p>
          <a:p>
            <a:pPr lvl="2"/>
            <a:r>
              <a:rPr lang="en-US" dirty="0" smtClean="0"/>
              <a:t>The </a:t>
            </a:r>
            <a:r>
              <a:rPr lang="en-US" dirty="0" err="1" smtClean="0"/>
              <a:t>smtp</a:t>
            </a:r>
            <a:r>
              <a:rPr lang="en-US" dirty="0" smtClean="0"/>
              <a:t> server acts as a Message Transfer Agent or MTA.</a:t>
            </a:r>
          </a:p>
          <a:p>
            <a:pPr lvl="2"/>
            <a:r>
              <a:rPr lang="en-US" dirty="0" smtClean="0"/>
              <a:t>Note that SMTP defines only the message's transmission, and doesn't deal with its body content.</a:t>
            </a:r>
          </a:p>
          <a:p>
            <a:pPr lvl="1"/>
            <a:r>
              <a:rPr lang="en-US" dirty="0" smtClean="0"/>
              <a:t>Then, if the domain where your recipient has his account is directly connected to the server, the email is immediately delivered.</a:t>
            </a:r>
          </a:p>
          <a:p>
            <a:endParaRPr lang="en-US" dirty="0"/>
          </a:p>
        </p:txBody>
      </p:sp>
      <p:sp>
        <p:nvSpPr>
          <p:cNvPr id="4" name="Slide Number Placeholder 3"/>
          <p:cNvSpPr>
            <a:spLocks noGrp="1"/>
          </p:cNvSpPr>
          <p:nvPr>
            <p:ph type="sldNum" sz="quarter" idx="12"/>
          </p:nvPr>
        </p:nvSpPr>
        <p:spPr/>
        <p:txBody>
          <a:bodyPr/>
          <a:lstStyle/>
          <a:p>
            <a:fld id="{DD991183-1D07-4BFA-9B5B-4044EF145D68}" type="slidenum">
              <a:rPr lang="en-US" smtClean="0"/>
              <a:pPr/>
              <a:t>9</a:t>
            </a:fld>
            <a:endParaRPr lang="en-US"/>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JDBC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JDBC Presentation</Template>
  <TotalTime>210</TotalTime>
  <Words>1106</Words>
  <Application>Microsoft Office PowerPoint</Application>
  <PresentationFormat>On-screen Show (4:3)</PresentationFormat>
  <Paragraphs>164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JDBC Presentation</vt:lpstr>
      <vt:lpstr>Chapter 8 Mail Server Basics</vt:lpstr>
      <vt:lpstr>How the staff works</vt:lpstr>
      <vt:lpstr>An E-Mail Client</vt:lpstr>
      <vt:lpstr>An E-Mail Client…</vt:lpstr>
      <vt:lpstr>An E-Mail Client Shots</vt:lpstr>
      <vt:lpstr>An E-Mail Server</vt:lpstr>
      <vt:lpstr>An E-Mail Server…</vt:lpstr>
      <vt:lpstr>An E-Mail Server…</vt:lpstr>
      <vt:lpstr>What happens when once sends out E-Mail</vt:lpstr>
      <vt:lpstr>Continued…</vt:lpstr>
      <vt:lpstr>Continued…</vt:lpstr>
      <vt:lpstr>POP and IMAP Servers</vt:lpstr>
      <vt:lpstr>Continued…</vt:lpstr>
      <vt:lpstr>POP in Picture</vt:lpstr>
      <vt:lpstr>IMAP</vt:lpstr>
      <vt:lpstr>IMAP in Picture</vt:lpstr>
      <vt:lpstr>SMTP Relaying</vt:lpstr>
      <vt:lpstr>Mail Administration Basics in Linux</vt:lpstr>
      <vt:lpstr>Spam control and Filtering</vt:lpstr>
      <vt:lpstr>Continued…</vt:lpstr>
      <vt:lpstr>Remote Administration &amp; Mgmt</vt:lpstr>
      <vt:lpstr>Continued…</vt:lpstr>
      <vt:lpstr>Webmin in pictures</vt:lpstr>
      <vt:lpstr>SSH (Secured Shell)</vt:lpstr>
      <vt:lpstr>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Mail Server Basics</dc:title>
  <dc:creator>Mandefro Legesse</dc:creator>
  <cp:lastModifiedBy>Prof</cp:lastModifiedBy>
  <cp:revision>78</cp:revision>
  <cp:lastPrinted>2019-01-15T11:56:23Z</cp:lastPrinted>
  <dcterms:created xsi:type="dcterms:W3CDTF">2017-01-16T22:55:53Z</dcterms:created>
  <dcterms:modified xsi:type="dcterms:W3CDTF">2020-03-19T09:38:35Z</dcterms:modified>
  <cp:contentStatus/>
</cp:coreProperties>
</file>