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2"/>
  </p:handoutMasterIdLst>
  <p:sldIdLst>
    <p:sldId id="287" r:id="rId2"/>
    <p:sldId id="284" r:id="rId3"/>
    <p:sldId id="257" r:id="rId4"/>
    <p:sldId id="258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61" r:id="rId14"/>
    <p:sldId id="262" r:id="rId15"/>
    <p:sldId id="263" r:id="rId16"/>
    <p:sldId id="264" r:id="rId17"/>
    <p:sldId id="259" r:id="rId18"/>
    <p:sldId id="260" r:id="rId19"/>
    <p:sldId id="285" r:id="rId20"/>
    <p:sldId id="265" r:id="rId21"/>
    <p:sldId id="266" r:id="rId22"/>
    <p:sldId id="267" r:id="rId23"/>
    <p:sldId id="268" r:id="rId24"/>
    <p:sldId id="269" r:id="rId25"/>
    <p:sldId id="270" r:id="rId26"/>
    <p:sldId id="271" r:id="rId27"/>
    <p:sldId id="283" r:id="rId28"/>
    <p:sldId id="272" r:id="rId29"/>
    <p:sldId id="273" r:id="rId30"/>
    <p:sldId id="286" r:id="rId3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218799-952F-4EB9-920E-A6B616A137FE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0D07FC-D379-4863-B2DB-F8A637F07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7361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9CCC2-FBB2-40CE-B72B-857406B9AC8F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1C857-B3F5-488A-ADA9-95189A6B5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440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9CCC2-FBB2-40CE-B72B-857406B9AC8F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1C857-B3F5-488A-ADA9-95189A6B5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936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9CCC2-FBB2-40CE-B72B-857406B9AC8F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1C857-B3F5-488A-ADA9-95189A6B5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39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9CCC2-FBB2-40CE-B72B-857406B9AC8F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1C857-B3F5-488A-ADA9-95189A6B5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683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9CCC2-FBB2-40CE-B72B-857406B9AC8F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1C857-B3F5-488A-ADA9-95189A6B5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27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9CCC2-FBB2-40CE-B72B-857406B9AC8F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1C857-B3F5-488A-ADA9-95189A6B5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792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9CCC2-FBB2-40CE-B72B-857406B9AC8F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1C857-B3F5-488A-ADA9-95189A6B5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019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9CCC2-FBB2-40CE-B72B-857406B9AC8F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1C857-B3F5-488A-ADA9-95189A6B5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121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9CCC2-FBB2-40CE-B72B-857406B9AC8F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1C857-B3F5-488A-ADA9-95189A6B5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71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9CCC2-FBB2-40CE-B72B-857406B9AC8F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1C857-B3F5-488A-ADA9-95189A6B5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854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9CCC2-FBB2-40CE-B72B-857406B9AC8F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1C857-B3F5-488A-ADA9-95189A6B5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557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9CCC2-FBB2-40CE-B72B-857406B9AC8F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1C857-B3F5-488A-ADA9-95189A6B5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664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023B5-BA48-4FFF-9C9E-62D010F98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28575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Chapter 4: Ecommerce Security and Cryptography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867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Security, Encryption, &amp; Web Ethics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2000"/>
            <a:ext cx="7772400" cy="54864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Security Methods that are used whenever the Internet &amp; Corporate Networks intersect:</a:t>
            </a:r>
          </a:p>
          <a:p>
            <a:pPr lvl="1"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Routers</a:t>
            </a:r>
          </a:p>
          <a:p>
            <a:pPr lvl="1"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Firewalls</a:t>
            </a:r>
          </a:p>
          <a:p>
            <a:pPr lvl="1"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Intrusion Detection Systems (IDSs)</a:t>
            </a:r>
          </a:p>
        </p:txBody>
      </p:sp>
    </p:spTree>
    <p:extLst>
      <p:ext uri="{BB962C8B-B14F-4D97-AF65-F5344CB8AC3E}">
        <p14:creationId xmlns:p14="http://schemas.microsoft.com/office/powerpoint/2010/main" val="1231885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Security, Encryption, &amp; Web Ethics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4102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Routers</a:t>
            </a:r>
          </a:p>
          <a:p>
            <a:pPr lvl="1"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are network traffic-managing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devices that routes traffic intended for the servers or networks they are attached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Firewalls</a:t>
            </a:r>
          </a:p>
          <a:p>
            <a:pPr lvl="1"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insulates a private network from a public network using carefully established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controls on the types of request they will route through to the private network for processing and fulfillment</a:t>
            </a:r>
          </a:p>
          <a:p>
            <a:pPr lvl="1"/>
            <a:endParaRPr lang="en-US" sz="32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667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Security, Encryption, &amp; Web Ethics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7772400" cy="472440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Intrusion Detection System (IDSs)</a:t>
            </a:r>
          </a:p>
          <a:p>
            <a:pPr lvl="1"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Attempts to detect an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intruder breaking into your system or legitimate user misusing system resources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 algn="just"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Operates constantly, working in the background and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only notifies you when it detects suspicious or illegal activity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5038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Information Assurance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CIA security triad (CIA triad)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Three security concepts important to information on the Internet: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confidentiality, integrity, and availability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2771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confidentiality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Assurance of data privacy and accuracy.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Keeping private or sensitive information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from being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revealed to unauthorized individuals, entities, or processes integrity Assurance that stored data has not been modified without authorization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; and a message that was sent is the same message that was received availability 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Assurance that access to data, the Web site, or other EC data service is timely, available, reliable, and restricted to authorized users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738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Authentication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25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Process to verify (assure) the real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identity of an individual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computer, computer program, or EC Web site authorization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Process of determining what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authenticated entity is allowed to access and what operations it is allowed to perform</a:t>
            </a:r>
          </a:p>
        </p:txBody>
      </p:sp>
    </p:spTree>
    <p:extLst>
      <p:ext uri="{BB962C8B-B14F-4D97-AF65-F5344CB8AC3E}">
        <p14:creationId xmlns:p14="http://schemas.microsoft.com/office/powerpoint/2010/main" val="39588348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nonrepudiation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4525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Assurance that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online customers or trading partners cannot falsely deny (repudiate) their purchase or transaction digital signature or digital certificate </a:t>
            </a:r>
          </a:p>
          <a:p>
            <a:pPr algn="just">
              <a:lnSpc>
                <a:spcPct val="150000"/>
              </a:lnSpc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Validates the sender and time stamp of a transaction so it cannot be later claimed that the transaction was unauthorized or invalid</a:t>
            </a:r>
          </a:p>
        </p:txBody>
      </p:sp>
    </p:spTree>
    <p:extLst>
      <p:ext uri="{BB962C8B-B14F-4D97-AF65-F5344CB8AC3E}">
        <p14:creationId xmlns:p14="http://schemas.microsoft.com/office/powerpoint/2010/main" val="680144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Cont</a:t>
            </a:r>
            <a:r>
              <a:rPr lang="en-US" dirty="0"/>
              <a:t>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application firewalls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Specialized tools designed to increase the security of Web applications 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common (security) vulnerabilities and exposures (CVE)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Publicly known computer security risks, which are collected, listed, and shared by a board of security-related organizations (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cve.mitre.org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9858334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Cont</a:t>
            </a:r>
            <a:r>
              <a:rPr lang="en-US" dirty="0"/>
              <a:t>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vulnerability (weakness)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Weakness in software or other mechanism that threatens the confidentiality, integrity, or availability of an asset (recall the CIA model).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It can be directly used by a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hacker to gain access to a system or network risk 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probability that a vulnerability will be known and used</a:t>
            </a:r>
          </a:p>
        </p:txBody>
      </p:sp>
    </p:spTree>
    <p:extLst>
      <p:ext uri="{BB962C8B-B14F-4D97-AF65-F5344CB8AC3E}">
        <p14:creationId xmlns:p14="http://schemas.microsoft.com/office/powerpoint/2010/main" val="17305856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Hacker and cracker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Hacker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programmer who breaks into computer systems in order to steal, change or destroy information as a form of cyber-terrorism</a:t>
            </a:r>
          </a:p>
          <a:p>
            <a:pPr algn="just"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Cracker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programmer who cracks (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gains unauthorized access to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computers, typically to do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malicious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things</a:t>
            </a:r>
          </a:p>
        </p:txBody>
      </p:sp>
    </p:spTree>
    <p:extLst>
      <p:ext uri="{BB962C8B-B14F-4D97-AF65-F5344CB8AC3E}">
        <p14:creationId xmlns:p14="http://schemas.microsoft.com/office/powerpoint/2010/main" val="980219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E-commerce Security</a:t>
            </a:r>
          </a:p>
        </p:txBody>
      </p:sp>
      <p:sp>
        <p:nvSpPr>
          <p:cNvPr id="2253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400">
                <a:solidFill>
                  <a:schemeClr val="bg2"/>
                </a:solidFill>
                <a:latin typeface="Times" pitchFamily="18" charset="0"/>
              </a:rPr>
              <a:t>1/7/2007</a:t>
            </a:r>
          </a:p>
        </p:txBody>
      </p:sp>
      <p:sp>
        <p:nvSpPr>
          <p:cNvPr id="2253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400">
                <a:solidFill>
                  <a:schemeClr val="bg2"/>
                </a:solidFill>
                <a:latin typeface="Times" pitchFamily="18" charset="0"/>
              </a:rPr>
              <a:t>CS 483</a:t>
            </a:r>
          </a:p>
        </p:txBody>
      </p:sp>
      <p:sp>
        <p:nvSpPr>
          <p:cNvPr id="2253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0818B169-3C7C-4C24-A869-7D7347150EFB}" type="slidenum">
              <a:rPr lang="en-US" sz="1400" smtClean="0">
                <a:solidFill>
                  <a:schemeClr val="bg2"/>
                </a:solidFill>
                <a:latin typeface="Times" pitchFamily="18" charset="0"/>
              </a:rPr>
              <a:pPr/>
              <a:t>2</a:t>
            </a:fld>
            <a:endParaRPr lang="en-US" sz="1400">
              <a:solidFill>
                <a:schemeClr val="bg2"/>
              </a:solidFill>
              <a:latin typeface="Times" pitchFamily="18" charset="0"/>
            </a:endParaRP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914400"/>
            <a:ext cx="8242300" cy="563880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Concerns about security</a:t>
            </a:r>
          </a:p>
          <a:p>
            <a:pPr lvl="2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Client security issues</a:t>
            </a:r>
          </a:p>
          <a:p>
            <a:pPr lvl="2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Server security issues</a:t>
            </a:r>
          </a:p>
          <a:p>
            <a:pPr lvl="2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Security policy, risk assessment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Authentication methods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Something you know: 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passwords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Something you have: 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smart card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Something you are: 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biometrics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Firewalls, proxy servers, intrusion detection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Denial of service (DOS) attacks, viruses, worms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23063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5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5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5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5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5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5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5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5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5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5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5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5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Threats and Attacks nontechnical attack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 attack that uses chicanery (nonsense) to trick (fake, false) people into revealing sensitive information or performing actions that compromise the security of a network social engineering</a:t>
            </a:r>
          </a:p>
          <a:p>
            <a:pPr algn="just"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 type of nontechnical attack that uses some ruse to trick(fake) users into revealing information or performing an action that compromises a computer or network</a:t>
            </a:r>
          </a:p>
        </p:txBody>
      </p:sp>
    </p:spTree>
    <p:extLst>
      <p:ext uri="{BB962C8B-B14F-4D97-AF65-F5344CB8AC3E}">
        <p14:creationId xmlns:p14="http://schemas.microsoft.com/office/powerpoint/2010/main" val="31539997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Threats and Attacks technical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102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 attack perpetrated (done) using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software and systems knowledge or expertise time-to-exploitation </a:t>
            </a:r>
          </a:p>
          <a:p>
            <a:pPr algn="just"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elapsed time between when a vulnerability (weakness) is discovered and the time it is exploited (misused)</a:t>
            </a:r>
          </a:p>
          <a:p>
            <a:pPr algn="just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                    Spyware Guide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spyware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:-  Computer software that obtains information from a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user's computer without the user's knowledge or consent</a:t>
            </a:r>
          </a:p>
        </p:txBody>
      </p:sp>
    </p:spTree>
    <p:extLst>
      <p:ext uri="{BB962C8B-B14F-4D97-AF65-F5344CB8AC3E}">
        <p14:creationId xmlns:p14="http://schemas.microsoft.com/office/powerpoint/2010/main" val="42351941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Threats and Attacks zero-day incidents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Attacks through previously unknown weaknesses in their computer networks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denial of service (DOS) attack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 attack on a Web site in which an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attacker uses specialized software to send a flood of data packets to the target computer with the aim of overloading its resources</a:t>
            </a:r>
          </a:p>
        </p:txBody>
      </p:sp>
    </p:spTree>
    <p:extLst>
      <p:ext uri="{BB962C8B-B14F-4D97-AF65-F5344CB8AC3E}">
        <p14:creationId xmlns:p14="http://schemas.microsoft.com/office/powerpoint/2010/main" val="29204269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Threats and Attacks worm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15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software program that runs independently, consuming the resources of its host in order to maintain itself, that is capable of propagating a complete working version of itself onto another machine macro virus (macro worm) 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virus or worm that executes when the application object that contains the macro is opened or a particular procedure is executed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Trojan horse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 program that appears to have a useful function but that contains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 hidden function that presents a security risk</a:t>
            </a:r>
          </a:p>
        </p:txBody>
      </p:sp>
    </p:spTree>
    <p:extLst>
      <p:ext uri="{BB962C8B-B14F-4D97-AF65-F5344CB8AC3E}">
        <p14:creationId xmlns:p14="http://schemas.microsoft.com/office/powerpoint/2010/main" val="21439524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Securing E-Commerce Communications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4102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access control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Mechanism that determines who can legitimately use a network resource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passive token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Storage device (e.g., magnetic strip) that contains a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secret code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used in a two-factor authentication system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active token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Small, stand-alone electronic device that generates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one-time passwords used in a two-factor authentication system</a:t>
            </a:r>
          </a:p>
        </p:txBody>
      </p:sp>
    </p:spTree>
    <p:extLst>
      <p:ext uri="{BB962C8B-B14F-4D97-AF65-F5344CB8AC3E}">
        <p14:creationId xmlns:p14="http://schemas.microsoft.com/office/powerpoint/2010/main" val="24073619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Cont</a:t>
            </a:r>
            <a:r>
              <a:rPr lang="en-US" dirty="0"/>
              <a:t>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biometric systems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Authentication systems that identify a person by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measurement of a biological characteristic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such as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fingerprints, iris (eye) patterns, facial features, or voice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public key infrastructure (PKI)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scheme for securing e-payments using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public key encryption and various technical components</a:t>
            </a:r>
          </a:p>
        </p:txBody>
      </p:sp>
    </p:spTree>
    <p:extLst>
      <p:ext uri="{BB962C8B-B14F-4D97-AF65-F5344CB8AC3E}">
        <p14:creationId xmlns:p14="http://schemas.microsoft.com/office/powerpoint/2010/main" val="38042937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8229600" cy="56388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encryption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process of scrambling (encrypting) a message in such a way that it is difficult, expensive, or time-consuming for an unauthorized person to unscramble (decrypt) it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plaintext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 unencrypted message in human-readable form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cipher text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plaintext message after it has been encrypted into a machine-readable form</a:t>
            </a:r>
          </a:p>
        </p:txBody>
      </p:sp>
    </p:spTree>
    <p:extLst>
      <p:ext uri="{BB962C8B-B14F-4D97-AF65-F5344CB8AC3E}">
        <p14:creationId xmlns:p14="http://schemas.microsoft.com/office/powerpoint/2010/main" val="14908860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990600" y="609600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/>
            <a:fld id="{901C1C9B-4A7F-4D60-A4FC-8FE6991AAFDE}" type="slidenum">
              <a:rPr lang="en-US" sz="140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pPr algn="l"/>
              <a:t>27</a:t>
            </a:fld>
            <a:endParaRPr lang="en-US" sz="140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412173" y="152400"/>
            <a:ext cx="8229600" cy="457200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Public-Key Cryptography</a:t>
            </a:r>
          </a:p>
        </p:txBody>
      </p:sp>
      <p:pic>
        <p:nvPicPr>
          <p:cNvPr id="21508" name="Picture 3" descr="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85800"/>
            <a:ext cx="8001000" cy="466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Rectangle 4"/>
          <p:cNvSpPr>
            <a:spLocks noChangeArrowheads="1"/>
          </p:cNvSpPr>
          <p:nvPr/>
        </p:nvSpPr>
        <p:spPr bwMode="auto">
          <a:xfrm>
            <a:off x="609600" y="5684548"/>
            <a:ext cx="7848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Encrypting and decrypting a message using public-key cryptography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488110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7912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encryption algorithm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mathematical formula used to encrypt the plaintext into the cipher text, and vice versa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Key (key value)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secret code used to encrypt and decrypt a message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key space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large number of possible key values (keys) created by the algorithm to use when transforming the message</a:t>
            </a:r>
          </a:p>
        </p:txBody>
      </p:sp>
    </p:spTree>
    <p:extLst>
      <p:ext uri="{BB962C8B-B14F-4D97-AF65-F5344CB8AC3E}">
        <p14:creationId xmlns:p14="http://schemas.microsoft.com/office/powerpoint/2010/main" val="23602820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715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symmetric (private) key system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 encryption system that uses the same key to encrypt and decrypt the message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Data Encryption Standard (DES)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standard symmetric encryption algorithm supported by the NIST and used by U.S. government agencies until October 2000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Rijndael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 advanced encryption standard (AES) used to secure U.S. government communications since October 2, 2000</a:t>
            </a:r>
          </a:p>
        </p:txBody>
      </p:sp>
    </p:spTree>
    <p:extLst>
      <p:ext uri="{BB962C8B-B14F-4D97-AF65-F5344CB8AC3E}">
        <p14:creationId xmlns:p14="http://schemas.microsoft.com/office/powerpoint/2010/main" val="2627076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Ecommerce Security and Cryptography: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What is Security?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Dictionary Definition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protection or defense against attack, interference, espionage (spying), etc.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Computer Security Classification: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Confidentiality (or Secrecy)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Protecting against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unauthorized (illegal)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data disclosure and ensuring the authenticity of the data’s source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Integrity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Preventing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unauthorized data modification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Availability (or Necessity)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sym typeface="Wingdings" pitchFamily="2" charset="2"/>
              </a:rPr>
              <a:t></a:t>
            </a:r>
            <a:r>
              <a:rPr lang="en-US" sz="2400" dirty="0"/>
              <a:t>Preventing data delays or denials (removal)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7579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762000"/>
            <a:ext cx="7620000" cy="5257800"/>
          </a:xfrm>
        </p:spPr>
      </p:pic>
    </p:spTree>
    <p:extLst>
      <p:ext uri="{BB962C8B-B14F-4D97-AF65-F5344CB8AC3E}">
        <p14:creationId xmlns:p14="http://schemas.microsoft.com/office/powerpoint/2010/main" val="3783495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br>
              <a:rPr lang="en-US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E-commerce crime and security problems(</a:t>
            </a:r>
            <a:r>
              <a:rPr lang="en-US" sz="2400" b="1" dirty="0"/>
              <a:t>Stopping E-Commerce Crimes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en-US" sz="2800" b="1" dirty="0">
                <a:latin typeface="Times New Roman" pitchFamily="18" charset="0"/>
                <a:cs typeface="Times New Roman" pitchFamily="18" charset="0"/>
              </a:rPr>
            </a:b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Information assurance (IA) 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protection of information systems against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unauthorized access to or modification of information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whether in storage, processing or transit, and against the denial of service to authorized users, including those measures necessary to detect, document, and counter such threats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human firewalls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Methods that filter or limit people’s access to critical business documents</a:t>
            </a:r>
          </a:p>
        </p:txBody>
      </p:sp>
    </p:spTree>
    <p:extLst>
      <p:ext uri="{BB962C8B-B14F-4D97-AF65-F5344CB8AC3E}">
        <p14:creationId xmlns:p14="http://schemas.microsoft.com/office/powerpoint/2010/main" val="1991859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Security, Encryption, &amp; Web Ethics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838200"/>
            <a:ext cx="8534400" cy="548640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Who is affected?</a:t>
            </a:r>
          </a:p>
          <a:p>
            <a:pPr lvl="1"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past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it use to be only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large companies with proprietary(branded, patented) issues</a:t>
            </a:r>
          </a:p>
          <a:p>
            <a:pPr lvl="1" algn="just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Today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stock exchange and even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sports on the web</a:t>
            </a:r>
          </a:p>
          <a:p>
            <a:pPr lvl="1"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Bank accounts, medical records, credit history are a few arenas that must be concerned with security</a:t>
            </a:r>
          </a:p>
          <a:p>
            <a:pPr algn="just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Encryption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is the process that transforms information into some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secret form to prevent unauthorized individuals from using the data should they acquire it.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259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609600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Security, Encryption, &amp; Web Ethics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838200"/>
            <a:ext cx="8229600" cy="556260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Why is there a concern?</a:t>
            </a:r>
          </a:p>
          <a:p>
            <a:pPr lvl="1"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Increase in security because PC are used more often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Recreation, home, email, newsgroups, online shopping, ecommerce, and mobile phones</a:t>
            </a:r>
          </a:p>
          <a:p>
            <a:pPr lvl="1"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People will become more reliant (dependent) on computer based resources</a:t>
            </a:r>
          </a:p>
          <a:p>
            <a:pPr lvl="1"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If confidential information is tampered(interfered) with from companies, the company will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lose its credibility and thus loose its customers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549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Security, Encryption, &amp; Web Ethics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838200"/>
            <a:ext cx="7772400" cy="5029200"/>
          </a:xfrm>
        </p:spPr>
        <p:txBody>
          <a:bodyPr/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Object of IT Security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Confidentiality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Integrity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244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Security, Encryption, &amp; Web Ethics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066800"/>
            <a:ext cx="7772400" cy="54102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Confidentiality</a:t>
            </a:r>
          </a:p>
          <a:p>
            <a:pPr algn="just"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strict controls implemented to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ensure only certain person who need access to database will have access</a:t>
            </a:r>
          </a:p>
          <a:p>
            <a:pPr lvl="1" algn="just">
              <a:lnSpc>
                <a:spcPct val="150000"/>
              </a:lnSpc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protecting and using passwords</a:t>
            </a:r>
          </a:p>
          <a:p>
            <a:pPr lvl="1"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limiting resources an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employee has access to</a:t>
            </a:r>
          </a:p>
        </p:txBody>
      </p:sp>
    </p:spTree>
    <p:extLst>
      <p:ext uri="{BB962C8B-B14F-4D97-AF65-F5344CB8AC3E}">
        <p14:creationId xmlns:p14="http://schemas.microsoft.com/office/powerpoint/2010/main" val="890485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Security, Encryption, &amp; Web Ethics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534400" cy="533400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Integrity</a:t>
            </a:r>
          </a:p>
          <a:p>
            <a:pPr lvl="1"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loss of integrity can result from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human error, intentional tampering, or even disastrous events</a:t>
            </a:r>
          </a:p>
          <a:p>
            <a:pPr lvl="1"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Efforts must be taken to ensure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accuracy and soundness of data at all time</a:t>
            </a:r>
          </a:p>
          <a:p>
            <a:pPr lvl="1"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Internet Fraud</a:t>
            </a:r>
          </a:p>
          <a:p>
            <a:pPr lvl="2" algn="just"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online credit cards</a:t>
            </a:r>
          </a:p>
          <a:p>
            <a:pPr lvl="2" algn="just"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customer trusting the company they do business with</a:t>
            </a:r>
          </a:p>
          <a:p>
            <a:pPr lvl="2" algn="just"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online auctions, sweepstakes (lotteries) &amp; price offers</a:t>
            </a:r>
          </a:p>
          <a:p>
            <a:pPr lvl="2" algn="just"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travel offers, scholarship scams etc.</a:t>
            </a:r>
          </a:p>
        </p:txBody>
      </p:sp>
    </p:spTree>
    <p:extLst>
      <p:ext uri="{BB962C8B-B14F-4D97-AF65-F5344CB8AC3E}">
        <p14:creationId xmlns:p14="http://schemas.microsoft.com/office/powerpoint/2010/main" val="338658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1524</Words>
  <Application>Microsoft Office PowerPoint</Application>
  <PresentationFormat>On-screen Show (4:3)</PresentationFormat>
  <Paragraphs>154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Times</vt:lpstr>
      <vt:lpstr>Times New Roman</vt:lpstr>
      <vt:lpstr>Wingdings</vt:lpstr>
      <vt:lpstr>Office Theme</vt:lpstr>
      <vt:lpstr>Chapter 4: Ecommerce Security and Cryptography  </vt:lpstr>
      <vt:lpstr>E-commerce Security</vt:lpstr>
      <vt:lpstr>Ecommerce Security and Cryptography:</vt:lpstr>
      <vt:lpstr> E-commerce crime and security problems(Stopping E-Commerce Crimes) </vt:lpstr>
      <vt:lpstr>Security, Encryption, &amp; Web Ethics</vt:lpstr>
      <vt:lpstr>Security, Encryption, &amp; Web Ethics</vt:lpstr>
      <vt:lpstr>Security, Encryption, &amp; Web Ethics</vt:lpstr>
      <vt:lpstr>Security, Encryption, &amp; Web Ethics</vt:lpstr>
      <vt:lpstr>Security, Encryption, &amp; Web Ethics</vt:lpstr>
      <vt:lpstr>Security, Encryption, &amp; Web Ethics</vt:lpstr>
      <vt:lpstr>Security, Encryption, &amp; Web Ethics</vt:lpstr>
      <vt:lpstr>Security, Encryption, &amp; Web Ethics</vt:lpstr>
      <vt:lpstr>Information Assurance</vt:lpstr>
      <vt:lpstr>confidentiality</vt:lpstr>
      <vt:lpstr>Authentication</vt:lpstr>
      <vt:lpstr>nonrepudiation</vt:lpstr>
      <vt:lpstr>Cont…</vt:lpstr>
      <vt:lpstr>Cont….</vt:lpstr>
      <vt:lpstr>Hacker and cracker</vt:lpstr>
      <vt:lpstr>Threats and Attacks nontechnical attack</vt:lpstr>
      <vt:lpstr>Threats and Attacks technical attack</vt:lpstr>
      <vt:lpstr>Threats and Attacks zero-day incidents</vt:lpstr>
      <vt:lpstr>Threats and Attacks worm</vt:lpstr>
      <vt:lpstr>Securing E-Commerce Communications</vt:lpstr>
      <vt:lpstr>Cont…</vt:lpstr>
      <vt:lpstr>PowerPoint Presentation</vt:lpstr>
      <vt:lpstr> Public-Key Cryptography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Ecommerce Security and Cryptography:</dc:title>
  <dc:creator>God is good</dc:creator>
  <cp:lastModifiedBy>comment:</cp:lastModifiedBy>
  <cp:revision>39</cp:revision>
  <cp:lastPrinted>2019-05-28T06:32:03Z</cp:lastPrinted>
  <dcterms:created xsi:type="dcterms:W3CDTF">2019-05-26T12:02:52Z</dcterms:created>
  <dcterms:modified xsi:type="dcterms:W3CDTF">2020-09-22T12:20:14Z</dcterms:modified>
</cp:coreProperties>
</file>