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9" r:id="rId3"/>
    <p:sldId id="264" r:id="rId4"/>
    <p:sldId id="262" r:id="rId5"/>
    <p:sldId id="265" r:id="rId6"/>
    <p:sldId id="263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9" r:id="rId20"/>
    <p:sldId id="290" r:id="rId21"/>
    <p:sldId id="291" r:id="rId22"/>
    <p:sldId id="292" r:id="rId23"/>
    <p:sldId id="293" r:id="rId24"/>
    <p:sldId id="296" r:id="rId25"/>
    <p:sldId id="297" r:id="rId26"/>
    <p:sldId id="298" r:id="rId27"/>
    <p:sldId id="299" r:id="rId28"/>
    <p:sldId id="276" r:id="rId29"/>
    <p:sldId id="288" r:id="rId30"/>
    <p:sldId id="278" r:id="rId31"/>
    <p:sldId id="279" r:id="rId32"/>
    <p:sldId id="280" r:id="rId33"/>
    <p:sldId id="281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1" r:id="rId42"/>
    <p:sldId id="320" r:id="rId43"/>
    <p:sldId id="305" r:id="rId44"/>
    <p:sldId id="282" r:id="rId45"/>
    <p:sldId id="283" r:id="rId46"/>
    <p:sldId id="284" r:id="rId47"/>
    <p:sldId id="285" r:id="rId48"/>
    <p:sldId id="286" r:id="rId49"/>
    <p:sldId id="287" r:id="rId50"/>
    <p:sldId id="307" r:id="rId51"/>
    <p:sldId id="323" r:id="rId52"/>
    <p:sldId id="322" r:id="rId53"/>
    <p:sldId id="310" r:id="rId54"/>
    <p:sldId id="308" r:id="rId55"/>
    <p:sldId id="312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4660"/>
  </p:normalViewPr>
  <p:slideViewPr>
    <p:cSldViewPr>
      <p:cViewPr>
        <p:scale>
          <a:sx n="59" d="100"/>
          <a:sy n="59" d="100"/>
        </p:scale>
        <p:origin x="-176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Prepared By: Mebrahtu T.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3FD5-283A-4948-87BC-998BCF5A23C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1FF9C-8BD9-4F5C-AE0B-C6AC72B8B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Prepared By: Mebrahtu T.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9628-7CC1-4D24-94E5-3B1C1F33CA2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8F81-583F-43CE-8992-7EC141EE7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Prepared By: Mebrahtu T.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A9628-7CC1-4D24-94E5-3B1C1F33CA2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8F81-583F-43CE-8992-7EC141EE71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Prepared By: Mebrahtu T.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A9628-7CC1-4D24-94E5-3B1C1F33CA2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8F81-583F-43CE-8992-7EC141EE71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Prepared By: Mebrahtu T.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A9628-7CC1-4D24-94E5-3B1C1F33CA2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8F81-583F-43CE-8992-7EC141EE71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8F81-583F-43CE-8992-7EC141EE71B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6A9628-7CC1-4D24-94E5-3B1C1F33CA2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Prepared By: Mebrahtu T.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9FCF4-8764-4F08-8009-E355E0F20F6E}" type="datetime1">
              <a:rPr lang="en-US" smtClean="0"/>
              <a:t>5/25/2020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4E604-2B0B-442D-B0D4-43D3C46BE31F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BAC29-CCDB-4FC8-A392-2E4D63A5CBC5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869C-86F2-48B2-B2F9-C302BA852437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04CA0-094E-4340-846F-0154A80AE4AC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28A78-696A-4B1B-A90B-419B8AFD7F7F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F8540-6821-4613-ABEB-DE2F7C57638F}" type="datetime1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1D86C-A6C7-4983-AE7F-3013C86BBEC8}" type="datetime1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B299D-FEC6-4208-8F72-249F3BC2B480}" type="datetime1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9BCD62-B683-4C3B-83EE-3A6EBA0B3B51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81F581-BC2B-4B9B-93C5-B0C0BC8AFC7C}" type="datetime1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2F6DC6-6479-4BF3-B3BB-E26823FC829C}" type="datetime1">
              <a:rPr lang="en-US" smtClean="0"/>
              <a:t>5/25/2020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EEE2E6-3AFB-4EE1-A294-91F81DCB7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Computer Organization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&amp;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Architecture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1176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F. NOR</a:t>
            </a:r>
          </a:p>
          <a:p>
            <a:r>
              <a:rPr lang="en-US" dirty="0" smtClean="0"/>
              <a:t>            A</a:t>
            </a:r>
          </a:p>
          <a:p>
            <a:endParaRPr lang="en-US" dirty="0" smtClean="0"/>
          </a:p>
          <a:p>
            <a:r>
              <a:rPr lang="en-US" dirty="0" smtClean="0"/>
              <a:t>              B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2943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329565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2286000"/>
            <a:ext cx="2789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G. Exclusive-OR (XOR) </a:t>
            </a:r>
          </a:p>
          <a:p>
            <a:endParaRPr lang="en-US" dirty="0" smtClean="0"/>
          </a:p>
          <a:p>
            <a:r>
              <a:rPr lang="en-US" dirty="0" smtClean="0"/>
              <a:t>         A</a:t>
            </a:r>
          </a:p>
          <a:p>
            <a:endParaRPr lang="en-US" dirty="0" smtClean="0"/>
          </a:p>
          <a:p>
            <a:r>
              <a:rPr lang="en-US" dirty="0" smtClean="0"/>
              <a:t>         B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1" y="28194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19400" y="26670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x = A⊕ B 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x=A’B+AB’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19399"/>
            <a:ext cx="35052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44958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H. Exclusive-NOR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200" y="5334000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 = (A⊕ B)’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105400"/>
            <a:ext cx="1962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5720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Boolean </a:t>
            </a:r>
            <a:r>
              <a:rPr lang="en-US" b="1" dirty="0" smtClean="0"/>
              <a:t>Algebra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Boolean algebra is an algebra that deals with binary variables and logic  operations. 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Variables are designated by letters such as A, B, x, and y. 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Boolean function can be expressed algebraically with binary variables, the logic operation symbols, parentheses, and equal sign, and it can represent by: truth table, logic diagram &amp; algebraic expression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 of a Boolean function is either 0 or 1.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Consider the following Boolean function:     F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z‘ 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function F is equal to 1 if either both x and y are 1 or z' is 1; F is equal to 0 otherwise.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NB:  z' = 1 is equivalent to saying z = 0 since z' is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complement of z.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Basic </a:t>
            </a:r>
            <a:r>
              <a:rPr lang="en-US" b="1" dirty="0" smtClean="0"/>
              <a:t>Identities of Boolean algebra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(1)     x + 0 = x 	                                  (2)      x * 0 = 0 </a:t>
            </a:r>
          </a:p>
          <a:p>
            <a:r>
              <a:rPr lang="en-US" dirty="0" smtClean="0"/>
              <a:t>(3)      x + 1 = 1 	                      (4)      x * 1 = x         </a:t>
            </a:r>
          </a:p>
          <a:p>
            <a:r>
              <a:rPr lang="en-US" dirty="0" smtClean="0"/>
              <a:t>(5)      x + x = x 	                      (6)      x * x = x</a:t>
            </a:r>
          </a:p>
          <a:p>
            <a:r>
              <a:rPr lang="en-US" dirty="0" smtClean="0"/>
              <a:t>(7)      x + x' = 1 	                      (8)      x * x' = 0 </a:t>
            </a:r>
          </a:p>
          <a:p>
            <a:r>
              <a:rPr lang="es-ES" dirty="0" smtClean="0"/>
              <a:t>(9)      x + y = y + x 	                      (10)    </a:t>
            </a:r>
            <a:r>
              <a:rPr lang="es-ES" dirty="0" err="1" smtClean="0"/>
              <a:t>xy</a:t>
            </a:r>
            <a:r>
              <a:rPr lang="es-ES" dirty="0" smtClean="0"/>
              <a:t> = </a:t>
            </a:r>
            <a:r>
              <a:rPr lang="es-ES" dirty="0" err="1" smtClean="0"/>
              <a:t>yx</a:t>
            </a:r>
            <a:r>
              <a:rPr lang="es-ES" dirty="0" smtClean="0"/>
              <a:t> 	</a:t>
            </a:r>
          </a:p>
          <a:p>
            <a:r>
              <a:rPr lang="en-US" dirty="0" smtClean="0"/>
              <a:t>(11)    x + (y + z) = </a:t>
            </a:r>
            <a:r>
              <a:rPr lang="pl-PL" dirty="0" smtClean="0"/>
              <a:t>(x + y) + z</a:t>
            </a:r>
            <a:r>
              <a:rPr lang="en-US" dirty="0" smtClean="0"/>
              <a:t>            </a:t>
            </a:r>
            <a:r>
              <a:rPr lang="pl-PL" dirty="0" smtClean="0"/>
              <a:t>(12</a:t>
            </a:r>
            <a:r>
              <a:rPr lang="en-US" dirty="0" smtClean="0"/>
              <a:t>)    </a:t>
            </a:r>
            <a:r>
              <a:rPr lang="pl-PL" dirty="0" smtClean="0"/>
              <a:t>x(yz) = (xy)z </a:t>
            </a:r>
          </a:p>
          <a:p>
            <a:r>
              <a:rPr lang="en-US" dirty="0" smtClean="0"/>
              <a:t>(13)    x(y + z) = 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xz</a:t>
            </a:r>
            <a:r>
              <a:rPr lang="en-US" dirty="0" smtClean="0"/>
              <a:t>                    (14)    x + </a:t>
            </a:r>
            <a:r>
              <a:rPr lang="en-US" dirty="0" err="1" smtClean="0"/>
              <a:t>yz</a:t>
            </a:r>
            <a:r>
              <a:rPr lang="en-US" dirty="0" smtClean="0"/>
              <a:t> = (x + y)(x + z)</a:t>
            </a:r>
          </a:p>
          <a:p>
            <a:r>
              <a:rPr lang="es-ES" dirty="0" smtClean="0"/>
              <a:t>(15) 	(x + y)' = </a:t>
            </a:r>
            <a:r>
              <a:rPr lang="es-ES" dirty="0" err="1" smtClean="0"/>
              <a:t>x'y</a:t>
            </a:r>
            <a:r>
              <a:rPr lang="es-ES" dirty="0" smtClean="0"/>
              <a:t>' 	                      (16)    (</a:t>
            </a:r>
            <a:r>
              <a:rPr lang="es-ES" dirty="0" err="1" smtClean="0"/>
              <a:t>xy</a:t>
            </a:r>
            <a:r>
              <a:rPr lang="es-ES" dirty="0" smtClean="0"/>
              <a:t>)' = x' + y‘ </a:t>
            </a:r>
          </a:p>
          <a:p>
            <a:r>
              <a:rPr lang="en-US" dirty="0" smtClean="0"/>
              <a:t>(17) 	(x')' = x 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/>
              <a:t>De-Morgan’s Theorem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This theorem is very important in dealing with NOR and NAND gates. It states that a NOR gate that performs the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)’ function is equivalent to the function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x’y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’. Similarly a NAND function can be expressed by either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)’ or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x’+y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’). For this reason the NOR and NAND gates have two distinct graphic symbols.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6096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838200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19400" y="1143000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3200" y="14478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24200" y="17526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0000" y="2286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52800" y="2590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648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9200" y="1524000"/>
            <a:ext cx="1236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 invert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1524000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invert AND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9812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invert AND symbol for the NOR gate follows from the De-Morgan’s thermo and from the convention that small circles denote complementation.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Similarly the NAND gates have two distinct symbols as shown below.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276600"/>
            <a:ext cx="1258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Invert OR </a:t>
            </a:r>
          </a:p>
          <a:p>
            <a:r>
              <a:rPr lang="en-US" dirty="0" smtClean="0"/>
              <a:t>              x</a:t>
            </a:r>
          </a:p>
          <a:p>
            <a:r>
              <a:rPr lang="en-US" dirty="0" smtClean="0"/>
              <a:t>              Y</a:t>
            </a:r>
          </a:p>
          <a:p>
            <a:r>
              <a:rPr lang="en-US" dirty="0" smtClean="0"/>
              <a:t>               z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814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4800600"/>
            <a:ext cx="1438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AND-invert </a:t>
            </a:r>
          </a:p>
          <a:p>
            <a:r>
              <a:rPr lang="en-US" dirty="0" smtClean="0"/>
              <a:t>                    x</a:t>
            </a:r>
          </a:p>
          <a:p>
            <a:r>
              <a:rPr lang="en-US" dirty="0" smtClean="0"/>
              <a:t>                    y</a:t>
            </a:r>
          </a:p>
          <a:p>
            <a:r>
              <a:rPr lang="en-US" dirty="0" smtClean="0"/>
              <a:t>                    z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1" y="4953001"/>
            <a:ext cx="35813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373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Complement </a:t>
            </a:r>
            <a:r>
              <a:rPr lang="en-US" b="1" u="sng" dirty="0" smtClean="0"/>
              <a:t>of a function 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complement of a function F when expressed in a truth table is obtained by interchanging 1’s and 0’s in the values of F in the truth table.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the function is expressed in algebraic form the complement of the function can be derived by means of De-Morgan’s Theorem.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general form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DeMorgan’s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theorem can be expressed as follows: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 (x1+x2+x3+….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= x1’x2’x3’…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algn="just">
              <a:lnSpc>
                <a:spcPct val="150000"/>
              </a:lnSpc>
            </a:pP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		(x1x2x3…xn)’          =x1’+x2’+x3’+…+xn’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changing all OR operation to AND operation and all OR operations and then complementing each individual letter variable we can derive a simple procedure for obtaining the complement of an algebraic expression.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            F = AB+C’D’+B’D          F’=(A’+B’)(C+D)(B+D’) 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NB: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complement expression is obtained by interchanging AND and OR operations and complementing each individual.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Map </a:t>
            </a:r>
            <a:r>
              <a:rPr lang="en-US" b="1" dirty="0" smtClean="0"/>
              <a:t>Simplification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7620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addition to using Boolean algebra to simplify a Boolean function, we use map simplification techniques/methods.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map method is known as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map or K-map.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combination of the variables in a truth table is called a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a function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variables.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Boolean algebra can simplify by those two methods: </a:t>
            </a:r>
          </a:p>
          <a:p>
            <a:pPr marL="2286000" lvl="4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Sum-of- Products simplifications (SOP)</a:t>
            </a:r>
          </a:p>
          <a:p>
            <a:pPr marL="2286000" lvl="4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Product-of-sum simplifications (POS)</a:t>
            </a:r>
          </a:p>
          <a:p>
            <a:pPr marL="2286000" lvl="4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Variable </a:t>
            </a:r>
            <a:r>
              <a:rPr lang="en-US" b="1" dirty="0" smtClean="0"/>
              <a:t>Maps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1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following are maps for two-, three-, and four-variable function: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fig 1.3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799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Cont…….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variable names are listed across both the sides of the diagonal line into the corner of the map.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0’s and the 1’s marked along each row and each column designate the value of the variables.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variable under the brackets contain half of the squares in the map where that variable appears unprimed.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represent by a square is determined from the binary assignment of the variable along the left top edges in the map.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 the min term 5 the three variable maps are 101 of the second column. This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represents a value for the binary variables A, B and C with A and C being unprimed and B being primed.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493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Sum-of-Products Simplification (</a:t>
            </a:r>
            <a:r>
              <a:rPr lang="en-US" dirty="0" smtClean="0"/>
              <a:t>(</a:t>
            </a:r>
            <a:r>
              <a:rPr lang="en-US" b="1" dirty="0" smtClean="0"/>
              <a:t>SOP)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838201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Boolean function represented by a truth table is plotted into the map by inserting 1's into those squares where the function is 1.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Boolean functions can then be simplified by identifying adjacent squares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map that contain a 1.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square is considered adjacent to another square if it is next to, above, or below it. In addition, squares at the extreme ends of the same horizontal </a:t>
            </a:r>
            <a:r>
              <a:rPr lang="en-US" sz="2000" dirty="0" smtClean="0"/>
              <a:t>row are also considered adjacent. The same applies to the top and bottom squares of a column.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objective to identify adjacent squares containing 1's and group them together.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Groups must contain a number of squares that is an integral power of 2.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Groups of combined adjacent squares may share one or more squares with one or more groups.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group of squares represents an algebraic term, and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 of those terms gives the simplified algebraic expression for the function.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find the most simplified algebraic expression, the goal of map simplification is to identify the least number of groups with the largest number of members.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Example: We will simplify the Boolean function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F (A,B,C) = </a:t>
            </a:r>
            <a:r>
              <a:rPr lang="el-G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Σ(3,4,6,7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four squares marked with 1’s, one for each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produces 1 for the function.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squares belong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3,4,6,7 and are recognized from the figure b.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adjacent squares are combined in the third column. This column belongs to both B and C produces the term BC.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remaining two squares with 1’s in the two corner of the second row are adjacent and belong to row columns of C’, so they produce the term AC’.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"/>
            <a:ext cx="8686800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Organization, Computer Design, Computer Architecture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Computer Organization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concerned with the way the hardware computer operate and the way they are connected together to form the computer system.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various components are assumed to be in place and the task is to investigate the organizational structure to verify that the computer parts operation as intended. 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concerned with the hardware design of the computer.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computer specification is formulated, it is the task of the designer to develop hardware for the system.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concerned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determination of what hardware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used and how the parts should be connected.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aspect of computer hardware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sometimes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referred to as computer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implementation.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35846"/>
            <a:ext cx="8610600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simplified expression for the function is the or of the two terms: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BC + AC’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second example simplifies the following Boolean function: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F(A,B,C)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Σ(0,2,4,5,6)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marked with 1’s in the corresponding squares of the three variable maps.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four squares in the first and the fourth columns are adjacent and represent the term C’.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remaining square marked with a 1 belongs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and can be combined with the square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 to produce the term AB’. The simplified function is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304800"/>
            <a:ext cx="4572000" cy="1883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Map for F(A,B,C)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0,2,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6)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simplified expressions of the function is :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= C’+AB’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1"/>
            <a:ext cx="8001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Maps for F(A,B,C,D)=</a:t>
            </a:r>
            <a:r>
              <a:rPr lang="el-GR" dirty="0" smtClean="0"/>
              <a:t>Σ(0,1,2,6,8,9,10)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                                fig 1.4 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area in the map covered by this four variable consists of the squares marked with 1’s in fig 1.4.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function contains 1’s in the four corners that when taken as groups give the term B’D’.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possible because these four squares are adjacent when the map is considered with the top and bottom or left and right edges touching.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two 1’s on the bottom row are combined with the two 1’s on the left of the bottom row to give the term B’C’.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remaining 1 in the square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 is combined with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to give the term A’CD’.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So the simplified function is:</a:t>
            </a:r>
          </a:p>
          <a:p>
            <a:pPr lvl="2" algn="just"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b="1" dirty="0" smtClean="0"/>
              <a:t>F = B’D’ + B’C’ + A’CD’ </a:t>
            </a:r>
          </a:p>
          <a:p>
            <a:pPr lvl="2"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Product-of-Sums Simplification (POS)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approach is similar to the Sum-of-Products simplification, but identifying adjacent squares containing 0’s instead of 1’s forms the groups of adjacent squares.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Then, instead of representing the function as a sum of products, the function is represented as a product of sums.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Examples: F(A,B,C,D) =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Σ(0,1,2,5,8,9,10)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1’s marked in the map of fig 1.5 represents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produces a 1 for the function,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squares marked with 0’s represent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 included in F and therefore denote the complement of F.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Combining the squares with 1’s gives the simplified function in sum-of-products form:      F = B’D’ +B’C’+A’C’D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 squares marked with 0’s are combined as shown in the diagram, we obtain the simplified complement function: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</a:t>
            </a:r>
            <a:r>
              <a:rPr lang="en-US" b="1" dirty="0" smtClean="0"/>
              <a:t>F’=(A’+B’)(C’+D’)(B’+D)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				fig 1.5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010399" cy="40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67200" y="5410200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 1.6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0" y="556260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 1.7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"/>
            <a:ext cx="34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Don't </a:t>
            </a:r>
            <a:r>
              <a:rPr lang="en-US" b="1" u="sng" dirty="0" smtClean="0"/>
              <a:t>Care Conditions </a:t>
            </a:r>
          </a:p>
          <a:p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doesn't matter whether a function produces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or 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given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this condition occurs, an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used in the map to represent the don't care condition.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Then, when performing map simplification, a square containing an X can be used in both the Sum-of-Products approach and the Product-of-Sums approach.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choosing adjacent squares for the function in the map,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 be assumed to be either 0 or 1, whichever gives the simplest expression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addition an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to be used at all if it does not contribute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simplification of the function.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each case the choice depends only on the simplification that can be achieved. As example consider the following Boolean function together with the don’t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         F(A,B,C)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Σ0,2,6) 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d(A,B,C)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Σ(1,3,5)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1"/>
            <a:ext cx="868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listed with F produce a 1 for the function. The don’t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listed with d may produce either a 0 or 1 for the function. The remaining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4,7 produce a 0 for the function.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1’s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combined in any convenient manner so as to enclose the maximum number of adjacent squares.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not necessary to include the don’t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and 3 with the 1’s in the first row we obtain the term, BC’. </a:t>
            </a:r>
          </a:p>
          <a:p>
            <a:pPr lvl="3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simplified expression is: </a:t>
            </a:r>
          </a:p>
          <a:p>
            <a:pPr lvl="3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 = A’ + BC’ </a:t>
            </a:r>
          </a:p>
          <a:p>
            <a:pPr lvl="3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 if we don’t use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’s the simplified expression would be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3"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F=A’C’+BC’ it needs two ANDs gate and one OR 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>
              <a:lnSpc>
                <a:spcPct val="150000"/>
              </a:lnSpc>
            </a:pPr>
            <a:r>
              <a:rPr lang="en-US" dirty="0" smtClean="0"/>
              <a:t>Cont….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Computer Architecture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concerned with the structure and behavior of the computer as seen by the user.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includes the information formats, the instruction set and techniques for addressing memory.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29000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/>
              <a:t>Digital Logic Circuits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chapter introduces the fundamental knowledge needed for the design of digital systems constructed with the individual gates and flip – flops.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covers Boolean algebra, combinational circuits and sequential circuits.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provides the necessary background for understanding the digital circuits to be presented.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Combinational Circuits 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combinational circuit is a connected arrangement of logic gates with a set of inputs and outputs.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any given time, the binary values of the outputs are a function of the binary values of the inputs.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design of a combinational circuit starts from a verbal outline of the problem and ends in a logic circuit diagram.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procedure involves the following steps: 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problem is stated. 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input and output variables are assigned letter symbols. 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truth table that defines the relationship between inputs and outputs is derived. 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logic diagram is drawn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Half-Adder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09601"/>
            <a:ext cx="8610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most basic digital arithmetic circuit.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Performs the addition of two binary digits.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input variables of a half-adder are called the augends and the addend.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output variables of a half-adder are called the sum and the carry.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51816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fig 1.8 half adder</a:t>
            </a:r>
          </a:p>
          <a:p>
            <a:r>
              <a:rPr lang="en-US" dirty="0" smtClean="0"/>
              <a:t>S = </a:t>
            </a:r>
            <a:r>
              <a:rPr lang="en-US" dirty="0" err="1" smtClean="0"/>
              <a:t>x’y+xy</a:t>
            </a:r>
            <a:r>
              <a:rPr lang="en-US" dirty="0" smtClean="0"/>
              <a:t>’=x ⊕ y </a:t>
            </a:r>
          </a:p>
          <a:p>
            <a:r>
              <a:rPr lang="en-US" dirty="0" smtClean="0"/>
              <a:t>C=</a:t>
            </a:r>
            <a:r>
              <a:rPr lang="en-US" dirty="0" err="1" smtClean="0"/>
              <a:t>xy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38413"/>
            <a:ext cx="6629399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Full-Adder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5344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full-adder performs the addition of three binary digits.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half-adders can be combined to for a full-adder.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adder has three inputs and two outputs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full adder circuit contains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two half adders and an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gate.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8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fig 1.9  Full-adder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6829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5532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114800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NB: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Additional examples of combinational circuits: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Decoders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 Encoders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 multiplexers(MUL)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 Demultiplexers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20684" cy="4413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fld id="{7EEEE2E6-3AFB-4EE1-A294-91F81DCB722F}" type="slidenum">
              <a:rPr lang="en-US" sz="2000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50000"/>
                </a:lnSpc>
              </a:pPr>
              <a:t>34</a:t>
            </a:fld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16641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Decoders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binary code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bits is capable of representing up to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distinct elements of the coded information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decoder is a combinational circuit that converts binary information from the n coded inputs to a maximum of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unique outputs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decoder has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inputs and m outputs, where m ≤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and are called n-to-m-line decoders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output represents one of the combinations of the input variables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enable input controls operation of the decoder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791200"/>
            <a:ext cx="31085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1.20     3-to- 8 line Decoder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353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304800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Truth table  for 3-to- 8 line Decoder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3434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decoders use NAND gates rather than AND gates causing the outputs to be in their complemented form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circuit would then be enabled when E = 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324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381000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1.21   2-to-4 line decoder with NAND  gates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1148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possible to combine two or more decoders with enable inputs to form a larger decoder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enable inputs are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convenient feature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decoder expansion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1"/>
            <a:ext cx="7543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381001"/>
            <a:ext cx="6553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1.22  A  3X8 Decoder constructed with  2 X 4 Decoders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check the relationship by using the truth tables.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534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Encoders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encoder is a digital circuit that performs the inverse of a decoder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encoder has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(or less) input lines and n output lines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output lines generate the binary code corresponding to the input value </a:t>
            </a:r>
          </a:p>
          <a:p>
            <a:pPr lvl="2" algn="just">
              <a:lnSpc>
                <a:spcPct val="150000"/>
              </a:lnSpc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Truth tables  for Octal to Binary 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88768"/>
            <a:ext cx="69246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Digital </a:t>
            </a:r>
            <a:r>
              <a:rPr lang="en-US" b="1" dirty="0"/>
              <a:t>Computers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838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computers use the binary number system, which has two digits, 0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binary digit is called a bit.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grouped together as bytes and words to form some type of representation within the computer.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sequence of instructions for the computer is known as program.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Block diagram of a digital computer  as shown fig 1.1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encoder can be implemented with OR gates </a:t>
            </a:r>
          </a:p>
          <a:p>
            <a:pPr lvl="2" algn="just">
              <a:lnSpc>
                <a:spcPct val="150000"/>
              </a:lnSpc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=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=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lvl="2" algn="just">
              <a:lnSpc>
                <a:spcPct val="150000"/>
              </a:lnSpc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=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+ D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19400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Multiplexers 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85344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multiplexer (MUX) is a combinational circuit with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input data lines, n input select lines, and one output line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input selection lines determine which input data line is selected for the output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1"/>
            <a:ext cx="73914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457200"/>
            <a:ext cx="367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1.23  4-to-1 line Multiplexers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8601"/>
            <a:ext cx="8305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  <a:r>
              <a:rPr lang="en-US" sz="2000" b="1" dirty="0" smtClean="0"/>
              <a:t>Cont…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Rather than using a truth table  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 describe the circuit, we use function table with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rows is used , example for the 4-to-1 line multiplexer above we needs 64 rows, if we use truth table , then instead we use function tables.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One row for each combination of the selection inputs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MUX is also called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data selector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Function table for  4-to- 1 line Multiplexers</a:t>
            </a: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You can check from fig 1.23 </a:t>
            </a:r>
          </a:p>
          <a:p>
            <a:pPr algn="just">
              <a:lnSpc>
                <a:spcPct val="150000"/>
              </a:lnSpc>
            </a:pPr>
            <a:endParaRPr lang="en-US" sz="20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29001"/>
            <a:ext cx="34290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6106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200" b="1" i="1" u="sng" dirty="0" smtClean="0">
                <a:latin typeface="Times New Roman" pitchFamily="18" charset="0"/>
                <a:cs typeface="Times New Roman" pitchFamily="18" charset="0"/>
              </a:rPr>
              <a:t>Sequential circuits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current output of a sequential circuit depends on the current input and the current state of that circuit.</a:t>
            </a:r>
            <a:endParaRPr lang="en-US" b="1" i="1" u="sng" dirty="0" smtClean="0"/>
          </a:p>
          <a:p>
            <a:r>
              <a:rPr lang="en-US" b="1" i="1" dirty="0" smtClean="0"/>
              <a:t>	</a:t>
            </a:r>
            <a:r>
              <a:rPr lang="en-US" b="1" i="1" u="sng" dirty="0" smtClean="0"/>
              <a:t>Flip Flops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simplest form of sequential circuit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a variety of flip flops,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of which share two properties: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flip-flop is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device. It exists in one of two stable states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flip-flop has two outputs, which are always the complements of each other. These are generally labeled Q and Q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 (Q complement)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Flip-flop is a binary cell capable of storing one bit of information.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two outputs, one for the normal value and one for the complement value of the bit stored in it.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Flip-flops are storage elements utilized in synchronous sequential circuits.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Cont…..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Synchronous sequential circuits employ signals that effect storage elements only at discrete instances of time.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timing device called a clock pulse generator that produces a periodic train of clock pulses achieves synchronization.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Values maintained in the storage elements can only change when the clock pulses.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Hence, a flip-flop maintains a binary state until directed by a clock pulse to switch states.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difference in the types of flip flops is in the number of inputs and the manner in which the inputs affect the binary state.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Flip-flops can be described by a characteristic table which permutated all possible inputs (just like a truth table).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characteristic table of a flip-flop describes all possible outputs (called the next state) at time Q(t+1) over all possible inputs and the present state at time Q(t).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most common types of flip flops are: 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SR Flip-Flop 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 Flip-Flop 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JK Flip-Flop 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Flip-Flop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SR Flip-Flop  or S-R Latch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3810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Has 3 Inputs:</a:t>
            </a:r>
            <a:r>
              <a:rPr lang="en-US" dirty="0" smtClean="0"/>
              <a:t>      Graphic symbol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S (for set)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R (for reset)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C(for Clock)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Has 2 Outputs</a:t>
            </a:r>
            <a:r>
              <a:rPr lang="en-US" dirty="0" smtClean="0"/>
              <a:t>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Q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Q'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3124200"/>
            <a:ext cx="4572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4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Truth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7346"/>
            <a:ext cx="8534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Cont…..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operation of the SR flip-flop is as follow.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there is no signal at the clock input C, the output of the circuit cannot change irrespective of the values at inputs S and 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when the clock signals changes from 0 to 1 can the output be affected according to the values in inputs S and R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S =1 and R = 0 when C changes when C changes from 0 to 1 output Q is set to 1.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S = 0 and R =1 when C changes from 0 to 1output Q  is cleared to 0.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both S and R are 0 during the clock transition, output does not change.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both S and R are equal to 1, the output is unpredictable and may go to either 0 or 1, depending on internal timing that occur within the circuit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D Flip-Flop: </a:t>
            </a:r>
          </a:p>
          <a:p>
            <a:r>
              <a:rPr lang="en-US" dirty="0" smtClean="0"/>
              <a:t>     = slight modifications of SR flip-flops</a:t>
            </a:r>
          </a:p>
          <a:p>
            <a:r>
              <a:rPr lang="en-US" b="1" u="sng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10336"/>
            <a:ext cx="4191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Inputs:</a:t>
            </a:r>
            <a:r>
              <a:rPr lang="en-US" dirty="0" smtClean="0"/>
              <a:t> 		     Graphics Symbol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(for data)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(for clock</a:t>
            </a:r>
            <a:r>
              <a:rPr lang="en-US" dirty="0" smtClean="0"/>
              <a:t>) </a:t>
            </a:r>
          </a:p>
          <a:p>
            <a:r>
              <a:rPr lang="en-US" b="1" dirty="0" smtClean="0"/>
              <a:t>Outputs: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Q'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971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JK Flip-Flop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refinements of the SR flip-flops in that indeterminate conditions of the SR type and is defined in the JK types.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-if inputs J&amp; K are both equal to 1 a clock transition switches the outputs of the flip-flops to their complement state.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196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Inputs:</a:t>
            </a:r>
            <a:r>
              <a:rPr lang="en-US" dirty="0" smtClean="0"/>
              <a:t>             Graphics Symbol</a:t>
            </a:r>
          </a:p>
          <a:p>
            <a:pPr lvl="1"/>
            <a:r>
              <a:rPr lang="en-US" dirty="0" smtClean="0"/>
              <a:t>J </a:t>
            </a:r>
          </a:p>
          <a:p>
            <a:pPr lvl="1"/>
            <a:r>
              <a:rPr lang="en-US" dirty="0" smtClean="0"/>
              <a:t>K </a:t>
            </a:r>
          </a:p>
          <a:p>
            <a:pPr lvl="1"/>
            <a:r>
              <a:rPr lang="en-US" dirty="0" smtClean="0"/>
              <a:t>C</a:t>
            </a:r>
          </a:p>
          <a:p>
            <a:r>
              <a:rPr lang="en-US" b="1" dirty="0" smtClean="0"/>
              <a:t>Outputs: </a:t>
            </a:r>
          </a:p>
          <a:p>
            <a:pPr lvl="1"/>
            <a:r>
              <a:rPr lang="en-US" dirty="0" smtClean="0"/>
              <a:t>Q  &amp;Q'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62400"/>
            <a:ext cx="4495800" cy="23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00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57842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 Flip-Flop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obtained from a JK types when inputs J&amp; K are connected to provide single inputs designed  by 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T flip flops has only two conditions     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T=0(J=K=0) a clock transition does not change the state of the flip-flops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T=1(J=K=1) a clock transition complements the state of the flip-flops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62200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Inputs: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(for toggle)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(for clock) 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Outputs: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  &amp;Q‘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 flip flops can be expressed by this equation: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Q(t+1)=Q(t) XOR T</a:t>
            </a:r>
          </a:p>
          <a:p>
            <a:pPr lvl="1" algn="just">
              <a:lnSpc>
                <a:spcPct val="150000"/>
              </a:lnSpc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Edge – Triggered Flip-flops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common types of flip flops used synchronize the state change during a clock transition is the edge-triggered flip- flops.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334" y="2311362"/>
            <a:ext cx="4876800" cy="14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	</a:t>
            </a:r>
            <a:r>
              <a:rPr lang="en-US" sz="2000" b="1" dirty="0" smtClean="0"/>
              <a:t>Cont….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flip-flops are edge-triggered flip-flops (i.e. the transition occurs at a specific level of the clock pulse) 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positive-edge transition occurs on the rising edge of the clock signal.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negative-edge transition occurs on the falling edge of the clock signal. 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Master Slave flip-flops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Consists of two flip-flop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Master, w/h responds to the positive level of the clock and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Slave, w/h responds to the negative level of the clock.</a:t>
            </a:r>
          </a:p>
          <a:p>
            <a:pPr lvl="2" algn="just"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result changes from 0 t0 1 transitions of the clock signals.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Flip-flops can also include special input terminals for setting or clearing the flip-flop asynchronously.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inputs are usually called preset and clear and are useful for initialing the flip-flops before clocked operations are initiated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858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86200" y="579120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 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Registers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8458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register is a group of flip-flops with each flip-flop capable of storing one bit of information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n-bit register has a group of n flip-flops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register may also have combinational gates that perform certain data-processing tasks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flip-flops hold the data and the gates control when and how new data is transferred into the register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flip-flops have a common clock input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common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clear input is available to reset all the flip-flops asynchronously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56388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Fig 1.24  4 bit Registers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1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transfer of new data into a register is called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loading the register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all bits are loaded simultaneously with a common clock pulse transition, then the loading is done in parallel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load input determines the action to be taken with each clock pulse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the load input is 1, then the data in the four inputs are transferred at the next positive clock transition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the load input is 0, the data inputs are inhibited and the output is fed back to simulate a no change condition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basic types of registers are commonly used: </a:t>
            </a:r>
          </a:p>
          <a:p>
            <a:pPr marL="1828800" lvl="3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parallel registers and </a:t>
            </a:r>
          </a:p>
          <a:p>
            <a:pPr marL="1828800" lvl="3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shift registers.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NB: Figure 1.25 illustrates the operation of a parallel register using D flip-flops.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1.25 8 bit parallel register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2. SHIFT REGISTER: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shift register accepts and/or transfers information serially.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shift register is capable of shifting its binary information in one or both directions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logical configuration is a chain of flip-flops, with the output of one connected to the input of the next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serial input determines what goes into the leftmost position during the shift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serial output </a:t>
            </a:r>
            <a:r>
              <a:rPr lang="en-US" sz="2000" i="1" dirty="0" smtClean="0"/>
              <a:t>is taken from the output of the rightmost flip-flop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Fig 1.26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bit shift register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148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4801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bi-directional shift register can shift in both directions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most general shift register has all the following capabilities: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input for clock pulses to synchronize all operations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shift-right operation and a serial input line associated with the shift-right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shift-left operation and a serial input line associated with the shift-left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parallel load operation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input lines associated with the parallel transfer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parallel output lines </a:t>
            </a:r>
          </a:p>
          <a:p>
            <a:pPr lvl="1"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Binary Counters </a:t>
            </a:r>
            <a:endParaRPr lang="en-US" sz="24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096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register that goes through a predetermined sequence of states upon the application of input pulses is called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counter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input pulses may be a clock or an external input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input may occur at uniform intervals of time or randomly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Used to count the number of occurrences of an event and for generating timing signals to control the sequence of operations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counter that follows the binary number sequence is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binary counter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n-bit binary counter is a register of n flip-flops and gates that follow a sequence of states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Consider the sequence 0000, 0001, 0010, 0011, 1000, …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lsb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complemented each count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Every other bit is complemented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 its lower-order bits are equal to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Natural to use either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or JK flip-flops since they both have a complement state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counter has an enable input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Synchronous counters have a regular pattern with a common clock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chain of AND gates generate the logic for the flip-flop inputs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55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 1.27 4 bit synchronous binary counter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858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Memory Unit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096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memory unit is a collection of storage cells together with associated circuits to transfer information in and out of storage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memory stores binary data in groups of bits called words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A word can represent an instruction code or alphanumeric characters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Each word in memory is assigned an address from 0 to 2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–1, where k is the number of address lines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decoder inside the memory accepts an address opens the paths needed to select the bits of the specified word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memory capacity is stated as the total number of bytes that can be stored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Refer to the number of bytes using one of the following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K (kilo)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10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M (mega)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20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G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30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64K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2M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4G =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3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The hardware of the computer is usually divided into three major parts. </a:t>
            </a:r>
          </a:p>
          <a:p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The Central processing Unit (CPU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an arithmetic and logic unit for manipulating data, a number of registers for storing data, and control circuits for fetching and executing instructions.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The memory of a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computer;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storage for instructions and data, it is called a Random Access Memory (RAM) ,the CPU can access any location in memory at random and retrieve the binary information within a fixed interval of time.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The input and output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processor: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contains electronic circuit for communication and controlling the transfer of information between the computer and the outside world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The input and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output device: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connected to the computer include keyboards, printers, terminals, magnetic disk drives and other communication devices.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458200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random-access memory (RAM) the memory cells can be accessed for information from any desired random location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process of locating a word in memory is the same and requires an equal amount of time no matter where the cells are located physically in memory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Communication between memory and its environment is achieved via data input and output lines, address selections lines, and control lines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data input lines provide the information to be stored in memory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data output lines supply the information coming out of memory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 address lines provide a binary number of k bits that specify a specific word or location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two control lines specify the direction of transfer – either read or write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114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Steps to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write to memory: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Apply the binary address of the desired word into the address lines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Apply the data bits that are to be stored in memory on the data lines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Activate the write input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Steps to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read from memory: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Apply the binary address of the desired word into the address lines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Activate the read input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read-only memory (ROM) is a memory unit that performs the read operation only – there is no write capability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binary information stored in a ROM is permanent during the hardware production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RAM is a general-purpose device whose contents can be altered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The information in ROM forms the required interconnection pattern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ROMs come with special internal electronic fuses that can be programmed for a specific configuration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 x n ROM is an array of binary cells organized into m words of n bits each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61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ROM has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 address lines to select one of m words in memory and n output lines, one for each bit of the word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 have one or more enable inputs for expansion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outputs are a function of only the present input (the address), so it is a combinational circuit constructed of decoders and OR gates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53440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used as a memory unit, it stores fixed programs that are not to be altered and for tables of constants that will not change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When used in the design of control units for digital computers, it stores coded information that represents the sequence of internal control variables to enable the various operations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control unit that utilizes a ROM is called a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microprogrammed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control unit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required paths may be programmed in three different ways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Mask programming is done by the semiconductor company based upon a truth table provided by the manufacturer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Programmable read-only memory (PROM) is more economical. PROM units contain all fuses intact and are blown by users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Erasable PROM (EPROM) can be altered using a special ultraviolet light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Electrical erasable PROM (EEPROM) can be erased with electrical signals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14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u="sng" dirty="0" smtClean="0"/>
              <a:t>Logic </a:t>
            </a:r>
            <a:r>
              <a:rPr lang="en-US" b="1" u="sng" dirty="0" smtClean="0"/>
              <a:t>Gates </a:t>
            </a:r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the fundamental building block of all digital logic circuits.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Logical functions are implemented by the interconnection of gates.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Binary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information is represented in digital computers using electrical signals.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signals can be represented by voltage to specify one of two possible states. For example, if a wire contains a signal of 3 volts, it is considered to contain the digital value 1.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Likewise, if the wire contains 1.5 volts, then it represents the digital value 0.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manipulation of binary information in a computer is done using logic circuits called gates.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 AND, OR, Inverter, Buffer, NAND, NOR, X-OR, X-NOR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Each gate is defined in </a:t>
            </a:r>
            <a:r>
              <a:rPr lang="en-US" sz="2000" i="1" dirty="0" smtClean="0">
                <a:solidFill>
                  <a:srgbClr val="FF0000"/>
                </a:solidFill>
              </a:rPr>
              <a:t>three ways</a:t>
            </a:r>
            <a:r>
              <a:rPr lang="en-US" sz="2000" dirty="0" smtClean="0"/>
              <a:t>: graphic symbol, algebraic notation/function, and truth table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ctr"/>
            <a:r>
              <a:rPr lang="en-US" dirty="0" smtClean="0"/>
              <a:t>         Fig 1.2 </a:t>
            </a:r>
          </a:p>
          <a:p>
            <a:pPr marL="342900" indent="-342900">
              <a:buAutoNum type="alphaUcPeriod"/>
            </a:pPr>
            <a:r>
              <a:rPr lang="en-US" dirty="0" smtClean="0"/>
              <a:t>AND  Gate </a:t>
            </a:r>
          </a:p>
          <a:p>
            <a:pPr marL="1714500" lvl="3" indent="-342900"/>
            <a:r>
              <a:rPr lang="en-US" dirty="0" smtClean="0"/>
              <a:t>      </a:t>
            </a:r>
          </a:p>
          <a:p>
            <a:pPr marL="1714500" lvl="3" indent="-342900"/>
            <a:r>
              <a:rPr lang="en-US" dirty="0" smtClean="0"/>
              <a:t>     A</a:t>
            </a:r>
          </a:p>
          <a:p>
            <a:pPr marL="1714500" lvl="3" indent="-342900"/>
            <a:r>
              <a:rPr lang="en-US" dirty="0" smtClean="0"/>
              <a:t>      </a:t>
            </a:r>
          </a:p>
          <a:p>
            <a:pPr marL="1714500" lvl="3" indent="-342900"/>
            <a:r>
              <a:rPr lang="en-US" dirty="0" smtClean="0"/>
              <a:t>     B</a:t>
            </a:r>
          </a:p>
          <a:p>
            <a:pPr marL="1714500" lvl="3" indent="-342900"/>
            <a:endParaRPr lang="en-US" dirty="0" smtClean="0"/>
          </a:p>
          <a:p>
            <a:pPr marL="1714500" lvl="3" indent="-342900"/>
            <a:endParaRPr lang="en-US" dirty="0" smtClean="0"/>
          </a:p>
          <a:p>
            <a:pPr marL="1714500" lvl="3" indent="-342900"/>
            <a:endParaRPr lang="en-US" dirty="0" smtClean="0"/>
          </a:p>
          <a:p>
            <a:pPr marL="1714500" lvl="3" indent="-342900"/>
            <a:r>
              <a:rPr lang="en-US" dirty="0" smtClean="0"/>
              <a:t>The truth table of </a:t>
            </a:r>
          </a:p>
          <a:p>
            <a:pPr marL="1714500" lvl="3" indent="-342900"/>
            <a:r>
              <a:rPr lang="en-US" dirty="0" smtClean="0"/>
              <a:t>AND gate</a:t>
            </a:r>
          </a:p>
          <a:p>
            <a:pPr marL="1714500" lvl="3" indent="-342900"/>
            <a:endParaRPr lang="en-US" dirty="0" smtClean="0"/>
          </a:p>
          <a:p>
            <a:pPr marL="1714500" lvl="3" indent="-342900"/>
            <a:endParaRPr lang="en-US" dirty="0" smtClean="0"/>
          </a:p>
          <a:p>
            <a:pPr marL="1714500" lvl="3" indent="-342900"/>
            <a:endParaRPr lang="en-US" dirty="0" smtClean="0"/>
          </a:p>
          <a:p>
            <a:pPr marL="1714500" lvl="3" indent="-342900"/>
            <a:endParaRPr lang="en-US" dirty="0"/>
          </a:p>
        </p:txBody>
      </p:sp>
      <p:pic>
        <p:nvPicPr>
          <p:cNvPr id="3074" name="Picture 2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990600"/>
            <a:ext cx="4476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314575"/>
            <a:ext cx="3495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3733800"/>
            <a:ext cx="241604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B. OR Gate</a:t>
            </a:r>
          </a:p>
          <a:p>
            <a:r>
              <a:rPr lang="en-US" dirty="0" smtClean="0"/>
              <a:t>               A</a:t>
            </a:r>
          </a:p>
          <a:p>
            <a:endParaRPr lang="en-US" dirty="0" smtClean="0"/>
          </a:p>
          <a:p>
            <a:r>
              <a:rPr lang="en-US" dirty="0" smtClean="0"/>
              <a:t>                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truth table of OR </a:t>
            </a:r>
          </a:p>
          <a:p>
            <a:r>
              <a:rPr lang="en-US" dirty="0" smtClean="0"/>
              <a:t>gate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2362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3257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38600" y="4343400"/>
            <a:ext cx="161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 = A + B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C. Inverter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 = A’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D. Buffer </a:t>
            </a:r>
          </a:p>
          <a:p>
            <a:endParaRPr lang="en-US" dirty="0" smtClean="0"/>
          </a:p>
          <a:p>
            <a:r>
              <a:rPr lang="en-US" dirty="0" smtClean="0"/>
              <a:t>	X = A 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2266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36385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41148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 NAND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1905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648200"/>
            <a:ext cx="4733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E2E6-3AFB-4EE1-A294-91F81DCB72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2600</TotalTime>
  <Words>4113</Words>
  <Application>Microsoft Office PowerPoint</Application>
  <PresentationFormat>On-screen Show (4:3)</PresentationFormat>
  <Paragraphs>613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Concourse</vt:lpstr>
      <vt:lpstr>Computer Organization  &amp;  Architecture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 &amp;  Architecture </dc:title>
  <dc:creator>Peace4All</dc:creator>
  <cp:lastModifiedBy>Nageye</cp:lastModifiedBy>
  <cp:revision>691</cp:revision>
  <dcterms:created xsi:type="dcterms:W3CDTF">2014-03-07T15:10:14Z</dcterms:created>
  <dcterms:modified xsi:type="dcterms:W3CDTF">2020-05-25T11:06:38Z</dcterms:modified>
</cp:coreProperties>
</file>