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72" r:id="rId14"/>
    <p:sldId id="273" r:id="rId15"/>
    <p:sldId id="269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Prepared By: Mebrahtu 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83375-951F-433C-98ED-364AFB448E2A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74AB5-77DA-4A4C-8EA0-EC1270027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Prepared By: Mebrahtu 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D2B31-D672-498E-8B8A-7CBE95C19C35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6F51D-82D1-430E-BB31-BD5546EB2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6F51D-82D1-430E-BB31-BD5546EB293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Prepared By: Mebrahtu T.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6FD2B31-D672-498E-8B8A-7CBE95C19C35}" type="datetimeFigureOut">
              <a:rPr lang="en-US" smtClean="0"/>
              <a:pPr/>
              <a:t>5/25/2020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Prepared By: Mebrahtu 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FD2B31-D672-498E-8B8A-7CBE95C19C35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6F51D-82D1-430E-BB31-BD5546EB293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777087-25EB-4ECF-8821-CEBEE381D429}" type="datetime1">
              <a:rPr lang="en-US" smtClean="0"/>
              <a:t>5/25/2020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73C6F-4E9D-44B3-9F58-33311C4E0964}" type="datetime1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E7991-B932-421D-9A64-33A551C40722}" type="datetime1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00447-220D-40C0-8E25-04E442F05A1A}" type="datetime1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BDA62-1B97-415C-9571-E5C1EC785CFE}" type="datetime1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D7C54-1244-4BB0-AE14-D59A541524EC}" type="datetime1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7EBA-5399-4C83-A055-4D391FA4B378}" type="datetime1">
              <a:rPr lang="en-US" smtClean="0"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779DF-EC6F-43A4-ADCE-89CE484F5336}" type="datetime1">
              <a:rPr lang="en-US" smtClean="0"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0956AB-B27B-48CA-BBCD-2AC24F9D40DA}" type="datetime1">
              <a:rPr lang="en-US" smtClean="0"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100345-1AB5-4EAD-9373-CE9935D4120D}" type="datetime1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0F573A-3EE2-4568-B9EE-7832602F8D31}" type="datetime1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5D18BD-1E03-4485-9EE2-D8CA7B38586D}" type="datetime1">
              <a:rPr lang="en-US" smtClean="0"/>
              <a:t>5/25/2020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F414A8-CBF4-492D-AB89-22A92917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5400"/>
            <a:ext cx="86106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La Bamba LET" pitchFamily="2" charset="0"/>
                <a:cs typeface="Times New Roman" pitchFamily="18" charset="0"/>
              </a:rPr>
              <a:t>Computer Organization </a:t>
            </a:r>
            <a:br>
              <a:rPr lang="en-US" sz="4000" dirty="0" smtClean="0">
                <a:latin typeface="La Bamba LET" pitchFamily="2" charset="0"/>
                <a:cs typeface="Times New Roman" pitchFamily="18" charset="0"/>
              </a:rPr>
            </a:br>
            <a:r>
              <a:rPr lang="en-US" sz="4000" dirty="0" smtClean="0">
                <a:latin typeface="La Bamba LET" pitchFamily="2" charset="0"/>
                <a:cs typeface="Times New Roman" pitchFamily="18" charset="0"/>
              </a:rPr>
              <a:t>&amp; </a:t>
            </a:r>
            <a:br>
              <a:rPr lang="en-US" sz="4000" dirty="0" smtClean="0">
                <a:latin typeface="La Bamba LET" pitchFamily="2" charset="0"/>
                <a:cs typeface="Times New Roman" pitchFamily="18" charset="0"/>
              </a:rPr>
            </a:br>
            <a:r>
              <a:rPr lang="en-US" sz="4000" dirty="0" smtClean="0">
                <a:latin typeface="La Bamba LET" pitchFamily="2" charset="0"/>
                <a:cs typeface="Times New Roman" pitchFamily="18" charset="0"/>
              </a:rPr>
              <a:t>Architecture </a:t>
            </a:r>
            <a:endParaRPr lang="en-US" sz="4000" dirty="0">
              <a:latin typeface="La Bamba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7467600" cy="2209800"/>
          </a:xfrm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</a:pPr>
            <a:r>
              <a:rPr lang="en-US" sz="3200" dirty="0" smtClean="0">
                <a:latin typeface="Modern No. 20" pitchFamily="18" charset="0"/>
              </a:rPr>
              <a:t>CHAPTER TWO</a:t>
            </a:r>
          </a:p>
          <a:p>
            <a:pPr algn="ctr">
              <a:lnSpc>
                <a:spcPct val="170000"/>
              </a:lnSpc>
            </a:pPr>
            <a:r>
              <a:rPr lang="en-US" sz="3200" b="1" i="1" dirty="0" smtClean="0">
                <a:latin typeface="Monotype Corsiva" pitchFamily="66" charset="0"/>
              </a:rPr>
              <a:t>2. Data Representation</a:t>
            </a:r>
            <a:endParaRPr lang="en-US" sz="3200" b="1" i="1" dirty="0">
              <a:latin typeface="Monotype Corsiva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381001"/>
            <a:ext cx="8610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Two’s Complement Arithmetic operations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371600" lvl="2" indent="-457200">
              <a:lnSpc>
                <a:spcPct val="150000"/>
              </a:lnSpc>
              <a:buAutoNum type="alphaU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Addition: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Addition of two n-bit numbers in 2’s complement can be performed using an n-bit  adder.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Any carry-out bit can be ignored without affecting the  correctness of the results, as long as the results of the addition is in the range -2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-1	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(-7 )+ (+4)= -3 that is, (1001 )+ (0100) = 1101, a (-3) in 2’s complement.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(+6)+(+7)=+13, that is, 0111 + (0110) = 1101, a wrong result. This is because the result exceeds the largest value (+7).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Example2:  (-7)+(-4)=-11 , that is, 1001+ (1100) = 0101, a wrong result. This is because the result is less than the smallest value (-8).  Notice that the original numbers are negative while the result is positive.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2’s complement, subtraction can be performed in the same way addition is performed.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381000"/>
            <a:ext cx="7620000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       Floating-point representation and arithmetic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228600" y="9906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Floating-Point Representation: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floating-point (FP) number can be represented in the following form:,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called the mantissa, represents the fraction part of the number and is normally represented as a signed binary fraction,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represents the exponent, and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represents the base (radix) of the exponent.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Fig 2.1 Representation of a floating-point number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Figure 2.1 is a representation of a floating-point number having m = 23 bits, e= 8 bits, and S (sign bit)= 1 bit.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the value stored in S is 0, the number is positive and if the value stored in S is 1, the number is negative.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447800"/>
            <a:ext cx="137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779023"/>
            <a:ext cx="7772400" cy="107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762001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Floating-Point Arithmetic Addition/Subtraction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difficulty in adding two FP numbers stems from the fact that they may have different exponents.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Therefore, before adding two FP numbers, their exponents must be equalized, that is, the mantissa of the number that has smaller magnitude of exponent must be aligned.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Steps Required to Add/Subtract Two Floating-Point Numbers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Compare the magnitude of the two exponents and make suitable alignment to the number with the smaller magnitude of exponent.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Perform the addition/subtraction.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Perform normalization by shifting the resulting mantissa and adjusting the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resulting exponent.</a:t>
            </a:r>
            <a:endParaRPr lang="en-US" sz="20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609601"/>
            <a:ext cx="84582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consider adding the two FP numbers 1.1100*2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and 1.1000*2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	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Alignment: 1.1000 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has to be aligned to 0.0110 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Addition: Add the two numbers to get 10.0010 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Normalization: The final normalized result is 0.1000 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(assuming 4 bits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allowed after the radix point).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Multiplication: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Multiplication of a pair of FP numbers X = m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Y = m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represented as X * Y=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m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general algorithm for multiplication of FP numbers consists of three basic steps. These are: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Compute the exponent of the product by adding the exponents together.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Multiply the two mantissas.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Normalize and round the final product.</a:t>
            </a:r>
            <a:endParaRPr lang="en-US" sz="20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838200"/>
            <a:ext cx="8610600" cy="6000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consider multiply the two FP numbers X=1.000*2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Y=-1.010*2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algn="just">
              <a:lnSpc>
                <a:spcPct val="150000"/>
              </a:lnSpc>
            </a:pP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Solution: </a:t>
            </a:r>
          </a:p>
          <a:p>
            <a:pPr algn="just">
              <a:lnSpc>
                <a:spcPct val="150000"/>
              </a:lnSpc>
            </a:pP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add exponents: -2+(-1) =-3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2. multiply the mantissas: 1.000*-1.010=-1.01000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Then the product is: -1.0100*2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Division: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Division of a pair of FP numbers X=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Y= m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represented as X/Y=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a-b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general algorithm for division of FP numbers consists of three basic steps: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Compute the exponent of the result by subtracting the exponents.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Divide the mantissa and determine the sign of the result.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Normalize and round the resulting value, if necessary.</a:t>
            </a:r>
            <a:endParaRPr lang="en-US" sz="20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838200"/>
            <a:ext cx="8686800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consider the division of two FP numbers X=1.000*2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              	Y= -1.0100*2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Subtract exponents:  -2 - (-1)=-1.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Divide the mantissas: 1.0000/-1.0100= -0.1101.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The result is  -0.1101* 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276601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Representation of non numeric data(character codes and graphical symbols)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Character data is probably the most common data type encountered besides integer Values.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different characters includes: non printable characters called the control characters, various punctuation symbols, special characters, numeric digits; upper case  and lower case alphabetic symbols etc.</a:t>
            </a:r>
            <a:endParaRPr lang="en-US" sz="2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990600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 we use the ASCII to represent for those different characters in modern programs.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ASCII use 7-bits for character representation and it can only represent up to 128 separate character codes/ unique code.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But ASCII code can not represent for characters that have more than 128 bit lengths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 in modern computer system it is being replaced by Unicode which is designed to cope with many more character sets.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Unicode uses 16-bits.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239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057400" y="6172200"/>
            <a:ext cx="624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 2.1 The ASCII codes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838200"/>
            <a:ext cx="2413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smtClean="0"/>
              <a:t>Numbering </a:t>
            </a:r>
            <a:r>
              <a:rPr lang="en-US" b="1" dirty="0"/>
              <a:t>Systems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686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Most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modern computer systems do not represent numeric values using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decimal system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Numbering system it uses a specific radix (base). 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Radices that are power of 2 are widely used in digital systems. 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These radices include:</a:t>
            </a:r>
          </a:p>
          <a:p>
            <a:pPr lvl="5"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Binary (base 2),</a:t>
            </a:r>
          </a:p>
          <a:p>
            <a:pPr lvl="5"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Quaternary (base 4),</a:t>
            </a:r>
          </a:p>
          <a:p>
            <a:pPr lvl="5"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Octagonal (base 8), </a:t>
            </a:r>
          </a:p>
          <a:p>
            <a:pPr lvl="5"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Decimal (base 10) and</a:t>
            </a:r>
          </a:p>
          <a:p>
            <a:pPr lvl="5" algn="just">
              <a:lnSpc>
                <a:spcPct val="150000"/>
              </a:lnSpc>
              <a:buBlip>
                <a:blip r:embed="rId3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Hexagonal (base 16).</a:t>
            </a:r>
          </a:p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base 2 binary system is dominant in computer systems.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200" y="533400"/>
            <a:ext cx="5562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Decimal  Number System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everyday life we use a system based on decimal digits (0, 1, 2, 3, 4, 5, 6, 7, 8, 9) to represent numbers and refer to the system as the decimal system.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Example: the number 83 means. It means eight tens plus three: 83 = (8 * 10) + 3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decimal system is said to have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base, or radix, of 10. This means that each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digit in the number is multiplied by 10 raised to a power corresponding to that digit’s position: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same principle holds for decimal fractions but negative powers of 10 are used.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Example: the decimal fraction 0.256 stands for 2 tenths plus 5 hundredths plus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 thousandths (2*10</a:t>
            </a:r>
            <a:r>
              <a:rPr lang="en-US" sz="2000" baseline="42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+ 5*10</a:t>
            </a:r>
            <a:r>
              <a:rPr lang="en-US" sz="2000" baseline="42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+ 6*10</a:t>
            </a:r>
            <a:r>
              <a:rPr lang="en-US" sz="2000" baseline="42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general, for the decimal representation of  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value of X is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5848" y="6098598"/>
            <a:ext cx="2785752" cy="530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8834" y="5632191"/>
            <a:ext cx="391668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66800" y="838200"/>
            <a:ext cx="3199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The </a:t>
            </a:r>
            <a:r>
              <a:rPr lang="en-US" b="1" dirty="0" smtClean="0"/>
              <a:t>Binary Number System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295400"/>
            <a:ext cx="8534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decimal system, 10 different digits are used to represent numbers with a base of 10.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binary system, we have only two digits, 1 and 0.Thus, numbers in the binary system are represented to the base 2.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general, for the binary representation of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value of Y is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(1001.10001)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286125"/>
            <a:ext cx="3581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703209"/>
            <a:ext cx="2514600" cy="563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200" y="762000"/>
            <a:ext cx="346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Hexadecimal </a:t>
            </a:r>
            <a:r>
              <a:rPr lang="en-US" b="1" dirty="0" smtClean="0"/>
              <a:t>Number System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295400"/>
            <a:ext cx="8915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use 16 different symbols,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notation is called hexadecimal, and the 16 symbols are the hexadecimal digits.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Hexadecimal notation is used for representing of integers, any sequence of binary digits, whether they represent text, numbers, or some other type of data.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reasons for using hexadecimal notation are:</a:t>
            </a:r>
          </a:p>
          <a:p>
            <a:pPr marL="1428750" lvl="2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more compact than binary notation.</a:t>
            </a:r>
          </a:p>
          <a:p>
            <a:pPr marL="1428750" lvl="2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most computers, binary data occupy some multiple of 4 bits, and hence some multiple of a single hexadecimal digit.</a:t>
            </a:r>
          </a:p>
          <a:p>
            <a:pPr marL="1428750" lvl="2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extremely easy to convert between binary and hexadecimal.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(110111100001)2 equivalent to (DE1)16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838200"/>
            <a:ext cx="6096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Integer Representation</a:t>
            </a:r>
            <a:endParaRPr lang="en-US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295400"/>
            <a:ext cx="8686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exist a number of methods for representation of negative integers.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includes:</a:t>
            </a:r>
          </a:p>
          <a:p>
            <a:pPr lvl="3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sign-magnitude,</a:t>
            </a:r>
          </a:p>
          <a:p>
            <a:pPr lvl="3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radix/base complement, </a:t>
            </a:r>
          </a:p>
          <a:p>
            <a:pPr algn="just">
              <a:lnSpc>
                <a:spcPct val="150000"/>
              </a:lnSpc>
            </a:pP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Sign-Magnitude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According to this representation, </a:t>
            </a:r>
          </a:p>
          <a:p>
            <a:pPr lvl="1"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most significant bit (of the n bits used to represent the number) is used to represent the sign of the number</a:t>
            </a:r>
          </a:p>
          <a:p>
            <a:pPr lvl="1"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in the most significant bit position is “1”, it indicates a negative number while a </a:t>
            </a:r>
          </a:p>
          <a:p>
            <a:pPr lvl="1"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“0” in the most significant bit position, it indicates a positive number.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381000"/>
            <a:ext cx="86868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Cont….</a:t>
            </a:r>
          </a:p>
          <a:p>
            <a:pPr lvl="1"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remaining (n-1) bits are used to represent the magnitude of the number. </a:t>
            </a:r>
          </a:p>
          <a:p>
            <a:pPr lvl="1"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negative number (-18) is represented using 6 bits, base 2 in the sign-magnitude format, as follows (110010),  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while a (+18) is represented as (010010).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Although the sign-magnitude representation is complicated when performing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arithmetic  operations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 example, the addition of the two numbers +18 (010010) and  -19 (110011) using the sign-magnitude representation.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the two numbers carry different signs, then the result should carry the sign of the larger number in magnitude, in this case the (-19). The remaining 5-bit numbers are subtracted (10011 - 10010) to produce (00001), that is, (-1).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52600" y="609600"/>
            <a:ext cx="3200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Radix Complement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gray">
          <a:xfrm>
            <a:off x="0" y="1143000"/>
            <a:ext cx="8839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According to this system:</a:t>
            </a:r>
          </a:p>
          <a:p>
            <a:pPr lvl="1" algn="just">
              <a:lnSpc>
                <a:spcPct val="150000"/>
              </a:lnSpc>
              <a:buClr>
                <a:srgbClr val="002060"/>
              </a:buClr>
              <a:buSzPct val="150000"/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The positive number is represented the same way as in the sign-magnitude. </a:t>
            </a:r>
          </a:p>
          <a:p>
            <a:pPr lvl="1" algn="just">
              <a:lnSpc>
                <a:spcPct val="150000"/>
              </a:lnSpc>
              <a:buClr>
                <a:srgbClr val="002060"/>
              </a:buClr>
              <a:buSzPct val="150000"/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But the negative number is represented using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b’s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complement (b for base numbers). </a:t>
            </a:r>
          </a:p>
          <a:p>
            <a:pPr lvl="1" algn="just">
              <a:lnSpc>
                <a:spcPct val="150000"/>
              </a:lnSpc>
              <a:buClr>
                <a:srgbClr val="002060"/>
              </a:buClr>
              <a:buSzPct val="150000"/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example, the representation of the number (-19) using 2’s complement. </a:t>
            </a:r>
          </a:p>
          <a:p>
            <a:pPr lvl="1" algn="just">
              <a:lnSpc>
                <a:spcPct val="150000"/>
              </a:lnSpc>
              <a:buClr>
                <a:srgbClr val="002060"/>
              </a:buClr>
              <a:buSzPct val="150000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this case, the number 19 is first represented as (010011). Then each digit is complemented, hence the name radix complement to produce (101100). Finally a “1” is added at the least significant bit position to result in (101101).</a:t>
            </a:r>
          </a:p>
          <a:p>
            <a:pPr lvl="1" algn="just">
              <a:lnSpc>
                <a:spcPct val="150000"/>
              </a:lnSpc>
              <a:buClr>
                <a:srgbClr val="002060"/>
              </a:buClr>
              <a:buSzPct val="150000"/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Example2: consider the 2’s complement representation of the number (+18).</a:t>
            </a:r>
          </a:p>
          <a:p>
            <a:pPr lvl="1" algn="just">
              <a:lnSpc>
                <a:spcPct val="150000"/>
              </a:lnSpc>
              <a:buClr>
                <a:srgbClr val="002060"/>
              </a:buClr>
              <a:buSzPct val="150000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the number is positive, then it is represented as (010010), the same as in the sign-magnitude case.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414A8-CBF4-492D-AB89-22A9291730B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457200"/>
            <a:ext cx="48098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Two’s Complement (2’s) Representation</a:t>
            </a:r>
            <a:endParaRPr lang="en-US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914400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represent a number in 2’s complement, we perform the following two  steps.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Perform the Boolean complement of each bit (including the sign bit);</a:t>
            </a:r>
          </a:p>
          <a:p>
            <a:pPr lvl="2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Add 1 to the least significant bit (i.e. -A= A’+ 1)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Consider the representation of (-22) using 2’s complement.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Solution: 22=00010110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      11101001  1’s complement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    +            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	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      11101010  (-22)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main advantage of the 2’s complement representation:</a:t>
            </a:r>
          </a:p>
          <a:p>
            <a:pPr marL="857250" lvl="1" indent="-400050" algn="just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that no special treatment is needed for the sign of the numbers.</a:t>
            </a:r>
          </a:p>
          <a:p>
            <a:pPr marL="857250" lvl="1" indent="-400050" algn="just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carry coming out of the most significant bit while performing  arithmetic operations is ignored without affecting the correctness of the result (i.e. no effect in result!)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1050</TotalTime>
  <Words>1330</Words>
  <Application>Microsoft Office PowerPoint</Application>
  <PresentationFormat>On-screen Show (4:3)</PresentationFormat>
  <Paragraphs>161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Computer Organization  &amp;  Architecture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 &amp;  Architecture </dc:title>
  <dc:creator>Peace4All</dc:creator>
  <cp:lastModifiedBy>Nageye</cp:lastModifiedBy>
  <cp:revision>304</cp:revision>
  <dcterms:created xsi:type="dcterms:W3CDTF">2014-03-19T14:15:19Z</dcterms:created>
  <dcterms:modified xsi:type="dcterms:W3CDTF">2020-05-25T11:16:29Z</dcterms:modified>
</cp:coreProperties>
</file>