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9"/>
  </p:notesMasterIdLst>
  <p:sldIdLst>
    <p:sldId id="307" r:id="rId2"/>
    <p:sldId id="260" r:id="rId3"/>
    <p:sldId id="262" r:id="rId4"/>
    <p:sldId id="264" r:id="rId5"/>
    <p:sldId id="266" r:id="rId6"/>
    <p:sldId id="275" r:id="rId7"/>
    <p:sldId id="270" r:id="rId8"/>
    <p:sldId id="276" r:id="rId9"/>
    <p:sldId id="272" r:id="rId10"/>
    <p:sldId id="281" r:id="rId11"/>
    <p:sldId id="274" r:id="rId12"/>
    <p:sldId id="277" r:id="rId13"/>
    <p:sldId id="278" r:id="rId14"/>
    <p:sldId id="279" r:id="rId15"/>
    <p:sldId id="282" r:id="rId16"/>
    <p:sldId id="283" r:id="rId17"/>
    <p:sldId id="284" r:id="rId18"/>
    <p:sldId id="285" r:id="rId19"/>
    <p:sldId id="286" r:id="rId20"/>
    <p:sldId id="289" r:id="rId21"/>
    <p:sldId id="287"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162" autoAdjust="0"/>
  </p:normalViewPr>
  <p:slideViewPr>
    <p:cSldViewPr snapToGrid="0">
      <p:cViewPr>
        <p:scale>
          <a:sx n="66" d="100"/>
          <a:sy n="66" d="100"/>
        </p:scale>
        <p:origin x="-666" y="-252"/>
      </p:cViewPr>
      <p:guideLst>
        <p:guide orient="horz" pos="2160"/>
        <p:guide pos="3840"/>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7B94B-72CF-4FD8-9933-0E505EB88AF6}" type="datetimeFigureOut">
              <a:rPr lang="en-US" smtClean="0"/>
              <a:pPr/>
              <a:t>5/26/2020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786EF-0B12-46E8-B627-3A5A42C5FCB5}" type="slidenum">
              <a:rPr lang="en-US" smtClean="0"/>
              <a:pPr/>
              <a:t>‹#›</a:t>
            </a:fld>
            <a:endParaRPr lang="en-US"/>
          </a:p>
        </p:txBody>
      </p:sp>
    </p:spTree>
    <p:extLst>
      <p:ext uri="{BB962C8B-B14F-4D97-AF65-F5344CB8AC3E}">
        <p14:creationId xmlns="" xmlns:p14="http://schemas.microsoft.com/office/powerpoint/2010/main" val="2735203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p:sp>
      <p:sp>
        <p:nvSpPr>
          <p:cNvPr id="19459" name="Notes Placeholder 2"/>
          <p:cNvSpPr>
            <a:spLocks noGrp="1"/>
          </p:cNvSpPr>
          <p:nvPr>
            <p:ph type="body" idx="1"/>
          </p:nvPr>
        </p:nvSpPr>
        <p:spPr bwMode="auto">
          <a:xfrm>
            <a:off x="976313" y="3300413"/>
            <a:ext cx="7813675" cy="270033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ea typeface="굴림" panose="020B0600000101010101" pitchFamily="34" charset="-127"/>
            </a:endParaRPr>
          </a:p>
        </p:txBody>
      </p:sp>
    </p:spTree>
    <p:extLst>
      <p:ext uri="{BB962C8B-B14F-4D97-AF65-F5344CB8AC3E}">
        <p14:creationId xmlns="" xmlns:p14="http://schemas.microsoft.com/office/powerpoint/2010/main" val="1420298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4294967295"/>
          </p:nvPr>
        </p:nvSpPr>
        <p:spPr bwMode="auto">
          <a:xfrm>
            <a:off x="5532438" y="6513513"/>
            <a:ext cx="4232275" cy="3429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pPr fontAlgn="base">
              <a:spcBef>
                <a:spcPct val="0"/>
              </a:spcBef>
              <a:spcAft>
                <a:spcPct val="0"/>
              </a:spcAft>
            </a:pPr>
            <a:fld id="{80A2436E-4014-4D07-A9C8-27D26957E877}" type="slidenum">
              <a:rPr lang="ar-SA">
                <a:solidFill>
                  <a:srgbClr val="000000"/>
                </a:solidFill>
              </a:rPr>
              <a:pPr fontAlgn="base">
                <a:spcBef>
                  <a:spcPct val="0"/>
                </a:spcBef>
                <a:spcAft>
                  <a:spcPct val="0"/>
                </a:spcAft>
              </a:pPr>
              <a:t>7</a:t>
            </a:fld>
            <a:endParaRPr lang="en-US">
              <a:solidFill>
                <a:srgbClr val="000000"/>
              </a:solidFill>
            </a:endParaRPr>
          </a:p>
        </p:txBody>
      </p:sp>
      <p:sp>
        <p:nvSpPr>
          <p:cNvPr id="23555" name="Rectangle 2"/>
          <p:cNvSpPr>
            <a:spLocks noGrp="1" noRot="1" noChangeAspect="1" noChangeArrowheads="1" noTextEdit="1"/>
          </p:cNvSpPr>
          <p:nvPr>
            <p:ph type="sldImg"/>
          </p:nvPr>
        </p:nvSpPr>
        <p:spPr/>
      </p:sp>
      <p:sp>
        <p:nvSpPr>
          <p:cNvPr id="23556" name="Rectangle 3"/>
          <p:cNvSpPr>
            <a:spLocks noGrp="1" noChangeArrowheads="1"/>
          </p:cNvSpPr>
          <p:nvPr>
            <p:ph type="body" idx="1"/>
          </p:nvPr>
        </p:nvSpPr>
        <p:spPr bwMode="auto">
          <a:xfrm>
            <a:off x="976313" y="3257550"/>
            <a:ext cx="7813675" cy="30861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anose="020B0604020202020204" pitchFamily="34" charset="0"/>
              <a:ea typeface="굴림" panose="020B0600000101010101" pitchFamily="34" charset="-127"/>
            </a:endParaRPr>
          </a:p>
        </p:txBody>
      </p:sp>
    </p:spTree>
    <p:extLst>
      <p:ext uri="{BB962C8B-B14F-4D97-AF65-F5344CB8AC3E}">
        <p14:creationId xmlns="" xmlns:p14="http://schemas.microsoft.com/office/powerpoint/2010/main" val="3843300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00AEE473-79EE-4DF6-98E5-7B7A5D840FC3}" type="datetime1">
              <a:rPr lang="en-US" smtClean="0"/>
              <a:pPr>
                <a:defRPr/>
              </a:pPr>
              <a:t>5/26/2020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smtClean="0"/>
              <a:t>CPU</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BB06515E-5492-4099-B183-B76788E41F80}"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E179971-6764-40D9-973B-FBE0A48AC05C}" type="datetime1">
              <a:rPr lang="en-US" smtClean="0"/>
              <a:pPr>
                <a:defRPr/>
              </a:pPr>
              <a:t>5/26/2020</a:t>
            </a:fld>
            <a:endParaRPr lang="en-US"/>
          </a:p>
        </p:txBody>
      </p:sp>
      <p:sp>
        <p:nvSpPr>
          <p:cNvPr id="5" name="Footer Placeholder 4"/>
          <p:cNvSpPr>
            <a:spLocks noGrp="1"/>
          </p:cNvSpPr>
          <p:nvPr>
            <p:ph type="ftr" sz="quarter" idx="11"/>
          </p:nvPr>
        </p:nvSpPr>
        <p:spPr/>
        <p:txBody>
          <a:bodyPr/>
          <a:lstStyle>
            <a:extLst/>
          </a:lstStyle>
          <a:p>
            <a:pPr>
              <a:defRPr/>
            </a:pPr>
            <a:r>
              <a:rPr lang="en-US" smtClean="0"/>
              <a:t>CPU</a:t>
            </a:r>
            <a:endParaRPr lang="en-US"/>
          </a:p>
        </p:txBody>
      </p:sp>
      <p:sp>
        <p:nvSpPr>
          <p:cNvPr id="6" name="Slide Number Placeholder 5"/>
          <p:cNvSpPr>
            <a:spLocks noGrp="1"/>
          </p:cNvSpPr>
          <p:nvPr>
            <p:ph type="sldNum" sz="quarter" idx="12"/>
          </p:nvPr>
        </p:nvSpPr>
        <p:spPr/>
        <p:txBody>
          <a:bodyPr/>
          <a:lstStyle>
            <a:extLst/>
          </a:lstStyle>
          <a:p>
            <a:pPr>
              <a:defRPr/>
            </a:pPr>
            <a:fld id="{51F9F1EC-5F7A-48FB-854E-8AE5B48429D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99AD0FF1-697A-4AED-B641-5654D5F4AF54}" type="datetime1">
              <a:rPr lang="en-US" smtClean="0"/>
              <a:pPr>
                <a:defRPr/>
              </a:pPr>
              <a:t>5/26/2020</a:t>
            </a:fld>
            <a:endParaRPr lang="en-US"/>
          </a:p>
        </p:txBody>
      </p:sp>
      <p:sp>
        <p:nvSpPr>
          <p:cNvPr id="5" name="Footer Placeholder 4"/>
          <p:cNvSpPr>
            <a:spLocks noGrp="1"/>
          </p:cNvSpPr>
          <p:nvPr>
            <p:ph type="ftr" sz="quarter" idx="11"/>
          </p:nvPr>
        </p:nvSpPr>
        <p:spPr/>
        <p:txBody>
          <a:bodyPr/>
          <a:lstStyle>
            <a:extLst/>
          </a:lstStyle>
          <a:p>
            <a:pPr>
              <a:defRPr/>
            </a:pPr>
            <a:r>
              <a:rPr lang="en-US" smtClean="0"/>
              <a:t>CPU</a:t>
            </a:r>
            <a:endParaRPr lang="en-US"/>
          </a:p>
        </p:txBody>
      </p:sp>
      <p:sp>
        <p:nvSpPr>
          <p:cNvPr id="6" name="Slide Number Placeholder 5"/>
          <p:cNvSpPr>
            <a:spLocks noGrp="1"/>
          </p:cNvSpPr>
          <p:nvPr>
            <p:ph type="sldNum" sz="quarter" idx="12"/>
          </p:nvPr>
        </p:nvSpPr>
        <p:spPr/>
        <p:txBody>
          <a:bodyPr/>
          <a:lstStyle>
            <a:extLst/>
          </a:lstStyle>
          <a:p>
            <a:pPr>
              <a:defRPr/>
            </a:pPr>
            <a:fld id="{C6365EE2-339D-41AD-AC94-041B1FD4102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77A08A13-56C7-4953-A7EB-A167BBF57304}" type="datetime1">
              <a:rPr lang="en-US" smtClean="0"/>
              <a:pPr>
                <a:defRPr/>
              </a:pPr>
              <a:t>5/26/2020</a:t>
            </a:fld>
            <a:endParaRPr lang="en-US"/>
          </a:p>
        </p:txBody>
      </p:sp>
      <p:sp>
        <p:nvSpPr>
          <p:cNvPr id="5" name="Footer Placeholder 4"/>
          <p:cNvSpPr>
            <a:spLocks noGrp="1"/>
          </p:cNvSpPr>
          <p:nvPr>
            <p:ph type="ftr" sz="quarter" idx="11"/>
          </p:nvPr>
        </p:nvSpPr>
        <p:spPr/>
        <p:txBody>
          <a:bodyPr/>
          <a:lstStyle>
            <a:extLst/>
          </a:lstStyle>
          <a:p>
            <a:pPr>
              <a:defRPr/>
            </a:pPr>
            <a:r>
              <a:rPr lang="en-US" smtClean="0"/>
              <a:t>CPU</a:t>
            </a:r>
            <a:endParaRPr lang="en-US"/>
          </a:p>
        </p:txBody>
      </p:sp>
      <p:sp>
        <p:nvSpPr>
          <p:cNvPr id="6" name="Slide Number Placeholder 5"/>
          <p:cNvSpPr>
            <a:spLocks noGrp="1"/>
          </p:cNvSpPr>
          <p:nvPr>
            <p:ph type="sldNum" sz="quarter" idx="12"/>
          </p:nvPr>
        </p:nvSpPr>
        <p:spPr/>
        <p:txBody>
          <a:bodyPr/>
          <a:lstStyle>
            <a:extLst/>
          </a:lstStyle>
          <a:p>
            <a:pPr>
              <a:defRPr/>
            </a:pPr>
            <a:fld id="{854E0441-BDD6-487F-912A-60344071D026}" type="slidenum">
              <a:rPr lang="en-US"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E708837-7AD9-401D-8338-EC8CB85B833B}" type="datetime1">
              <a:rPr lang="en-US" smtClean="0"/>
              <a:pPr>
                <a:defRPr/>
              </a:pPr>
              <a:t>5/26/2020</a:t>
            </a:fld>
            <a:endParaRPr lang="en-US"/>
          </a:p>
        </p:txBody>
      </p:sp>
      <p:sp>
        <p:nvSpPr>
          <p:cNvPr id="5" name="Footer Placeholder 4"/>
          <p:cNvSpPr>
            <a:spLocks noGrp="1"/>
          </p:cNvSpPr>
          <p:nvPr>
            <p:ph type="ftr" sz="quarter" idx="11"/>
          </p:nvPr>
        </p:nvSpPr>
        <p:spPr/>
        <p:txBody>
          <a:bodyPr/>
          <a:lstStyle>
            <a:extLst/>
          </a:lstStyle>
          <a:p>
            <a:pPr>
              <a:defRPr/>
            </a:pPr>
            <a:r>
              <a:rPr lang="en-US" smtClean="0"/>
              <a:t>CPU</a:t>
            </a:r>
            <a:endParaRPr lang="en-US"/>
          </a:p>
        </p:txBody>
      </p:sp>
      <p:sp>
        <p:nvSpPr>
          <p:cNvPr id="6" name="Slide Number Placeholder 5"/>
          <p:cNvSpPr>
            <a:spLocks noGrp="1"/>
          </p:cNvSpPr>
          <p:nvPr>
            <p:ph type="sldNum" sz="quarter" idx="12"/>
          </p:nvPr>
        </p:nvSpPr>
        <p:spPr/>
        <p:txBody>
          <a:bodyPr/>
          <a:lstStyle>
            <a:extLst/>
          </a:lstStyle>
          <a:p>
            <a:pPr>
              <a:defRPr/>
            </a:pPr>
            <a:fld id="{E1779616-C71B-43D8-AE45-68A2DB57A59A}" type="slidenum">
              <a:rPr lang="en-US" smtClean="0"/>
              <a:pPr>
                <a:defRPr/>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6BF9343A-FEBB-4EE4-95DC-9358F0F9A0A6}" type="datetime1">
              <a:rPr lang="en-US" smtClean="0"/>
              <a:pPr>
                <a:defRPr/>
              </a:pPr>
              <a:t>5/26/2020</a:t>
            </a:fld>
            <a:endParaRPr lang="en-US"/>
          </a:p>
        </p:txBody>
      </p:sp>
      <p:sp>
        <p:nvSpPr>
          <p:cNvPr id="6" name="Footer Placeholder 5"/>
          <p:cNvSpPr>
            <a:spLocks noGrp="1"/>
          </p:cNvSpPr>
          <p:nvPr>
            <p:ph type="ftr" sz="quarter" idx="11"/>
          </p:nvPr>
        </p:nvSpPr>
        <p:spPr/>
        <p:txBody>
          <a:bodyPr/>
          <a:lstStyle>
            <a:extLst/>
          </a:lstStyle>
          <a:p>
            <a:pPr>
              <a:defRPr/>
            </a:pPr>
            <a:r>
              <a:rPr lang="en-US" smtClean="0"/>
              <a:t>CPU</a:t>
            </a:r>
            <a:endParaRPr lang="en-US"/>
          </a:p>
        </p:txBody>
      </p:sp>
      <p:sp>
        <p:nvSpPr>
          <p:cNvPr id="7" name="Slide Number Placeholder 6"/>
          <p:cNvSpPr>
            <a:spLocks noGrp="1"/>
          </p:cNvSpPr>
          <p:nvPr>
            <p:ph type="sldNum" sz="quarter" idx="12"/>
          </p:nvPr>
        </p:nvSpPr>
        <p:spPr/>
        <p:txBody>
          <a:bodyPr/>
          <a:lstStyle>
            <a:extLst/>
          </a:lstStyle>
          <a:p>
            <a:pPr>
              <a:defRPr/>
            </a:pPr>
            <a:fld id="{59367EA4-266C-4EC5-95B3-AE377C1F9832}" type="slidenum">
              <a:rPr lang="en-US"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4B0D8B1C-39E7-43C8-BCD2-32D3E73E6846}" type="datetime1">
              <a:rPr lang="en-US" smtClean="0"/>
              <a:pPr>
                <a:defRPr/>
              </a:pPr>
              <a:t>5/26/2020</a:t>
            </a:fld>
            <a:endParaRPr lang="en-US"/>
          </a:p>
        </p:txBody>
      </p:sp>
      <p:sp>
        <p:nvSpPr>
          <p:cNvPr id="8" name="Footer Placeholder 7"/>
          <p:cNvSpPr>
            <a:spLocks noGrp="1"/>
          </p:cNvSpPr>
          <p:nvPr>
            <p:ph type="ftr" sz="quarter" idx="11"/>
          </p:nvPr>
        </p:nvSpPr>
        <p:spPr/>
        <p:txBody>
          <a:bodyPr/>
          <a:lstStyle>
            <a:extLst/>
          </a:lstStyle>
          <a:p>
            <a:pPr>
              <a:defRPr/>
            </a:pPr>
            <a:r>
              <a:rPr lang="en-US" smtClean="0"/>
              <a:t>CPU</a:t>
            </a:r>
            <a:endParaRPr lang="en-US"/>
          </a:p>
        </p:txBody>
      </p:sp>
      <p:sp>
        <p:nvSpPr>
          <p:cNvPr id="9" name="Slide Number Placeholder 8"/>
          <p:cNvSpPr>
            <a:spLocks noGrp="1"/>
          </p:cNvSpPr>
          <p:nvPr>
            <p:ph type="sldNum" sz="quarter" idx="12"/>
          </p:nvPr>
        </p:nvSpPr>
        <p:spPr/>
        <p:txBody>
          <a:bodyPr/>
          <a:lstStyle>
            <a:extLst/>
          </a:lstStyle>
          <a:p>
            <a:pPr>
              <a:defRPr/>
            </a:pPr>
            <a:fld id="{2C7DEC95-B093-47BC-9B19-56A46DB0D32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D301388B-0745-4DE4-AB29-0CA4E2F27375}" type="datetime1">
              <a:rPr lang="en-US" smtClean="0"/>
              <a:pPr>
                <a:defRPr/>
              </a:pPr>
              <a:t>5/26/2020</a:t>
            </a:fld>
            <a:endParaRPr lang="en-US"/>
          </a:p>
        </p:txBody>
      </p:sp>
      <p:sp>
        <p:nvSpPr>
          <p:cNvPr id="4" name="Footer Placeholder 3"/>
          <p:cNvSpPr>
            <a:spLocks noGrp="1"/>
          </p:cNvSpPr>
          <p:nvPr>
            <p:ph type="ftr" sz="quarter" idx="11"/>
          </p:nvPr>
        </p:nvSpPr>
        <p:spPr/>
        <p:txBody>
          <a:bodyPr/>
          <a:lstStyle>
            <a:extLst/>
          </a:lstStyle>
          <a:p>
            <a:pPr>
              <a:defRPr/>
            </a:pPr>
            <a:r>
              <a:rPr lang="en-US" smtClean="0"/>
              <a:t>CPU</a:t>
            </a:r>
            <a:endParaRPr lang="en-US"/>
          </a:p>
        </p:txBody>
      </p:sp>
      <p:sp>
        <p:nvSpPr>
          <p:cNvPr id="5" name="Slide Number Placeholder 4"/>
          <p:cNvSpPr>
            <a:spLocks noGrp="1"/>
          </p:cNvSpPr>
          <p:nvPr>
            <p:ph type="sldNum" sz="quarter" idx="12"/>
          </p:nvPr>
        </p:nvSpPr>
        <p:spPr/>
        <p:txBody>
          <a:bodyPr/>
          <a:lstStyle>
            <a:extLst/>
          </a:lstStyle>
          <a:p>
            <a:pPr>
              <a:defRPr/>
            </a:pPr>
            <a:fld id="{5168CA98-2C19-402F-B5B4-A1A9CE387F10}" type="slidenum">
              <a:rPr lang="en-US"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C2A968DC-A433-455F-A2E3-A13215A77032}" type="datetime1">
              <a:rPr lang="en-US" smtClean="0"/>
              <a:pPr>
                <a:defRPr/>
              </a:pPr>
              <a:t>5/26/2020</a:t>
            </a:fld>
            <a:endParaRPr lang="en-US"/>
          </a:p>
        </p:txBody>
      </p:sp>
      <p:sp>
        <p:nvSpPr>
          <p:cNvPr id="3" name="Footer Placeholder 2"/>
          <p:cNvSpPr>
            <a:spLocks noGrp="1"/>
          </p:cNvSpPr>
          <p:nvPr>
            <p:ph type="ftr" sz="quarter" idx="11"/>
          </p:nvPr>
        </p:nvSpPr>
        <p:spPr/>
        <p:txBody>
          <a:bodyPr/>
          <a:lstStyle>
            <a:extLst/>
          </a:lstStyle>
          <a:p>
            <a:pPr>
              <a:defRPr/>
            </a:pPr>
            <a:r>
              <a:rPr lang="en-US" smtClean="0"/>
              <a:t>CPU</a:t>
            </a:r>
            <a:endParaRPr lang="en-US"/>
          </a:p>
        </p:txBody>
      </p:sp>
      <p:sp>
        <p:nvSpPr>
          <p:cNvPr id="4" name="Slide Number Placeholder 3"/>
          <p:cNvSpPr>
            <a:spLocks noGrp="1"/>
          </p:cNvSpPr>
          <p:nvPr>
            <p:ph type="sldNum" sz="quarter" idx="12"/>
          </p:nvPr>
        </p:nvSpPr>
        <p:spPr/>
        <p:txBody>
          <a:bodyPr/>
          <a:lstStyle>
            <a:extLst/>
          </a:lstStyle>
          <a:p>
            <a:pPr>
              <a:defRPr/>
            </a:pPr>
            <a:fld id="{9EF62FEA-27BA-497D-9D2B-47A36F3A69D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pPr>
              <a:defRPr/>
            </a:pPr>
            <a:fld id="{5502703C-E351-4B83-A345-B258E2EEDCA8}" type="datetime1">
              <a:rPr lang="en-US" smtClean="0"/>
              <a:pPr>
                <a:defRPr/>
              </a:pPr>
              <a:t>5/26/2020</a:t>
            </a:fld>
            <a:endParaRPr lang="en-US"/>
          </a:p>
        </p:txBody>
      </p:sp>
      <p:sp>
        <p:nvSpPr>
          <p:cNvPr id="6" name="Footer Placeholder 5"/>
          <p:cNvSpPr>
            <a:spLocks noGrp="1"/>
          </p:cNvSpPr>
          <p:nvPr>
            <p:ph type="ftr" sz="quarter" idx="11"/>
          </p:nvPr>
        </p:nvSpPr>
        <p:spPr/>
        <p:txBody>
          <a:bodyPr/>
          <a:lstStyle>
            <a:extLst/>
          </a:lstStyle>
          <a:p>
            <a:pPr>
              <a:defRPr/>
            </a:pPr>
            <a:r>
              <a:rPr lang="en-US" smtClean="0"/>
              <a:t>CPU</a:t>
            </a:r>
            <a:endParaRPr lang="en-US"/>
          </a:p>
        </p:txBody>
      </p:sp>
      <p:sp>
        <p:nvSpPr>
          <p:cNvPr id="7" name="Slide Number Placeholder 6"/>
          <p:cNvSpPr>
            <a:spLocks noGrp="1"/>
          </p:cNvSpPr>
          <p:nvPr>
            <p:ph type="sldNum" sz="quarter" idx="12"/>
          </p:nvPr>
        </p:nvSpPr>
        <p:spPr/>
        <p:txBody>
          <a:bodyPr/>
          <a:lstStyle>
            <a:extLst/>
          </a:lstStyle>
          <a:p>
            <a:pPr>
              <a:defRPr/>
            </a:pPr>
            <a:fld id="{6BE7E475-2A29-488C-813F-14E8D73A1A48}"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CC46A435-B214-4262-9588-B31D0BB177A8}" type="datetime1">
              <a:rPr lang="en-US" smtClean="0"/>
              <a:pPr>
                <a:defRPr/>
              </a:pPr>
              <a:t>5/26/2020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pPr>
              <a:defRPr/>
            </a:pPr>
            <a:r>
              <a:rPr lang="en-US" smtClean="0"/>
              <a:t>CPU</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CE1FCEC7-F951-4AB1-9E74-C3EA11E180E5}" type="slidenum">
              <a:rPr lang="en-US" smtClean="0"/>
              <a:pPr>
                <a:defRPr/>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defRPr/>
            </a:pPr>
            <a:fld id="{CEF580B5-9B9C-48F5-BFEA-3BFF98E018B8}" type="datetime1">
              <a:rPr lang="en-US" smtClean="0"/>
              <a:pPr fontAlgn="base">
                <a:spcBef>
                  <a:spcPct val="0"/>
                </a:spcBef>
                <a:spcAft>
                  <a:spcPct val="0"/>
                </a:spcAft>
                <a:defRPr/>
              </a:pPr>
              <a:t>5/26/2020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defRPr/>
            </a:pPr>
            <a:r>
              <a:rPr lang="en-US" smtClean="0"/>
              <a:t>CPU</a:t>
            </a:r>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defRPr/>
            </a:pPr>
            <a:fld id="{39528F77-2446-43A6-BD9D-1BE1B8706997}" type="slidenum">
              <a:rPr lang="en-US" smtClean="0">
                <a:ea typeface="굴림" panose="020B0600000101010101" pitchFamily="34" charset="-127"/>
              </a:rPr>
              <a:pPr fontAlgn="base">
                <a:spcBef>
                  <a:spcPct val="0"/>
                </a:spcBef>
                <a:spcAft>
                  <a:spcPct val="0"/>
                </a:spcAft>
                <a:defRPr/>
              </a:pPr>
              <a:t>‹#›</a:t>
            </a:fld>
            <a:endParaRPr lang="en-US">
              <a:ea typeface="굴림" panose="020B0600000101010101" pitchFamily="34" charset="-127"/>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35335"/>
            <a:ext cx="11582400" cy="1371601"/>
          </a:xfrm>
        </p:spPr>
        <p:txBody>
          <a:bodyPr/>
          <a:lstStyle/>
          <a:p>
            <a:pPr marL="0" lvl="0" indent="0" algn="ctr">
              <a:buNone/>
            </a:pPr>
            <a:r>
              <a:rPr lang="en-US" dirty="0" smtClean="0"/>
              <a:t> </a:t>
            </a:r>
            <a:r>
              <a:rPr lang="en-US" sz="4000" dirty="0" smtClean="0">
                <a:latin typeface="Times New Roman" panose="02020603050405020304" pitchFamily="18" charset="0"/>
                <a:cs typeface="Times New Roman" panose="02020603050405020304" pitchFamily="18" charset="0"/>
              </a:rPr>
              <a:t>MEMORY ORGANIZATION</a:t>
            </a:r>
            <a:endParaRPr lang="en-US" sz="4000" dirty="0" smtClean="0"/>
          </a:p>
          <a:p>
            <a:endParaRPr lang="en-US" dirty="0"/>
          </a:p>
        </p:txBody>
      </p:sp>
      <p:sp>
        <p:nvSpPr>
          <p:cNvPr id="6" name="Slide Number Placeholder 5"/>
          <p:cNvSpPr>
            <a:spLocks noGrp="1"/>
          </p:cNvSpPr>
          <p:nvPr>
            <p:ph type="sldNum" sz="quarter" idx="12"/>
          </p:nvPr>
        </p:nvSpPr>
        <p:spPr/>
        <p:txBody>
          <a:bodyPr/>
          <a:lstStyle/>
          <a:p>
            <a:pPr>
              <a:defRPr/>
            </a:pPr>
            <a:fld id="{BA88D39F-3F02-4882-A025-ABBDBCF348E4}" type="slidenum">
              <a:rPr lang="en-US" smtClean="0"/>
              <a:pPr>
                <a:defRPr/>
              </a:pPr>
              <a:t>1</a:t>
            </a:fld>
            <a:endParaRPr lang="en-US"/>
          </a:p>
        </p:txBody>
      </p:sp>
      <p:sp>
        <p:nvSpPr>
          <p:cNvPr id="2" name="Title 1"/>
          <p:cNvSpPr>
            <a:spLocks noGrp="1"/>
          </p:cNvSpPr>
          <p:nvPr>
            <p:ph type="title"/>
          </p:nvPr>
        </p:nvSpPr>
        <p:spPr/>
        <p:txBody>
          <a:bodyPr/>
          <a:lstStyle/>
          <a:p>
            <a:pPr algn="ctr"/>
            <a:r>
              <a:rPr lang="en-US" dirty="0" smtClean="0"/>
              <a:t>CHAPTER OUR</a:t>
            </a:r>
            <a:endParaRPr lang="en-US" dirty="0"/>
          </a:p>
        </p:txBody>
      </p:sp>
    </p:spTree>
    <p:extLst>
      <p:ext uri="{BB962C8B-B14F-4D97-AF65-F5344CB8AC3E}">
        <p14:creationId xmlns="" xmlns:p14="http://schemas.microsoft.com/office/powerpoint/2010/main" val="2290378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02263D6A-ADA6-4F1D-B40F-1FC0D682F635}" type="slidenum">
              <a:rPr kumimoji="0" lang="en-US" smtClean="0">
                <a:solidFill>
                  <a:srgbClr val="FFFFFF"/>
                </a:solidFill>
                <a:latin typeface="Franklin Gothic Book" panose="020B0503020102020204" pitchFamily="34" charset="0"/>
              </a:rPr>
              <a:pPr/>
              <a:t>10</a:t>
            </a:fld>
            <a:endParaRPr kumimoji="0" lang="en-US" smtClean="0">
              <a:solidFill>
                <a:srgbClr val="FFFFFF"/>
              </a:solidFill>
              <a:latin typeface="Franklin Gothic Book" panose="020B0503020102020204" pitchFamily="34" charset="0"/>
            </a:endParaRPr>
          </a:p>
        </p:txBody>
      </p:sp>
      <p:sp>
        <p:nvSpPr>
          <p:cNvPr id="26626" name="Rectangle 2"/>
          <p:cNvSpPr>
            <a:spLocks noGrp="1" noChangeArrowheads="1"/>
          </p:cNvSpPr>
          <p:nvPr>
            <p:ph type="title"/>
          </p:nvPr>
        </p:nvSpPr>
        <p:spPr/>
        <p:txBody>
          <a:bodyPr/>
          <a:lstStyle/>
          <a:p>
            <a:r>
              <a:rPr lang="en-US" sz="3200" dirty="0" smtClean="0">
                <a:latin typeface="Times New Roman" panose="02020603050405020304" pitchFamily="18" charset="0"/>
                <a:cs typeface="Times New Roman" panose="02020603050405020304" pitchFamily="18" charset="0"/>
              </a:rPr>
              <a:t>SRAM </a:t>
            </a:r>
            <a:r>
              <a:rPr lang="en-US" sz="3200" dirty="0" err="1" smtClean="0">
                <a:latin typeface="Times New Roman" panose="02020603050405020304" pitchFamily="18" charset="0"/>
                <a:cs typeface="Times New Roman" panose="02020603050405020304" pitchFamily="18" charset="0"/>
              </a:rPr>
              <a:t>vs</a:t>
            </a:r>
            <a:r>
              <a:rPr lang="en-US" sz="3200" dirty="0" smtClean="0">
                <a:latin typeface="Times New Roman" panose="02020603050405020304" pitchFamily="18" charset="0"/>
                <a:cs typeface="Times New Roman" panose="02020603050405020304" pitchFamily="18" charset="0"/>
              </a:rPr>
              <a:t> DRAM Summary</a:t>
            </a:r>
          </a:p>
        </p:txBody>
      </p:sp>
      <p:sp>
        <p:nvSpPr>
          <p:cNvPr id="26627" name="Text Box 3"/>
          <p:cNvSpPr txBox="1">
            <a:spLocks noChangeArrowheads="1"/>
          </p:cNvSpPr>
          <p:nvPr/>
        </p:nvSpPr>
        <p:spPr bwMode="auto">
          <a:xfrm>
            <a:off x="1981201" y="2362201"/>
            <a:ext cx="8456161" cy="2031325"/>
          </a:xfrm>
          <a:prstGeom prst="rect">
            <a:avLst/>
          </a:prstGeom>
          <a:noFill/>
          <a:ln w="25400">
            <a:solidFill>
              <a:schemeClr val="tx1"/>
            </a:solidFill>
            <a:miter lim="800000"/>
            <a:headEn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spcBef>
                <a:spcPts val="575"/>
              </a:spcBef>
              <a:buClr>
                <a:schemeClr val="accent1"/>
              </a:buClr>
              <a:buSzPct val="85000"/>
              <a:buFont typeface="Wingdings 2" panose="05020102010507070707" pitchFamily="18" charset="2"/>
              <a:buChar char=""/>
              <a:defRPr sz="2600">
                <a:solidFill>
                  <a:schemeClr val="tx1"/>
                </a:solidFill>
                <a:latin typeface="Perpetua" panose="02020502060401020303" pitchFamily="18" charset="0"/>
                <a:ea typeface="Malgun Gothic" panose="020B0503020000020004" pitchFamily="34" charset="-127"/>
              </a:defRPr>
            </a:lvl1pPr>
            <a:lvl2pPr marL="742950" indent="-285750">
              <a:spcBef>
                <a:spcPts val="375"/>
              </a:spcBef>
              <a:buClr>
                <a:schemeClr val="accent2"/>
              </a:buClr>
              <a:buSzPct val="85000"/>
              <a:buFont typeface="Wingdings 2" panose="05020102010507070707" pitchFamily="18" charset="2"/>
              <a:buChar char=""/>
              <a:defRPr sz="2400">
                <a:solidFill>
                  <a:schemeClr val="tx1"/>
                </a:solidFill>
                <a:latin typeface="Perpetua" panose="02020502060401020303" pitchFamily="18" charset="0"/>
                <a:ea typeface="Malgun Gothic" panose="020B0503020000020004" pitchFamily="34" charset="-127"/>
              </a:defRPr>
            </a:lvl2pPr>
            <a:lvl3pPr marL="1143000" indent="-228600">
              <a:spcBef>
                <a:spcPts val="375"/>
              </a:spcBef>
              <a:buClr>
                <a:srgbClr val="B2C1DB"/>
              </a:buClr>
              <a:buSzPct val="85000"/>
              <a:buFont typeface="Wingdings 2" panose="05020102010507070707" pitchFamily="18" charset="2"/>
              <a:buChar char=""/>
              <a:defRPr sz="2000">
                <a:solidFill>
                  <a:schemeClr val="tx1"/>
                </a:solidFill>
                <a:latin typeface="Perpetua" panose="02020502060401020303" pitchFamily="18" charset="0"/>
                <a:ea typeface="Malgun Gothic" panose="020B0503020000020004" pitchFamily="34" charset="-127"/>
              </a:defRPr>
            </a:lvl3pPr>
            <a:lvl4pPr marL="1600200" indent="-228600">
              <a:spcBef>
                <a:spcPts val="375"/>
              </a:spcBef>
              <a:buClr>
                <a:srgbClr val="9BBB59"/>
              </a:buClr>
              <a:buSzPct val="80000"/>
              <a:buFont typeface="Wingdings 2" panose="05020102010507070707" pitchFamily="18" charset="2"/>
              <a:buChar char=""/>
              <a:defRPr sz="2000">
                <a:solidFill>
                  <a:schemeClr val="tx1"/>
                </a:solidFill>
                <a:latin typeface="Perpetua" panose="02020502060401020303" pitchFamily="18" charset="0"/>
                <a:ea typeface="Malgun Gothic" panose="020B0503020000020004" pitchFamily="34" charset="-127"/>
              </a:defRPr>
            </a:lvl4pPr>
            <a:lvl5pPr marL="2057400" indent="-228600">
              <a:spcBef>
                <a:spcPts val="375"/>
              </a:spcBef>
              <a:buClr>
                <a:srgbClr val="9BBB59"/>
              </a:buClr>
              <a:buChar char="o"/>
              <a:defRPr sz="2000">
                <a:solidFill>
                  <a:schemeClr val="tx1"/>
                </a:solidFill>
                <a:latin typeface="Perpetua" panose="02020502060401020303" pitchFamily="18" charset="0"/>
                <a:ea typeface="Malgun Gothic" panose="020B0503020000020004" pitchFamily="34" charset="-127"/>
              </a:defRPr>
            </a:lvl5pPr>
            <a:lvl6pPr marL="2514600" indent="-228600" eaLnBrk="0" fontAlgn="base" hangingPunct="0">
              <a:spcBef>
                <a:spcPts val="375"/>
              </a:spcBef>
              <a:spcAft>
                <a:spcPct val="0"/>
              </a:spcAft>
              <a:buClr>
                <a:srgbClr val="9BBB59"/>
              </a:buClr>
              <a:buChar char="o"/>
              <a:defRPr sz="2000">
                <a:solidFill>
                  <a:schemeClr val="tx1"/>
                </a:solidFill>
                <a:latin typeface="Perpetua" panose="02020502060401020303" pitchFamily="18" charset="0"/>
                <a:ea typeface="Malgun Gothic" panose="020B0503020000020004" pitchFamily="34" charset="-127"/>
              </a:defRPr>
            </a:lvl6pPr>
            <a:lvl7pPr marL="2971800" indent="-228600" eaLnBrk="0" fontAlgn="base" hangingPunct="0">
              <a:spcBef>
                <a:spcPts val="375"/>
              </a:spcBef>
              <a:spcAft>
                <a:spcPct val="0"/>
              </a:spcAft>
              <a:buClr>
                <a:srgbClr val="9BBB59"/>
              </a:buClr>
              <a:buChar char="o"/>
              <a:defRPr sz="2000">
                <a:solidFill>
                  <a:schemeClr val="tx1"/>
                </a:solidFill>
                <a:latin typeface="Perpetua" panose="02020502060401020303" pitchFamily="18" charset="0"/>
                <a:ea typeface="Malgun Gothic" panose="020B0503020000020004" pitchFamily="34" charset="-127"/>
              </a:defRPr>
            </a:lvl7pPr>
            <a:lvl8pPr marL="3429000" indent="-228600" eaLnBrk="0" fontAlgn="base" hangingPunct="0">
              <a:spcBef>
                <a:spcPts val="375"/>
              </a:spcBef>
              <a:spcAft>
                <a:spcPct val="0"/>
              </a:spcAft>
              <a:buClr>
                <a:srgbClr val="9BBB59"/>
              </a:buClr>
              <a:buChar char="o"/>
              <a:defRPr sz="2000">
                <a:solidFill>
                  <a:schemeClr val="tx1"/>
                </a:solidFill>
                <a:latin typeface="Perpetua" panose="02020502060401020303" pitchFamily="18" charset="0"/>
                <a:ea typeface="Malgun Gothic" panose="020B0503020000020004" pitchFamily="34" charset="-127"/>
              </a:defRPr>
            </a:lvl8pPr>
            <a:lvl9pPr marL="3886200" indent="-228600" eaLnBrk="0" fontAlgn="base" hangingPunct="0">
              <a:spcBef>
                <a:spcPts val="375"/>
              </a:spcBef>
              <a:spcAft>
                <a:spcPct val="0"/>
              </a:spcAft>
              <a:buClr>
                <a:srgbClr val="9BBB59"/>
              </a:buClr>
              <a:buChar char="o"/>
              <a:defRPr sz="2000">
                <a:solidFill>
                  <a:schemeClr val="tx1"/>
                </a:solidFill>
                <a:latin typeface="Perpetua" panose="02020502060401020303" pitchFamily="18" charset="0"/>
                <a:ea typeface="Malgun Gothic" panose="020B0503020000020004" pitchFamily="34" charset="-127"/>
              </a:defRPr>
            </a:lvl9pPr>
          </a:lstStyle>
          <a:p>
            <a:pPr eaLnBrk="0" fontAlgn="base" hangingPunct="0">
              <a:spcBef>
                <a:spcPct val="0"/>
              </a:spcBef>
              <a:spcAft>
                <a:spcPct val="0"/>
              </a:spcAft>
              <a:buClrTx/>
              <a:buSzTx/>
              <a:buFontTx/>
              <a:buNone/>
            </a:pPr>
            <a:r>
              <a:rPr kumimoji="1" lang="en-US" sz="1800" b="1" dirty="0">
                <a:solidFill>
                  <a:prstClr val="black"/>
                </a:solidFill>
                <a:latin typeface="Helvetica" panose="020B0604020202020204" pitchFamily="34" charset="0"/>
                <a:ea typeface="굴림" panose="020B0600000101010101" pitchFamily="34" charset="-127"/>
              </a:rPr>
              <a:t>	Tran.	Access				</a:t>
            </a:r>
          </a:p>
          <a:p>
            <a:pPr eaLnBrk="0" fontAlgn="base" hangingPunct="0">
              <a:spcBef>
                <a:spcPct val="0"/>
              </a:spcBef>
              <a:spcAft>
                <a:spcPct val="0"/>
              </a:spcAft>
              <a:buClrTx/>
              <a:buSzTx/>
              <a:buFontTx/>
              <a:buNone/>
            </a:pPr>
            <a:r>
              <a:rPr kumimoji="1" lang="en-US" sz="1800" b="1" dirty="0">
                <a:solidFill>
                  <a:prstClr val="black"/>
                </a:solidFill>
                <a:latin typeface="Helvetica" panose="020B0604020202020204" pitchFamily="34" charset="0"/>
                <a:ea typeface="굴림" panose="020B0600000101010101" pitchFamily="34" charset="-127"/>
              </a:rPr>
              <a:t>	per bit	 time	Persist?	Sensitive?	Cost	Applications</a:t>
            </a:r>
          </a:p>
          <a:p>
            <a:pPr eaLnBrk="0" fontAlgn="base" hangingPunct="0">
              <a:spcBef>
                <a:spcPct val="0"/>
              </a:spcBef>
              <a:spcAft>
                <a:spcPct val="0"/>
              </a:spcAft>
              <a:buClrTx/>
              <a:buSzTx/>
              <a:buFontTx/>
              <a:buNone/>
            </a:pPr>
            <a:endParaRPr kumimoji="1" lang="en-US" sz="1800" b="1" dirty="0">
              <a:solidFill>
                <a:prstClr val="black"/>
              </a:solidFill>
              <a:latin typeface="Helvetica" panose="020B0604020202020204" pitchFamily="34" charset="0"/>
              <a:ea typeface="굴림" panose="020B0600000101010101" pitchFamily="34" charset="-127"/>
            </a:endParaRPr>
          </a:p>
          <a:p>
            <a:pPr eaLnBrk="0" fontAlgn="base" hangingPunct="0">
              <a:spcBef>
                <a:spcPct val="0"/>
              </a:spcBef>
              <a:spcAft>
                <a:spcPct val="0"/>
              </a:spcAft>
              <a:buClrTx/>
              <a:buSzTx/>
              <a:buFontTx/>
              <a:buNone/>
            </a:pPr>
            <a:r>
              <a:rPr kumimoji="1" lang="en-US" sz="1800" b="1" dirty="0">
                <a:solidFill>
                  <a:prstClr val="black"/>
                </a:solidFill>
                <a:latin typeface="Helvetica" panose="020B0604020202020204" pitchFamily="34" charset="0"/>
                <a:ea typeface="굴림" panose="020B0600000101010101" pitchFamily="34" charset="-127"/>
              </a:rPr>
              <a:t>SRAM	6	1X	Yes	No		100x	cache memories</a:t>
            </a:r>
          </a:p>
          <a:p>
            <a:pPr eaLnBrk="0" fontAlgn="base" hangingPunct="0">
              <a:spcBef>
                <a:spcPct val="0"/>
              </a:spcBef>
              <a:spcAft>
                <a:spcPct val="0"/>
              </a:spcAft>
              <a:buClrTx/>
              <a:buSzTx/>
              <a:buFontTx/>
              <a:buNone/>
            </a:pPr>
            <a:endParaRPr kumimoji="1" lang="en-US" sz="1800" b="1" dirty="0">
              <a:solidFill>
                <a:prstClr val="black"/>
              </a:solidFill>
              <a:latin typeface="Helvetica" panose="020B0604020202020204" pitchFamily="34" charset="0"/>
              <a:ea typeface="굴림" panose="020B0600000101010101" pitchFamily="34" charset="-127"/>
            </a:endParaRPr>
          </a:p>
          <a:p>
            <a:pPr eaLnBrk="0" fontAlgn="base" hangingPunct="0">
              <a:spcBef>
                <a:spcPct val="0"/>
              </a:spcBef>
              <a:spcAft>
                <a:spcPct val="0"/>
              </a:spcAft>
              <a:buClrTx/>
              <a:buSzTx/>
              <a:buFontTx/>
              <a:buNone/>
            </a:pPr>
            <a:r>
              <a:rPr kumimoji="1" lang="en-US" sz="1800" b="1" dirty="0">
                <a:solidFill>
                  <a:prstClr val="black"/>
                </a:solidFill>
                <a:latin typeface="Helvetica" panose="020B0604020202020204" pitchFamily="34" charset="0"/>
                <a:ea typeface="굴림" panose="020B0600000101010101" pitchFamily="34" charset="-127"/>
              </a:rPr>
              <a:t>DRAM	1	10X	No	Yes		1X	Main memories,</a:t>
            </a:r>
          </a:p>
          <a:p>
            <a:pPr eaLnBrk="0" fontAlgn="base" hangingPunct="0">
              <a:spcBef>
                <a:spcPct val="0"/>
              </a:spcBef>
              <a:spcAft>
                <a:spcPct val="0"/>
              </a:spcAft>
              <a:buClrTx/>
              <a:buSzTx/>
              <a:buFontTx/>
              <a:buNone/>
            </a:pPr>
            <a:r>
              <a:rPr kumimoji="1" lang="en-US" sz="1800" b="1" dirty="0">
                <a:solidFill>
                  <a:prstClr val="black"/>
                </a:solidFill>
                <a:latin typeface="Helvetica" panose="020B0604020202020204" pitchFamily="34" charset="0"/>
                <a:ea typeface="굴림" panose="020B0600000101010101" pitchFamily="34" charset="-127"/>
              </a:rPr>
              <a:t>							frame buffers</a:t>
            </a:r>
          </a:p>
        </p:txBody>
      </p:sp>
      <p:sp>
        <p:nvSpPr>
          <p:cNvPr id="26628" name="Line 4"/>
          <p:cNvSpPr>
            <a:spLocks noChangeShapeType="1"/>
          </p:cNvSpPr>
          <p:nvPr/>
        </p:nvSpPr>
        <p:spPr bwMode="auto">
          <a:xfrm>
            <a:off x="1981200" y="3124200"/>
            <a:ext cx="8305800" cy="0"/>
          </a:xfrm>
          <a:prstGeom prst="line">
            <a:avLst/>
          </a:prstGeom>
          <a:noFill/>
          <a:ln w="254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1" lang="en-US" b="1">
              <a:solidFill>
                <a:prstClr val="black"/>
              </a:solidFill>
              <a:latin typeface="Arial" panose="020B0604020202020204" pitchFamily="34" charset="0"/>
              <a:ea typeface="굴림" panose="020B0600000101010101" pitchFamily="34" charset="-127"/>
            </a:endParaRPr>
          </a:p>
        </p:txBody>
      </p:sp>
    </p:spTree>
    <p:extLst>
      <p:ext uri="{BB962C8B-B14F-4D97-AF65-F5344CB8AC3E}">
        <p14:creationId xmlns="" xmlns:p14="http://schemas.microsoft.com/office/powerpoint/2010/main" val="1173542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319086" y="819150"/>
            <a:ext cx="11710989" cy="4572000"/>
          </a:xfrm>
        </p:spPr>
        <p:txBody>
          <a:bodyPr/>
          <a:lstStyle/>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In random-access memory(RAM) the memory cells can be accessed for information transfer </a:t>
            </a:r>
            <a:r>
              <a:rPr lang="en-US" sz="2400" dirty="0" smtClean="0">
                <a:latin typeface="Times New Roman" panose="02020603050405020304" pitchFamily="18" charset="0"/>
                <a:cs typeface="Times New Roman" panose="02020603050405020304" pitchFamily="18" charset="0"/>
              </a:rPr>
              <a:t>from any </a:t>
            </a:r>
            <a:r>
              <a:rPr lang="en-US" sz="2400" dirty="0">
                <a:latin typeface="Times New Roman" panose="02020603050405020304" pitchFamily="18" charset="0"/>
                <a:cs typeface="Times New Roman" panose="02020603050405020304" pitchFamily="18" charset="0"/>
              </a:rPr>
              <a:t>desired random location.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That </a:t>
            </a:r>
            <a:r>
              <a:rPr lang="en-US" sz="2400" dirty="0">
                <a:latin typeface="Times New Roman" panose="02020603050405020304" pitchFamily="18" charset="0"/>
                <a:cs typeface="Times New Roman" panose="02020603050405020304" pitchFamily="18" charset="0"/>
              </a:rPr>
              <a:t>is, the process of locating a word in memory is the same </a:t>
            </a:r>
            <a:r>
              <a:rPr lang="en-US" sz="2400" dirty="0" smtClean="0">
                <a:latin typeface="Times New Roman" panose="02020603050405020304" pitchFamily="18" charset="0"/>
                <a:cs typeface="Times New Roman" panose="02020603050405020304" pitchFamily="18" charset="0"/>
              </a:rPr>
              <a:t>and requires </a:t>
            </a:r>
            <a:r>
              <a:rPr lang="en-US" sz="2400" dirty="0">
                <a:latin typeface="Times New Roman" panose="02020603050405020304" pitchFamily="18" charset="0"/>
                <a:cs typeface="Times New Roman" panose="02020603050405020304" pitchFamily="18" charset="0"/>
              </a:rPr>
              <a:t>an equal amount of time no matter where the cells are located physically in </a:t>
            </a:r>
            <a:r>
              <a:rPr lang="en-US" sz="2400" dirty="0" smtClean="0">
                <a:latin typeface="Times New Roman" panose="02020603050405020304" pitchFamily="18" charset="0"/>
                <a:cs typeface="Times New Roman" panose="02020603050405020304" pitchFamily="18" charset="0"/>
              </a:rPr>
              <a:t>memory.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Communication </a:t>
            </a:r>
            <a:r>
              <a:rPr lang="en-US" sz="2400" dirty="0">
                <a:latin typeface="Times New Roman" panose="02020603050405020304" pitchFamily="18" charset="0"/>
                <a:cs typeface="Times New Roman" panose="02020603050405020304" pitchFamily="18" charset="0"/>
              </a:rPr>
              <a:t>between a memory and its environment is achieved through data input and </a:t>
            </a:r>
            <a:r>
              <a:rPr lang="en-US" sz="2400" dirty="0" smtClean="0">
                <a:latin typeface="Times New Roman" panose="02020603050405020304" pitchFamily="18" charset="0"/>
                <a:cs typeface="Times New Roman" panose="02020603050405020304" pitchFamily="18" charset="0"/>
              </a:rPr>
              <a:t>output lines</a:t>
            </a:r>
            <a:r>
              <a:rPr lang="en-US" sz="2400" dirty="0">
                <a:latin typeface="Times New Roman" panose="02020603050405020304" pitchFamily="18" charset="0"/>
                <a:cs typeface="Times New Roman" panose="02020603050405020304" pitchFamily="18" charset="0"/>
              </a:rPr>
              <a:t>, address selection lines, and control lines that specify the direction of transfer.</a:t>
            </a:r>
            <a:br>
              <a:rPr lang="en-US" sz="2400" dirty="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p:txBody>
      </p:sp>
      <p:sp>
        <p:nvSpPr>
          <p:cNvPr id="25604"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F8B7E848-D892-4CAF-8092-033B9EF30AAC}" type="slidenum">
              <a:rPr kumimoji="0" lang="en-US" smtClean="0">
                <a:solidFill>
                  <a:srgbClr val="FFFFFF"/>
                </a:solidFill>
                <a:latin typeface="Franklin Gothic Book" panose="020B0503020102020204" pitchFamily="34" charset="0"/>
              </a:rPr>
              <a:pPr/>
              <a:t>11</a:t>
            </a:fld>
            <a:endParaRPr kumimoji="0" lang="en-US" smtClean="0">
              <a:solidFill>
                <a:srgbClr val="FFFFFF"/>
              </a:solidFill>
              <a:latin typeface="Franklin Gothic Book" panose="020B0503020102020204" pitchFamily="34" charset="0"/>
            </a:endParaRPr>
          </a:p>
        </p:txBody>
      </p:sp>
      <p:sp>
        <p:nvSpPr>
          <p:cNvPr id="25602" name="Rectangle 2"/>
          <p:cNvSpPr>
            <a:spLocks noGrp="1" noChangeArrowheads="1"/>
          </p:cNvSpPr>
          <p:nvPr>
            <p:ph type="title"/>
          </p:nvPr>
        </p:nvSpPr>
        <p:spPr>
          <a:xfrm>
            <a:off x="499533" y="260351"/>
            <a:ext cx="10363200" cy="554037"/>
          </a:xfrm>
        </p:spPr>
        <p:txBody>
          <a:bodyPr>
            <a:normAutofit fontScale="90000"/>
          </a:bodyPr>
          <a:lstStyle/>
          <a:p>
            <a:r>
              <a:rPr lang="en-US" sz="3200" dirty="0" smtClean="0">
                <a:latin typeface="Times New Roman" panose="02020603050405020304" pitchFamily="18" charset="0"/>
                <a:cs typeface="Times New Roman" panose="02020603050405020304" pitchFamily="18" charset="0"/>
              </a:rPr>
              <a:t>Random-Access Memory (RAM)</a:t>
            </a:r>
          </a:p>
        </p:txBody>
      </p:sp>
    </p:spTree>
    <p:extLst>
      <p:ext uri="{BB962C8B-B14F-4D97-AF65-F5344CB8AC3E}">
        <p14:creationId xmlns="" xmlns:p14="http://schemas.microsoft.com/office/powerpoint/2010/main" val="3987970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 data input lines provide the information to be stored in memory, and the n data output </a:t>
            </a:r>
            <a:r>
              <a:rPr lang="en-US" sz="2400" dirty="0" smtClean="0">
                <a:latin typeface="Times New Roman" panose="02020603050405020304" pitchFamily="18" charset="0"/>
                <a:cs typeface="Times New Roman" panose="02020603050405020304" pitchFamily="18" charset="0"/>
              </a:rPr>
              <a:t>lines supply </a:t>
            </a:r>
            <a:r>
              <a:rPr lang="en-US" sz="2400" dirty="0">
                <a:latin typeface="Times New Roman" panose="02020603050405020304" pitchFamily="18" charset="0"/>
                <a:cs typeface="Times New Roman" panose="02020603050405020304" pitchFamily="18" charset="0"/>
              </a:rPr>
              <a:t>the information coming out of particular word chosen among the 2 available inside </a:t>
            </a:r>
            <a:r>
              <a:rPr lang="en-US" sz="2400" dirty="0" smtClean="0">
                <a:latin typeface="Times New Roman" panose="02020603050405020304" pitchFamily="18" charset="0"/>
                <a:cs typeface="Times New Roman" panose="02020603050405020304" pitchFamily="18" charset="0"/>
              </a:rPr>
              <a:t>the memory</a:t>
            </a:r>
            <a:r>
              <a:rPr lang="en-US" sz="2400" dirty="0">
                <a:latin typeface="Times New Roman" panose="02020603050405020304" pitchFamily="18" charset="0"/>
                <a:cs typeface="Times New Roman" panose="02020603050405020304" pitchFamily="18" charset="0"/>
              </a:rPr>
              <a:t>. The two control inputs specify the direction of transfer desired</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12</a:t>
            </a:fld>
            <a:endParaRPr lang="en-US"/>
          </a:p>
        </p:txBody>
      </p:sp>
      <p:sp>
        <p:nvSpPr>
          <p:cNvPr id="2" name="Title 1"/>
          <p:cNvSpPr>
            <a:spLocks noGrp="1"/>
          </p:cNvSpPr>
          <p:nvPr>
            <p:ph type="title"/>
          </p:nvPr>
        </p:nvSpPr>
        <p:spPr>
          <a:xfrm>
            <a:off x="499533" y="184302"/>
            <a:ext cx="10363200" cy="661836"/>
          </a:xfrm>
        </p:spPr>
        <p:txBody>
          <a:bodyPr>
            <a:normAutofit fontScale="90000"/>
          </a:bodyPr>
          <a:lstStyle/>
          <a:p>
            <a:r>
              <a:rPr lang="en-US" dirty="0" smtClean="0">
                <a:latin typeface="Times New Roman" panose="02020603050405020304" pitchFamily="18" charset="0"/>
                <a:cs typeface="Times New Roman" panose="02020603050405020304" pitchFamily="18" charset="0"/>
              </a:rPr>
              <a:t>Random-Access Memory (RAM)</a:t>
            </a:r>
            <a:endParaRPr lang="en-US" dirty="0"/>
          </a:p>
        </p:txBody>
      </p:sp>
      <p:pic>
        <p:nvPicPr>
          <p:cNvPr id="5" name="Picture 4"/>
          <p:cNvPicPr>
            <a:picLocks noChangeAspect="1"/>
          </p:cNvPicPr>
          <p:nvPr/>
        </p:nvPicPr>
        <p:blipFill>
          <a:blip r:embed="rId2" cstate="print"/>
          <a:stretch>
            <a:fillRect/>
          </a:stretch>
        </p:blipFill>
        <p:spPr>
          <a:xfrm>
            <a:off x="1627985" y="846138"/>
            <a:ext cx="8473732" cy="3566469"/>
          </a:xfrm>
          <a:prstGeom prst="rect">
            <a:avLst/>
          </a:prstGeom>
        </p:spPr>
      </p:pic>
    </p:spTree>
    <p:extLst>
      <p:ext uri="{BB962C8B-B14F-4D97-AF65-F5344CB8AC3E}">
        <p14:creationId xmlns="" xmlns:p14="http://schemas.microsoft.com/office/powerpoint/2010/main" val="2625288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47800"/>
            <a:ext cx="11878205" cy="4572000"/>
          </a:xfrm>
        </p:spPr>
        <p:txBody>
          <a:bodyPr>
            <a:normAutofit fontScale="92500"/>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Write and Read </a:t>
            </a:r>
            <a:r>
              <a:rPr lang="en-US" dirty="0" smtClean="0">
                <a:solidFill>
                  <a:srgbClr val="FF0000"/>
                </a:solidFill>
                <a:latin typeface="Times New Roman" panose="02020603050405020304" pitchFamily="18" charset="0"/>
                <a:cs typeface="Times New Roman" panose="02020603050405020304" pitchFamily="18" charset="0"/>
              </a:rPr>
              <a:t>Operations</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two operations that a random access memory can perform are the write and read </a:t>
            </a:r>
            <a:r>
              <a:rPr lang="en-US" sz="2400" dirty="0" smtClean="0">
                <a:latin typeface="Times New Roman" panose="02020603050405020304" pitchFamily="18" charset="0"/>
                <a:cs typeface="Times New Roman" panose="02020603050405020304" pitchFamily="18" charset="0"/>
              </a:rPr>
              <a:t>operations.</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write signal specifies a transfer-in operation and the read signal specifies a transfer-out </a:t>
            </a:r>
            <a:r>
              <a:rPr lang="en-US" sz="2400" dirty="0" smtClean="0">
                <a:latin typeface="Times New Roman" panose="02020603050405020304" pitchFamily="18" charset="0"/>
                <a:cs typeface="Times New Roman" panose="02020603050405020304" pitchFamily="18" charset="0"/>
              </a:rPr>
              <a:t>operation.</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On </a:t>
            </a:r>
            <a:r>
              <a:rPr lang="en-US" sz="2400" dirty="0">
                <a:latin typeface="Times New Roman" panose="02020603050405020304" pitchFamily="18" charset="0"/>
                <a:cs typeface="Times New Roman" panose="02020603050405020304" pitchFamily="18" charset="0"/>
              </a:rPr>
              <a:t>accepting one of these control signals. The internal circuits inside the memory provide the </a:t>
            </a:r>
            <a:r>
              <a:rPr lang="en-US" sz="2400" dirty="0" smtClean="0">
                <a:latin typeface="Times New Roman" panose="02020603050405020304" pitchFamily="18" charset="0"/>
                <a:cs typeface="Times New Roman" panose="02020603050405020304" pitchFamily="18" charset="0"/>
              </a:rPr>
              <a:t>desired function.</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steps that must be taken for the purpose of transferring a new word to be stored into</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memory are as follows: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Apply the binary address of the desired word into the address lines.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Apply the data bits that must be stored in memory into the data input lines.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3. Activate the write input.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13</a:t>
            </a:fld>
            <a:endParaRPr lang="en-US"/>
          </a:p>
        </p:txBody>
      </p:sp>
      <p:sp>
        <p:nvSpPr>
          <p:cNvPr id="2" name="Title 1"/>
          <p:cNvSpPr>
            <a:spLocks noGrp="1"/>
          </p:cNvSpPr>
          <p:nvPr>
            <p:ph type="title"/>
          </p:nvPr>
        </p:nvSpPr>
        <p:spPr>
          <a:xfrm>
            <a:off x="376237" y="360363"/>
            <a:ext cx="10363200" cy="754062"/>
          </a:xfrm>
        </p:spPr>
        <p:txBody>
          <a:bodyPr/>
          <a:lstStyle/>
          <a:p>
            <a:r>
              <a:rPr lang="en-US" dirty="0" smtClean="0">
                <a:latin typeface="Times New Roman" panose="02020603050405020304" pitchFamily="18" charset="0"/>
                <a:cs typeface="Times New Roman" panose="02020603050405020304" pitchFamily="18" charset="0"/>
              </a:rPr>
              <a:t>Random-Access Memory (RAM)</a:t>
            </a:r>
            <a:endParaRPr lang="en-US" dirty="0"/>
          </a:p>
        </p:txBody>
      </p:sp>
    </p:spTree>
    <p:extLst>
      <p:ext uri="{BB962C8B-B14F-4D97-AF65-F5344CB8AC3E}">
        <p14:creationId xmlns="" xmlns:p14="http://schemas.microsoft.com/office/powerpoint/2010/main" val="4274263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47800"/>
            <a:ext cx="11749617" cy="4572000"/>
          </a:xfrm>
        </p:spPr>
        <p:txBody>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memory unit will then take the bits presently available in the input data lines and store them in </a:t>
            </a:r>
            <a:r>
              <a:rPr lang="en-US" sz="2400" dirty="0" smtClean="0">
                <a:latin typeface="Times New Roman" panose="02020603050405020304" pitchFamily="18" charset="0"/>
                <a:cs typeface="Times New Roman" panose="02020603050405020304" pitchFamily="18" charset="0"/>
              </a:rPr>
              <a:t>the specified </a:t>
            </a:r>
            <a:r>
              <a:rPr lang="en-US" sz="2400" dirty="0">
                <a:latin typeface="Times New Roman" panose="02020603050405020304" pitchFamily="18" charset="0"/>
                <a:cs typeface="Times New Roman" panose="02020603050405020304" pitchFamily="18" charset="0"/>
              </a:rPr>
              <a:t>by the address </a:t>
            </a:r>
            <a:r>
              <a:rPr lang="en-US" sz="2400" dirty="0" smtClean="0">
                <a:latin typeface="Times New Roman" panose="02020603050405020304" pitchFamily="18" charset="0"/>
                <a:cs typeface="Times New Roman" panose="02020603050405020304" pitchFamily="18" charset="0"/>
              </a:rPr>
              <a:t>lines.</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steps that must be taken for the purpose of transferring a </a:t>
            </a:r>
            <a:r>
              <a:rPr lang="en-US" sz="2400" dirty="0" smtClean="0">
                <a:latin typeface="Times New Roman" panose="02020603050405020304" pitchFamily="18" charset="0"/>
                <a:cs typeface="Times New Roman" panose="02020603050405020304" pitchFamily="18" charset="0"/>
              </a:rPr>
              <a:t>stored word </a:t>
            </a:r>
            <a:r>
              <a:rPr lang="en-US" sz="2400" dirty="0">
                <a:latin typeface="Times New Roman" panose="02020603050405020304" pitchFamily="18" charset="0"/>
                <a:cs typeface="Times New Roman" panose="02020603050405020304" pitchFamily="18" charset="0"/>
              </a:rPr>
              <a:t>out of memory are as follows: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Apply the binary address of the desired word into the address lines.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Activate the read </a:t>
            </a:r>
            <a:r>
              <a:rPr lang="en-US" sz="2400" dirty="0" smtClean="0">
                <a:latin typeface="Times New Roman" panose="02020603050405020304" pitchFamily="18" charset="0"/>
                <a:cs typeface="Times New Roman" panose="02020603050405020304" pitchFamily="18" charset="0"/>
              </a:rPr>
              <a:t>input.</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memory unit will then take the bits from the word that has been selected by the address and </a:t>
            </a:r>
            <a:r>
              <a:rPr lang="en-US" sz="2400" dirty="0" smtClean="0">
                <a:latin typeface="Times New Roman" panose="02020603050405020304" pitchFamily="18" charset="0"/>
                <a:cs typeface="Times New Roman" panose="02020603050405020304" pitchFamily="18" charset="0"/>
              </a:rPr>
              <a:t>apply them </a:t>
            </a:r>
            <a:r>
              <a:rPr lang="en-US" sz="2400" dirty="0">
                <a:latin typeface="Times New Roman" panose="02020603050405020304" pitchFamily="18" charset="0"/>
                <a:cs typeface="Times New Roman" panose="02020603050405020304" pitchFamily="18" charset="0"/>
              </a:rPr>
              <a:t>into the output data lines.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content of the selected word does not change after reading</a:t>
            </a:r>
            <a:r>
              <a:rPr lang="en-US" dirty="0"/>
              <a:t>.</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14</a:t>
            </a:fld>
            <a:endParaRPr lang="en-US"/>
          </a:p>
        </p:txBody>
      </p:sp>
      <p:sp>
        <p:nvSpPr>
          <p:cNvPr id="2" name="Title 1"/>
          <p:cNvSpPr>
            <a:spLocks noGrp="1"/>
          </p:cNvSpPr>
          <p:nvPr>
            <p:ph type="title"/>
          </p:nvPr>
        </p:nvSpPr>
        <p:spPr>
          <a:xfrm>
            <a:off x="499533" y="403226"/>
            <a:ext cx="10363200" cy="7112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Random-Access Memory (RAM)</a:t>
            </a:r>
            <a:endParaRPr lang="en-US" dirty="0"/>
          </a:p>
        </p:txBody>
      </p:sp>
    </p:spTree>
    <p:extLst>
      <p:ext uri="{BB962C8B-B14F-4D97-AF65-F5344CB8AC3E}">
        <p14:creationId xmlns="" xmlns:p14="http://schemas.microsoft.com/office/powerpoint/2010/main" val="3802999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088" y="1157288"/>
            <a:ext cx="11582400" cy="4572000"/>
          </a:xfrm>
        </p:spPr>
        <p:txBody>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ROM is used for storing programs that are </a:t>
            </a:r>
            <a:r>
              <a:rPr lang="en-US" sz="2400" b="1" dirty="0" smtClean="0">
                <a:latin typeface="Times New Roman" panose="02020603050405020304" pitchFamily="18" charset="0"/>
                <a:cs typeface="Times New Roman" panose="02020603050405020304" pitchFamily="18" charset="0"/>
              </a:rPr>
              <a:t>PERMENTLY </a:t>
            </a:r>
            <a:r>
              <a:rPr lang="en-US" sz="2400" dirty="0" smtClean="0">
                <a:latin typeface="Times New Roman" panose="02020603050405020304" pitchFamily="18" charset="0"/>
                <a:cs typeface="Times New Roman" panose="02020603050405020304" pitchFamily="18" charset="0"/>
              </a:rPr>
              <a:t>resident in the computer and for tables of constants that do not change in value once the production of the computer is completed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ROM portion of main memory is needed for storing an initial program called </a:t>
            </a:r>
            <a:r>
              <a:rPr lang="en-US" sz="2400" b="1" i="1" dirty="0" smtClean="0">
                <a:solidFill>
                  <a:srgbClr val="7030A0"/>
                </a:solidFill>
                <a:latin typeface="Times New Roman" panose="02020603050405020304" pitchFamily="18" charset="0"/>
                <a:cs typeface="Times New Roman" panose="02020603050405020304" pitchFamily="18" charset="0"/>
              </a:rPr>
              <a:t>bootstrap loader</a:t>
            </a:r>
            <a:r>
              <a:rPr lang="en-US" sz="2400" i="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witch is to start the computer software operating when power is turned off </a:t>
            </a:r>
            <a:endParaRPr lang="en-US" dirty="0" smtClean="0"/>
          </a:p>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As the name implies, a read-only memory(ROM) is a memory unit that performs the read </a:t>
            </a:r>
            <a:r>
              <a:rPr lang="en-US" sz="2400" dirty="0" smtClean="0">
                <a:latin typeface="Times New Roman" panose="02020603050405020304" pitchFamily="18" charset="0"/>
                <a:cs typeface="Times New Roman" panose="02020603050405020304" pitchFamily="18" charset="0"/>
              </a:rPr>
              <a:t>operation only</a:t>
            </a:r>
            <a:r>
              <a:rPr lang="en-US" sz="2400" dirty="0">
                <a:latin typeface="Times New Roman" panose="02020603050405020304" pitchFamily="18" charset="0"/>
                <a:cs typeface="Times New Roman" panose="02020603050405020304" pitchFamily="18" charset="0"/>
              </a:rPr>
              <a:t>; it does not have a write capability.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implies that the binary information stored in a ROM </a:t>
            </a:r>
            <a:r>
              <a:rPr lang="en-US" sz="2400" dirty="0" smtClean="0">
                <a:latin typeface="Times New Roman" panose="02020603050405020304" pitchFamily="18" charset="0"/>
                <a:cs typeface="Times New Roman" panose="02020603050405020304" pitchFamily="18" charset="0"/>
              </a:rPr>
              <a:t>is made </a:t>
            </a:r>
            <a:r>
              <a:rPr lang="en-US" sz="2400" dirty="0">
                <a:latin typeface="Times New Roman" panose="02020603050405020304" pitchFamily="18" charset="0"/>
                <a:cs typeface="Times New Roman" panose="02020603050405020304" pitchFamily="18" charset="0"/>
              </a:rPr>
              <a:t>permanent during the hardware production of the unit and cannot be altered by writing </a:t>
            </a:r>
            <a:r>
              <a:rPr lang="en-US" sz="2400" dirty="0" smtClean="0">
                <a:latin typeface="Times New Roman" panose="02020603050405020304" pitchFamily="18" charset="0"/>
                <a:cs typeface="Times New Roman" panose="02020603050405020304" pitchFamily="18" charset="0"/>
              </a:rPr>
              <a:t>different programs.</a:t>
            </a:r>
            <a:r>
              <a:rPr lang="en-US" sz="2400" dirty="0"/>
              <a:t/>
            </a:r>
            <a:br>
              <a:rPr lang="en-US" sz="2400" dirty="0"/>
            </a:br>
            <a:endParaRPr lang="en-US" sz="24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15</a:t>
            </a:fld>
            <a:endParaRPr lang="en-US"/>
          </a:p>
        </p:txBody>
      </p:sp>
      <p:sp>
        <p:nvSpPr>
          <p:cNvPr id="2" name="Title 1"/>
          <p:cNvSpPr>
            <a:spLocks noGrp="1"/>
          </p:cNvSpPr>
          <p:nvPr>
            <p:ph type="title"/>
          </p:nvPr>
        </p:nvSpPr>
        <p:spPr>
          <a:xfrm>
            <a:off x="1219200" y="274638"/>
            <a:ext cx="10363200" cy="611187"/>
          </a:xfrm>
        </p:spPr>
        <p:txBody>
          <a:bodyPr>
            <a:normAutofit fontScale="90000"/>
          </a:bodyPr>
          <a:lstStyle/>
          <a:p>
            <a:r>
              <a:rPr lang="en-US" dirty="0" smtClean="0"/>
              <a:t>ROM</a:t>
            </a:r>
            <a:endParaRPr lang="en-US" dirty="0"/>
          </a:p>
        </p:txBody>
      </p:sp>
    </p:spTree>
    <p:extLst>
      <p:ext uri="{BB962C8B-B14F-4D97-AF65-F5344CB8AC3E}">
        <p14:creationId xmlns="" xmlns:p14="http://schemas.microsoft.com/office/powerpoint/2010/main" val="919404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binary information </a:t>
            </a:r>
            <a:r>
              <a:rPr lang="en-US" sz="2400" dirty="0">
                <a:latin typeface="Times New Roman" panose="02020603050405020304" pitchFamily="18" charset="0"/>
                <a:cs typeface="Times New Roman" panose="02020603050405020304" pitchFamily="18" charset="0"/>
              </a:rPr>
              <a:t>to be stored, specified by the designer, is then embedded in the unit to form the </a:t>
            </a:r>
            <a:r>
              <a:rPr lang="en-US" sz="2400" dirty="0" smtClean="0">
                <a:latin typeface="Times New Roman" panose="02020603050405020304" pitchFamily="18" charset="0"/>
                <a:cs typeface="Times New Roman" panose="02020603050405020304" pitchFamily="18" charset="0"/>
              </a:rPr>
              <a:t>required interconnection </a:t>
            </a:r>
            <a:r>
              <a:rPr lang="en-US" sz="2400" dirty="0">
                <a:latin typeface="Times New Roman" panose="02020603050405020304" pitchFamily="18" charset="0"/>
                <a:cs typeface="Times New Roman" panose="02020603050405020304" pitchFamily="18" charset="0"/>
              </a:rPr>
              <a:t>pattern. ROMs come with special internal electronic fuses that can be </a:t>
            </a:r>
            <a:r>
              <a:rPr lang="en-US" sz="2400" dirty="0" smtClean="0">
                <a:latin typeface="Times New Roman" panose="02020603050405020304" pitchFamily="18" charset="0"/>
                <a:cs typeface="Times New Roman" panose="02020603050405020304" pitchFamily="18" charset="0"/>
              </a:rPr>
              <a:t>programmed for </a:t>
            </a:r>
            <a:r>
              <a:rPr lang="en-US" sz="2400" dirty="0">
                <a:latin typeface="Times New Roman" panose="02020603050405020304" pitchFamily="18" charset="0"/>
                <a:cs typeface="Times New Roman" panose="02020603050405020304" pitchFamily="18" charset="0"/>
              </a:rPr>
              <a:t>a specific </a:t>
            </a:r>
            <a:r>
              <a:rPr lang="en-US" sz="2400" dirty="0" smtClean="0">
                <a:latin typeface="Times New Roman" panose="02020603050405020304" pitchFamily="18" charset="0"/>
                <a:cs typeface="Times New Roman" panose="02020603050405020304" pitchFamily="18" charset="0"/>
              </a:rPr>
              <a:t>configuration.</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Once </a:t>
            </a:r>
            <a:r>
              <a:rPr lang="en-US" sz="2400" dirty="0">
                <a:latin typeface="Times New Roman" panose="02020603050405020304" pitchFamily="18" charset="0"/>
                <a:cs typeface="Times New Roman" panose="02020603050405020304" pitchFamily="18" charset="0"/>
              </a:rPr>
              <a:t>the pattern is established, it stays within the unit even when power is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turned off and on </a:t>
            </a:r>
            <a:r>
              <a:rPr lang="en-US" sz="2400" dirty="0" smtClean="0">
                <a:latin typeface="Times New Roman" panose="02020603050405020304" pitchFamily="18" charset="0"/>
                <a:cs typeface="Times New Roman" panose="02020603050405020304" pitchFamily="18" charset="0"/>
              </a:rPr>
              <a:t>again.</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An m x n ROM is an array of binary cells organized into m words of n bits each. As shown in the block diagram below, a ROM has k address input lines to select one of 2 = m words of memory, and n input lines, one for each bit of the word.</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An integrated circuit ROM may also have one or more enable inputs for expanding a number of packages into a ROM with larger capacity</a:t>
            </a:r>
            <a:r>
              <a:rPr lang="en-US" dirty="0" smtClean="0"/>
              <a: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16</a:t>
            </a:fld>
            <a:endParaRPr lang="en-US"/>
          </a:p>
        </p:txBody>
      </p:sp>
      <p:sp>
        <p:nvSpPr>
          <p:cNvPr id="2" name="Title 1"/>
          <p:cNvSpPr>
            <a:spLocks noGrp="1"/>
          </p:cNvSpPr>
          <p:nvPr>
            <p:ph type="title"/>
          </p:nvPr>
        </p:nvSpPr>
        <p:spPr>
          <a:xfrm>
            <a:off x="976313" y="274638"/>
            <a:ext cx="10363200" cy="796925"/>
          </a:xfrm>
        </p:spPr>
        <p:txBody>
          <a:bodyPr/>
          <a:lstStyle/>
          <a:p>
            <a:r>
              <a:rPr lang="en-US" dirty="0" smtClean="0"/>
              <a:t>ROM</a:t>
            </a:r>
            <a:endParaRPr lang="en-US" dirty="0"/>
          </a:p>
        </p:txBody>
      </p:sp>
    </p:spTree>
    <p:extLst>
      <p:ext uri="{BB962C8B-B14F-4D97-AF65-F5344CB8AC3E}">
        <p14:creationId xmlns="" xmlns:p14="http://schemas.microsoft.com/office/powerpoint/2010/main" val="2089542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stretch>
            <a:fillRect/>
          </a:stretch>
        </p:blipFill>
        <p:spPr>
          <a:xfrm>
            <a:off x="2714485" y="1721792"/>
            <a:ext cx="5886450" cy="3562350"/>
          </a:xfrm>
          <a:prstGeom prst="rect">
            <a:avLst/>
          </a:prstGeom>
        </p:spPr>
      </p:pic>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17</a:t>
            </a:fld>
            <a:endParaRPr lang="en-US"/>
          </a:p>
        </p:txBody>
      </p:sp>
      <p:sp>
        <p:nvSpPr>
          <p:cNvPr id="2" name="Title 1"/>
          <p:cNvSpPr>
            <a:spLocks noGrp="1"/>
          </p:cNvSpPr>
          <p:nvPr>
            <p:ph type="title"/>
          </p:nvPr>
        </p:nvSpPr>
        <p:spPr/>
        <p:txBody>
          <a:bodyPr>
            <a:normAutofit fontScale="90000"/>
          </a:bodyPr>
          <a:lstStyle/>
          <a:p>
            <a:pPr lvl="0" eaLnBrk="1" fontAlgn="auto" hangingPunct="1">
              <a:spcBef>
                <a:spcPts val="0"/>
              </a:spcBef>
              <a:spcAft>
                <a:spcPts val="0"/>
              </a:spcAft>
            </a:pP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sz="3600" dirty="0">
                <a:solidFill>
                  <a:srgbClr val="1F497D"/>
                </a:solidFill>
                <a:latin typeface="Times New Roman" panose="02020603050405020304" pitchFamily="18" charset="0"/>
                <a:cs typeface="Times New Roman" panose="02020603050405020304" pitchFamily="18" charset="0"/>
              </a:rPr>
              <a:t>ROM</a:t>
            </a:r>
            <a:r>
              <a:rPr lang="en-US" sz="2400" dirty="0">
                <a:solidFill>
                  <a:prstClr val="black"/>
                </a:solidFill>
                <a:latin typeface="Times New Roman" panose="02020603050405020304" pitchFamily="18" charset="0"/>
                <a:cs typeface="Times New Roman" panose="02020603050405020304" pitchFamily="18" charset="0"/>
              </a:rPr>
              <a:t/>
            </a:r>
            <a:br>
              <a:rPr lang="en-US" sz="2400" dirty="0">
                <a:solidFill>
                  <a:prstClr val="black"/>
                </a:solidFill>
                <a:latin typeface="Times New Roman" panose="02020603050405020304" pitchFamily="18" charset="0"/>
                <a:cs typeface="Times New Roman" panose="02020603050405020304" pitchFamily="18" charset="0"/>
              </a:rPr>
            </a:br>
            <a:endParaRPr lang="en-US" dirty="0"/>
          </a:p>
        </p:txBody>
      </p:sp>
      <p:sp>
        <p:nvSpPr>
          <p:cNvPr id="6" name="Rectangle 5"/>
          <p:cNvSpPr/>
          <p:nvPr/>
        </p:nvSpPr>
        <p:spPr>
          <a:xfrm>
            <a:off x="4629010" y="5588296"/>
            <a:ext cx="3114955" cy="461665"/>
          </a:xfrm>
          <a:prstGeom prst="rect">
            <a:avLst/>
          </a:prstGeom>
        </p:spPr>
        <p:txBody>
          <a:bodyPr wrap="none">
            <a:spAutoFit/>
          </a:bodyPr>
          <a:lstStyle/>
          <a:p>
            <a:r>
              <a:rPr lang="en-US" sz="2400" dirty="0">
                <a:solidFill>
                  <a:srgbClr val="1F497D"/>
                </a:solidFill>
                <a:latin typeface="Times New Roman" panose="02020603050405020304" pitchFamily="18" charset="0"/>
                <a:ea typeface="Batang" pitchFamily="18" charset="-127"/>
                <a:cs typeface="Times New Roman" panose="02020603050405020304" pitchFamily="18" charset="0"/>
              </a:rPr>
              <a:t>Block diagram of ROM</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980238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71575"/>
            <a:ext cx="11892492" cy="4572000"/>
          </a:xfrm>
        </p:spPr>
        <p:txBody>
          <a:bodyPr>
            <a:normAutofit lnSpcReduction="10000"/>
          </a:bodyPr>
          <a:lstStyle/>
          <a:p>
            <a:pPr>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The required paths in a ROM may be programmed in three different ways.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The first, </a:t>
            </a:r>
            <a:r>
              <a:rPr lang="en-US" sz="2400" dirty="0">
                <a:solidFill>
                  <a:srgbClr val="FF0000"/>
                </a:solidFill>
                <a:latin typeface="Times New Roman" panose="02020603050405020304" pitchFamily="18" charset="0"/>
                <a:cs typeface="Times New Roman" panose="02020603050405020304" pitchFamily="18" charset="0"/>
              </a:rPr>
              <a:t>mask programming, </a:t>
            </a:r>
            <a:r>
              <a:rPr lang="en-US" sz="2400" dirty="0">
                <a:latin typeface="Times New Roman" panose="02020603050405020304" pitchFamily="18" charset="0"/>
                <a:cs typeface="Times New Roman" panose="02020603050405020304" pitchFamily="18" charset="0"/>
              </a:rPr>
              <a:t>is done by the semiconductor company during the last </a:t>
            </a:r>
            <a:r>
              <a:rPr lang="en-US" sz="2400" dirty="0" smtClean="0">
                <a:latin typeface="Times New Roman" panose="02020603050405020304" pitchFamily="18" charset="0"/>
                <a:cs typeface="Times New Roman" panose="02020603050405020304" pitchFamily="18" charset="0"/>
              </a:rPr>
              <a:t>fabrication process </a:t>
            </a:r>
            <a:r>
              <a:rPr lang="en-US" sz="2400" dirty="0">
                <a:latin typeface="Times New Roman" panose="02020603050405020304" pitchFamily="18" charset="0"/>
                <a:cs typeface="Times New Roman" panose="02020603050405020304" pitchFamily="18" charset="0"/>
              </a:rPr>
              <a:t>of the unit. This procedure is costly because the vendor charges the customer a </a:t>
            </a:r>
            <a:r>
              <a:rPr lang="en-US" sz="2400" dirty="0" smtClean="0">
                <a:latin typeface="Times New Roman" panose="02020603050405020304" pitchFamily="18" charset="0"/>
                <a:cs typeface="Times New Roman" panose="02020603050405020304" pitchFamily="18" charset="0"/>
              </a:rPr>
              <a:t>special fee </a:t>
            </a:r>
            <a:r>
              <a:rPr lang="en-US" sz="2400" dirty="0">
                <a:latin typeface="Times New Roman" panose="02020603050405020304" pitchFamily="18" charset="0"/>
                <a:cs typeface="Times New Roman" panose="02020603050405020304" pitchFamily="18" charset="0"/>
              </a:rPr>
              <a:t>for custom masking the </a:t>
            </a:r>
            <a:r>
              <a:rPr lang="en-US" sz="2400" dirty="0" smtClean="0">
                <a:latin typeface="Times New Roman" panose="02020603050405020304" pitchFamily="18" charset="0"/>
                <a:cs typeface="Times New Roman" panose="02020603050405020304" pitchFamily="18" charset="0"/>
              </a:rPr>
              <a:t>particular ROM</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For </a:t>
            </a:r>
            <a:r>
              <a:rPr lang="en-US" sz="2400" dirty="0">
                <a:latin typeface="Times New Roman" panose="02020603050405020304" pitchFamily="18" charset="0"/>
                <a:cs typeface="Times New Roman" panose="02020603050405020304" pitchFamily="18" charset="0"/>
              </a:rPr>
              <a:t>this reason, mask programming is </a:t>
            </a:r>
            <a:r>
              <a:rPr lang="en-US" sz="2400" dirty="0" smtClean="0">
                <a:latin typeface="Times New Roman" panose="02020603050405020304" pitchFamily="18" charset="0"/>
                <a:cs typeface="Times New Roman" panose="02020603050405020304" pitchFamily="18" charset="0"/>
              </a:rPr>
              <a:t>economical only </a:t>
            </a:r>
            <a:r>
              <a:rPr lang="en-US" sz="2400" dirty="0">
                <a:latin typeface="Times New Roman" panose="02020603050405020304" pitchFamily="18" charset="0"/>
                <a:cs typeface="Times New Roman" panose="02020603050405020304" pitchFamily="18" charset="0"/>
              </a:rPr>
              <a:t>if a large quantity of the same ROM configuration is to be ordered.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For small quantities it is more economical to use a second type of ROM called a </a:t>
            </a:r>
            <a:r>
              <a:rPr lang="en-US" sz="2400" dirty="0" smtClean="0">
                <a:solidFill>
                  <a:srgbClr val="FF0000"/>
                </a:solidFill>
                <a:latin typeface="Times New Roman" panose="02020603050405020304" pitchFamily="18" charset="0"/>
                <a:cs typeface="Times New Roman" panose="02020603050405020304" pitchFamily="18" charset="0"/>
              </a:rPr>
              <a:t>Programmable Read </a:t>
            </a:r>
            <a:r>
              <a:rPr lang="en-US" sz="2400" dirty="0">
                <a:solidFill>
                  <a:srgbClr val="FF0000"/>
                </a:solidFill>
                <a:latin typeface="Times New Roman" panose="02020603050405020304" pitchFamily="18" charset="0"/>
                <a:cs typeface="Times New Roman" panose="02020603050405020304" pitchFamily="18" charset="0"/>
              </a:rPr>
              <a:t>Only Memory(PROM</a:t>
            </a:r>
            <a:r>
              <a:rPr lang="en-US" sz="2400" dirty="0">
                <a:latin typeface="Times New Roman" panose="02020603050405020304" pitchFamily="18" charset="0"/>
                <a:cs typeface="Times New Roman" panose="02020603050405020304" pitchFamily="18" charset="0"/>
              </a:rPr>
              <a:t>). The hardware procedure for programming ROMs or PROMs </a:t>
            </a:r>
            <a:r>
              <a:rPr lang="en-US" sz="2400" dirty="0" smtClean="0">
                <a:latin typeface="Times New Roman" panose="02020603050405020304" pitchFamily="18" charset="0"/>
                <a:cs typeface="Times New Roman" panose="02020603050405020304" pitchFamily="18" charset="0"/>
              </a:rPr>
              <a:t>is irreversible</a:t>
            </a:r>
            <a:r>
              <a:rPr lang="en-US" sz="2400" dirty="0">
                <a:latin typeface="Times New Roman" panose="02020603050405020304" pitchFamily="18" charset="0"/>
                <a:cs typeface="Times New Roman" panose="02020603050405020304" pitchFamily="18" charset="0"/>
              </a:rPr>
              <a:t>, and once programmed, the fixed pattern is permanent and cannot be altered.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Once a bit </a:t>
            </a:r>
            <a:r>
              <a:rPr lang="en-US" sz="2400" dirty="0">
                <a:latin typeface="Times New Roman" panose="02020603050405020304" pitchFamily="18" charset="0"/>
                <a:cs typeface="Times New Roman" panose="02020603050405020304" pitchFamily="18" charset="0"/>
              </a:rPr>
              <a:t>pattern has been established, the unit must be discarded if the bit pattern is to be changed.</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18</a:t>
            </a:fld>
            <a:endParaRPr lang="en-US"/>
          </a:p>
        </p:txBody>
      </p:sp>
      <p:sp>
        <p:nvSpPr>
          <p:cNvPr id="2" name="Title 1"/>
          <p:cNvSpPr>
            <a:spLocks noGrp="1"/>
          </p:cNvSpPr>
          <p:nvPr>
            <p:ph type="title"/>
          </p:nvPr>
        </p:nvSpPr>
        <p:spPr>
          <a:xfrm>
            <a:off x="499533" y="188913"/>
            <a:ext cx="10363200" cy="982662"/>
          </a:xfrm>
        </p:spPr>
        <p:txBody>
          <a:bodyPr/>
          <a:lstStyle/>
          <a:p>
            <a:r>
              <a:rPr lang="en-US" dirty="0" smtClean="0"/>
              <a:t>Types of ROM</a:t>
            </a:r>
            <a:endParaRPr lang="en-US" dirty="0"/>
          </a:p>
        </p:txBody>
      </p:sp>
    </p:spTree>
    <p:extLst>
      <p:ext uri="{BB962C8B-B14F-4D97-AF65-F5344CB8AC3E}">
        <p14:creationId xmlns="" xmlns:p14="http://schemas.microsoft.com/office/powerpoint/2010/main" val="36745391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090613"/>
            <a:ext cx="11835342" cy="4572000"/>
          </a:xfrm>
        </p:spPr>
        <p:txBody>
          <a:bodyPr>
            <a:normAutofit lnSpcReduction="10000"/>
          </a:bodyPr>
          <a:lstStyle/>
          <a:p>
            <a:pPr marL="0" indent="0">
              <a:buNone/>
            </a:pPr>
            <a:r>
              <a:rPr lang="en-US" sz="2400" dirty="0">
                <a:latin typeface="Times New Roman" panose="02020603050405020304" pitchFamily="18" charset="0"/>
                <a:cs typeface="Times New Roman" panose="02020603050405020304" pitchFamily="18" charset="0"/>
              </a:rPr>
              <a:t>3. A third type of ROM available is called </a:t>
            </a:r>
            <a:r>
              <a:rPr lang="en-US" sz="2400" dirty="0">
                <a:solidFill>
                  <a:srgbClr val="FF0000"/>
                </a:solidFill>
                <a:latin typeface="Times New Roman" panose="02020603050405020304" pitchFamily="18" charset="0"/>
                <a:cs typeface="Times New Roman" panose="02020603050405020304" pitchFamily="18" charset="0"/>
              </a:rPr>
              <a:t>Erasable PROM or EPROM</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EPROM </a:t>
            </a:r>
            <a:r>
              <a:rPr lang="en-US" sz="2400" dirty="0">
                <a:latin typeface="Times New Roman" panose="02020603050405020304" pitchFamily="18" charset="0"/>
                <a:cs typeface="Times New Roman" panose="02020603050405020304" pitchFamily="18" charset="0"/>
              </a:rPr>
              <a:t>can </a:t>
            </a:r>
            <a:r>
              <a:rPr lang="en-US" sz="2400" dirty="0" smtClean="0">
                <a:latin typeface="Times New Roman" panose="02020603050405020304" pitchFamily="18" charset="0"/>
                <a:cs typeface="Times New Roman" panose="02020603050405020304" pitchFamily="18" charset="0"/>
              </a:rPr>
              <a:t>be restructured </a:t>
            </a:r>
            <a:r>
              <a:rPr lang="en-US" sz="2400" dirty="0">
                <a:latin typeface="Times New Roman" panose="02020603050405020304" pitchFamily="18" charset="0"/>
                <a:cs typeface="Times New Roman" panose="02020603050405020304" pitchFamily="18" charset="0"/>
              </a:rPr>
              <a:t>to the initial value even though its fuses have been blown previously. Certain </a:t>
            </a:r>
            <a:r>
              <a:rPr lang="en-US" sz="2400" dirty="0" smtClean="0">
                <a:latin typeface="Times New Roman" panose="02020603050405020304" pitchFamily="18" charset="0"/>
                <a:cs typeface="Times New Roman" panose="02020603050405020304" pitchFamily="18" charset="0"/>
              </a:rPr>
              <a:t>PROMs can </a:t>
            </a:r>
            <a:r>
              <a:rPr lang="en-US" sz="2400" dirty="0">
                <a:latin typeface="Times New Roman" panose="02020603050405020304" pitchFamily="18" charset="0"/>
                <a:cs typeface="Times New Roman" panose="02020603050405020304" pitchFamily="18" charset="0"/>
              </a:rPr>
              <a:t>be erased with electrical signals instead of ultraviolet </a:t>
            </a:r>
            <a:r>
              <a:rPr lang="en-US" sz="2400" dirty="0" smtClean="0">
                <a:latin typeface="Times New Roman" panose="02020603050405020304" pitchFamily="18" charset="0"/>
                <a:cs typeface="Times New Roman" panose="02020603050405020304" pitchFamily="18" charset="0"/>
              </a:rPr>
              <a:t>light.</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PROMs are </a:t>
            </a:r>
            <a:r>
              <a:rPr lang="en-US" sz="2400" dirty="0" smtClean="0">
                <a:latin typeface="Times New Roman" panose="02020603050405020304" pitchFamily="18" charset="0"/>
                <a:cs typeface="Times New Roman" panose="02020603050405020304" pitchFamily="18" charset="0"/>
              </a:rPr>
              <a:t>called Electrically </a:t>
            </a:r>
            <a:r>
              <a:rPr lang="en-US" sz="2400" dirty="0">
                <a:latin typeface="Times New Roman" panose="02020603050405020304" pitchFamily="18" charset="0"/>
                <a:cs typeface="Times New Roman" panose="02020603050405020304" pitchFamily="18" charset="0"/>
              </a:rPr>
              <a:t>Erasable PROM or EEPROM. Flash memory is a form of EEPROM in which a </a:t>
            </a:r>
            <a:r>
              <a:rPr lang="en-US" sz="2400" dirty="0" smtClean="0">
                <a:latin typeface="Times New Roman" panose="02020603050405020304" pitchFamily="18" charset="0"/>
                <a:cs typeface="Times New Roman" panose="02020603050405020304" pitchFamily="18" charset="0"/>
              </a:rPr>
              <a:t>block of </a:t>
            </a:r>
            <a:r>
              <a:rPr lang="en-US" sz="2400" dirty="0">
                <a:latin typeface="Times New Roman" panose="02020603050405020304" pitchFamily="18" charset="0"/>
                <a:cs typeface="Times New Roman" panose="02020603050405020304" pitchFamily="18" charset="0"/>
              </a:rPr>
              <a:t>bytes can be erased in a very short </a:t>
            </a:r>
            <a:r>
              <a:rPr lang="en-US" sz="2400" dirty="0" smtClean="0">
                <a:latin typeface="Times New Roman" panose="02020603050405020304" pitchFamily="18" charset="0"/>
                <a:cs typeface="Times New Roman" panose="02020603050405020304" pitchFamily="18" charset="0"/>
              </a:rPr>
              <a:t>duration.</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Example </a:t>
            </a:r>
            <a:r>
              <a:rPr lang="en-US" sz="2400" dirty="0">
                <a:latin typeface="Times New Roman" panose="02020603050405020304" pitchFamily="18" charset="0"/>
                <a:cs typeface="Times New Roman" panose="02020603050405020304" pitchFamily="18" charset="0"/>
              </a:rPr>
              <a:t>applications of EEPROM devices </a:t>
            </a:r>
            <a:r>
              <a:rPr lang="en-US" sz="2400" dirty="0" smtClean="0">
                <a:latin typeface="Times New Roman" panose="02020603050405020304" pitchFamily="18" charset="0"/>
                <a:cs typeface="Times New Roman" panose="02020603050405020304" pitchFamily="18" charset="0"/>
              </a:rPr>
              <a:t>are:</a:t>
            </a:r>
            <a:endParaRPr lang="en-US" sz="24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Storing </a:t>
            </a:r>
            <a:r>
              <a:rPr lang="en-US" sz="2400" dirty="0">
                <a:latin typeface="Times New Roman" panose="02020603050405020304" pitchFamily="18" charset="0"/>
                <a:cs typeface="Times New Roman" panose="02020603050405020304" pitchFamily="18" charset="0"/>
              </a:rPr>
              <a:t>current time and date in a </a:t>
            </a:r>
            <a:r>
              <a:rPr lang="en-US" sz="2400" dirty="0" smtClean="0">
                <a:latin typeface="Times New Roman" panose="02020603050405020304" pitchFamily="18" charset="0"/>
                <a:cs typeface="Times New Roman" panose="02020603050405020304" pitchFamily="18" charset="0"/>
              </a:rPr>
              <a:t>machine.</a:t>
            </a:r>
          </a:p>
          <a:p>
            <a:pPr>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Storing </a:t>
            </a:r>
            <a:r>
              <a:rPr lang="en-US" sz="2400" dirty="0">
                <a:latin typeface="Times New Roman" panose="02020603050405020304" pitchFamily="18" charset="0"/>
                <a:cs typeface="Times New Roman" panose="02020603050405020304" pitchFamily="18" charset="0"/>
              </a:rPr>
              <a:t>port </a:t>
            </a:r>
            <a:r>
              <a:rPr lang="en-US" sz="2400" dirty="0" smtClean="0">
                <a:latin typeface="Times New Roman" panose="02020603050405020304" pitchFamily="18" charset="0"/>
                <a:cs typeface="Times New Roman" panose="02020603050405020304" pitchFamily="18" charset="0"/>
              </a:rPr>
              <a:t>statuses.</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Example </a:t>
            </a:r>
            <a:r>
              <a:rPr lang="en-US" sz="2400" dirty="0">
                <a:latin typeface="Times New Roman" panose="02020603050405020304" pitchFamily="18" charset="0"/>
                <a:cs typeface="Times New Roman" panose="02020603050405020304" pitchFamily="18" charset="0"/>
              </a:rPr>
              <a:t>of Flash memory device applications </a:t>
            </a:r>
            <a:r>
              <a:rPr lang="en-US" sz="2400" dirty="0" smtClean="0">
                <a:latin typeface="Times New Roman" panose="02020603050405020304" pitchFamily="18" charset="0"/>
                <a:cs typeface="Times New Roman" panose="02020603050405020304" pitchFamily="18" charset="0"/>
              </a:rPr>
              <a:t>are: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Storing </a:t>
            </a:r>
            <a:r>
              <a:rPr lang="en-US" sz="2400" dirty="0">
                <a:latin typeface="Times New Roman" panose="02020603050405020304" pitchFamily="18" charset="0"/>
                <a:cs typeface="Times New Roman" panose="02020603050405020304" pitchFamily="18" charset="0"/>
              </a:rPr>
              <a:t>messages in a mobile </a:t>
            </a:r>
            <a:r>
              <a:rPr lang="en-US" sz="2400" dirty="0" smtClean="0">
                <a:latin typeface="Times New Roman" panose="02020603050405020304" pitchFamily="18" charset="0"/>
                <a:cs typeface="Times New Roman" panose="02020603050405020304" pitchFamily="18" charset="0"/>
              </a:rPr>
              <a:t>phone.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Storing </a:t>
            </a:r>
            <a:r>
              <a:rPr lang="en-US" sz="2400" dirty="0">
                <a:latin typeface="Times New Roman" panose="02020603050405020304" pitchFamily="18" charset="0"/>
                <a:cs typeface="Times New Roman" panose="02020603050405020304" pitchFamily="18" charset="0"/>
              </a:rPr>
              <a:t>photographs in a digital camera</a:t>
            </a:r>
            <a:r>
              <a:rPr lang="en-US" sz="2400" dirty="0"/>
              <a: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19</a:t>
            </a:fld>
            <a:endParaRPr lang="en-US"/>
          </a:p>
        </p:txBody>
      </p:sp>
      <p:sp>
        <p:nvSpPr>
          <p:cNvPr id="2" name="Title 1"/>
          <p:cNvSpPr>
            <a:spLocks noGrp="1"/>
          </p:cNvSpPr>
          <p:nvPr>
            <p:ph type="title"/>
          </p:nvPr>
        </p:nvSpPr>
        <p:spPr>
          <a:xfrm>
            <a:off x="499533" y="228600"/>
            <a:ext cx="10363200" cy="696912"/>
          </a:xfrm>
        </p:spPr>
        <p:txBody>
          <a:bodyPr>
            <a:normAutofit fontScale="90000"/>
          </a:bodyPr>
          <a:lstStyle/>
          <a:p>
            <a:r>
              <a:rPr lang="en-US" dirty="0" smtClean="0"/>
              <a:t>Types of ROM</a:t>
            </a:r>
            <a:endParaRPr lang="en-US" dirty="0"/>
          </a:p>
        </p:txBody>
      </p:sp>
    </p:spTree>
    <p:extLst>
      <p:ext uri="{BB962C8B-B14F-4D97-AF65-F5344CB8AC3E}">
        <p14:creationId xmlns="" xmlns:p14="http://schemas.microsoft.com/office/powerpoint/2010/main" val="3314021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314325" y="1028700"/>
            <a:ext cx="11501438" cy="4572000"/>
          </a:xfrm>
        </p:spPr>
        <p:txBody>
          <a:bodyPr>
            <a:normAutofit lnSpcReduction="10000"/>
          </a:bodyPr>
          <a:lstStyle/>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The memory unit is an essential component in any digital computer since it is needed for storing </a:t>
            </a:r>
            <a:r>
              <a:rPr lang="en-US" sz="2400" dirty="0">
                <a:solidFill>
                  <a:srgbClr val="FF0000"/>
                </a:solidFill>
                <a:latin typeface="Times New Roman" panose="02020603050405020304" pitchFamily="18" charset="0"/>
                <a:cs typeface="Times New Roman" panose="02020603050405020304" pitchFamily="18" charset="0"/>
              </a:rPr>
              <a:t>programs</a:t>
            </a:r>
            <a:r>
              <a:rPr lang="en-US" sz="2400" dirty="0">
                <a:latin typeface="Times New Roman" panose="02020603050405020304" pitchFamily="18" charset="0"/>
                <a:cs typeface="Times New Roman" panose="02020603050405020304" pitchFamily="18" charset="0"/>
              </a:rPr>
              <a:t> and </a:t>
            </a:r>
            <a:r>
              <a:rPr lang="en-US" sz="2400" dirty="0" smtClean="0">
                <a:solidFill>
                  <a:srgbClr val="FF0000"/>
                </a:solidFill>
                <a:latin typeface="Times New Roman" panose="02020603050405020304" pitchFamily="18" charset="0"/>
                <a:cs typeface="Times New Roman" panose="02020603050405020304" pitchFamily="18" charset="0"/>
              </a:rPr>
              <a:t>data.</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Not </a:t>
            </a:r>
            <a:r>
              <a:rPr lang="en-US" sz="2400" dirty="0">
                <a:latin typeface="Times New Roman" panose="02020603050405020304" pitchFamily="18" charset="0"/>
                <a:cs typeface="Times New Roman" panose="02020603050405020304" pitchFamily="18" charset="0"/>
              </a:rPr>
              <a:t>all accumulated information is needed by the CPU at the same </a:t>
            </a:r>
            <a:r>
              <a:rPr lang="en-US" sz="2400" dirty="0" smtClean="0">
                <a:latin typeface="Times New Roman" panose="02020603050405020304" pitchFamily="18" charset="0"/>
                <a:cs typeface="Times New Roman" panose="02020603050405020304" pitchFamily="18" charset="0"/>
              </a:rPr>
              <a:t>time.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Therefore</a:t>
            </a:r>
            <a:r>
              <a:rPr lang="en-US" sz="2400" dirty="0">
                <a:latin typeface="Times New Roman" panose="02020603050405020304" pitchFamily="18" charset="0"/>
                <a:cs typeface="Times New Roman" panose="02020603050405020304" pitchFamily="18" charset="0"/>
              </a:rPr>
              <a:t>, it is more economical to use low-cost storage devices to serve as a backup for storing the information that is not currently used by </a:t>
            </a:r>
            <a:r>
              <a:rPr lang="en-US" sz="2400" dirty="0" smtClean="0">
                <a:latin typeface="Times New Roman" panose="02020603050405020304" pitchFamily="18" charset="0"/>
                <a:cs typeface="Times New Roman" panose="02020603050405020304" pitchFamily="18" charset="0"/>
              </a:rPr>
              <a:t>CPU</a:t>
            </a:r>
          </a:p>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A memory unit is the collection of storage units or devices together.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memory unit stores the </a:t>
            </a:r>
            <a:r>
              <a:rPr lang="en-US" sz="2400" dirty="0" smtClean="0">
                <a:latin typeface="Times New Roman" panose="02020603050405020304" pitchFamily="18" charset="0"/>
                <a:cs typeface="Times New Roman" panose="02020603050405020304" pitchFamily="18" charset="0"/>
              </a:rPr>
              <a:t>binary information </a:t>
            </a:r>
            <a:r>
              <a:rPr lang="en-US" sz="2400" dirty="0">
                <a:latin typeface="Times New Roman" panose="02020603050405020304" pitchFamily="18" charset="0"/>
                <a:cs typeface="Times New Roman" panose="02020603050405020304" pitchFamily="18" charset="0"/>
              </a:rPr>
              <a:t>in the form of bits.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Generally</a:t>
            </a:r>
            <a:r>
              <a:rPr lang="en-US" sz="2400" dirty="0">
                <a:latin typeface="Times New Roman" panose="02020603050405020304" pitchFamily="18" charset="0"/>
                <a:cs typeface="Times New Roman" panose="02020603050405020304" pitchFamily="18" charset="0"/>
              </a:rPr>
              <a:t>, memory/storage is classified into 2 categories:</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Volatile Memory(RAM)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This loses its data, when power is switched off.</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Non-Volatile Memory(ROM)</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This is a permanent storage and does not lose any data when </a:t>
            </a:r>
            <a:r>
              <a:rPr lang="en-US" sz="2400" dirty="0" smtClean="0">
                <a:latin typeface="Times New Roman" panose="02020603050405020304" pitchFamily="18" charset="0"/>
                <a:cs typeface="Times New Roman" panose="02020603050405020304" pitchFamily="18" charset="0"/>
              </a:rPr>
              <a:t>   power is switched </a:t>
            </a:r>
            <a:r>
              <a:rPr lang="en-US" sz="2400" dirty="0">
                <a:latin typeface="Times New Roman" panose="02020603050405020304" pitchFamily="18" charset="0"/>
                <a:cs typeface="Times New Roman" panose="02020603050405020304" pitchFamily="18" charset="0"/>
              </a:rPr>
              <a:t>off</a:t>
            </a:r>
            <a:r>
              <a:rPr lang="en-US" sz="2400" dirty="0"/>
              <a:t/>
            </a:r>
            <a:br>
              <a:rPr lang="en-US" sz="2400" dirty="0"/>
            </a:br>
            <a:endParaRPr lang="en-US" sz="2400" dirty="0">
              <a:latin typeface="Times New Roman" panose="02020603050405020304" pitchFamily="18" charset="0"/>
              <a:cs typeface="Times New Roman" panose="02020603050405020304" pitchFamily="18" charset="0"/>
            </a:endParaRPr>
          </a:p>
        </p:txBody>
      </p:sp>
      <p:sp>
        <p:nvSpPr>
          <p:cNvPr id="16388"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E2DB95DE-83A2-4436-89D7-7D9D7873E4AC}" type="slidenum">
              <a:rPr kumimoji="0" lang="en-US" smtClean="0">
                <a:solidFill>
                  <a:srgbClr val="FFFFFF"/>
                </a:solidFill>
                <a:latin typeface="Franklin Gothic Book" panose="020B0503020102020204" pitchFamily="34" charset="0"/>
              </a:rPr>
              <a:pPr/>
              <a:t>2</a:t>
            </a:fld>
            <a:endParaRPr kumimoji="0" lang="en-US" smtClean="0">
              <a:solidFill>
                <a:srgbClr val="FFFFFF"/>
              </a:solidFill>
              <a:latin typeface="Franklin Gothic Book" panose="020B0503020102020204" pitchFamily="34" charset="0"/>
            </a:endParaRPr>
          </a:p>
        </p:txBody>
      </p:sp>
      <p:sp>
        <p:nvSpPr>
          <p:cNvPr id="16386" name="Rectangle 2"/>
          <p:cNvSpPr>
            <a:spLocks noGrp="1" noChangeArrowheads="1"/>
          </p:cNvSpPr>
          <p:nvPr>
            <p:ph type="title"/>
          </p:nvPr>
        </p:nvSpPr>
        <p:spPr>
          <a:xfrm>
            <a:off x="1219200" y="274638"/>
            <a:ext cx="10363200" cy="754062"/>
          </a:xfrm>
        </p:spPr>
        <p:txBody>
          <a:bodyPr/>
          <a:lstStyle/>
          <a:p>
            <a:r>
              <a:rPr lang="en-US" sz="3200" dirty="0" smtClean="0">
                <a:latin typeface="Times New Roman" panose="02020603050405020304" pitchFamily="18" charset="0"/>
                <a:cs typeface="Times New Roman" panose="02020603050405020304" pitchFamily="18" charset="0"/>
              </a:rPr>
              <a:t>Memory Hierarchy </a:t>
            </a:r>
          </a:p>
        </p:txBody>
      </p:sp>
    </p:spTree>
    <p:extLst>
      <p:ext uri="{BB962C8B-B14F-4D97-AF65-F5344CB8AC3E}">
        <p14:creationId xmlns="" xmlns:p14="http://schemas.microsoft.com/office/powerpoint/2010/main" val="9889010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94733" y="1200150"/>
            <a:ext cx="11821056" cy="4572000"/>
          </a:xfrm>
        </p:spPr>
        <p:txBody>
          <a:bodyPr/>
          <a:lstStyle/>
          <a:p>
            <a:pPr>
              <a:lnSpc>
                <a:spcPct val="80000"/>
              </a:lnSpc>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If the active portions of the program and data are placed in a fast small memory, the average memory access time can be </a:t>
            </a:r>
            <a:r>
              <a:rPr lang="en-US" sz="2400" dirty="0" smtClean="0">
                <a:latin typeface="Times New Roman" panose="02020603050405020304" pitchFamily="18" charset="0"/>
                <a:cs typeface="Times New Roman" panose="02020603050405020304" pitchFamily="18" charset="0"/>
              </a:rPr>
              <a:t>reduced.</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Thus </a:t>
            </a:r>
            <a:r>
              <a:rPr lang="en-US" sz="2400" dirty="0">
                <a:latin typeface="Times New Roman" panose="02020603050405020304" pitchFamily="18" charset="0"/>
                <a:cs typeface="Times New Roman" panose="02020603050405020304" pitchFamily="18" charset="0"/>
              </a:rPr>
              <a:t>reducing the total execution time of the </a:t>
            </a:r>
            <a:r>
              <a:rPr lang="en-US" sz="2400" dirty="0" smtClean="0">
                <a:latin typeface="Times New Roman" panose="02020603050405020304" pitchFamily="18" charset="0"/>
                <a:cs typeface="Times New Roman" panose="02020603050405020304" pitchFamily="18" charset="0"/>
              </a:rPr>
              <a:t>program</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Such a fast small memory is referred to as </a:t>
            </a:r>
            <a:r>
              <a:rPr lang="en-US" sz="2400" b="1" dirty="0" smtClean="0">
                <a:solidFill>
                  <a:srgbClr val="7030A0"/>
                </a:solidFill>
                <a:latin typeface="Times New Roman" panose="02020603050405020304" pitchFamily="18" charset="0"/>
                <a:cs typeface="Times New Roman" panose="02020603050405020304" pitchFamily="18" charset="0"/>
              </a:rPr>
              <a:t>cache</a:t>
            </a:r>
            <a:r>
              <a:rPr lang="en-US" sz="2400" dirty="0" smtClean="0">
                <a:latin typeface="Times New Roman" panose="02020603050405020304" pitchFamily="18" charset="0"/>
                <a:cs typeface="Times New Roman" panose="02020603050405020304" pitchFamily="18" charset="0"/>
              </a:rPr>
              <a:t> </a:t>
            </a:r>
            <a:r>
              <a:rPr lang="en-US" sz="2400" b="1" dirty="0" smtClean="0">
                <a:solidFill>
                  <a:srgbClr val="7030A0"/>
                </a:solidFill>
                <a:latin typeface="Times New Roman" panose="02020603050405020304" pitchFamily="18" charset="0"/>
                <a:cs typeface="Times New Roman" panose="02020603050405020304" pitchFamily="18" charset="0"/>
              </a:rPr>
              <a:t>memory</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cache is the fastest component in the memory hierarchy and approaches the speed of CPU component </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Analysis of a large number of typical programs has shown that the references to memory at any given interval of time tend to be confined within a few localized areas in memory. </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This phenomenon is known as the property of </a:t>
            </a:r>
            <a:r>
              <a:rPr lang="en-US" sz="2400" b="1" dirty="0" smtClean="0">
                <a:latin typeface="Times New Roman" panose="02020603050405020304" pitchFamily="18" charset="0"/>
                <a:cs typeface="Times New Roman" panose="02020603050405020304" pitchFamily="18" charset="0"/>
              </a:rPr>
              <a:t>locality of reference</a:t>
            </a:r>
            <a:r>
              <a:rPr lang="en-US" sz="2400" dirty="0" smtClean="0">
                <a:latin typeface="Times New Roman" panose="02020603050405020304" pitchFamily="18" charset="0"/>
                <a:cs typeface="Times New Roman" panose="02020603050405020304" pitchFamily="18" charset="0"/>
              </a:rPr>
              <a:t>. </a:t>
            </a:r>
          </a:p>
          <a:p>
            <a:pPr>
              <a:lnSpc>
                <a:spcPct val="80000"/>
              </a:lnSpc>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When a program loop is executed, the CPU repeatedly refers to the set of instructions in memory that constitute the loop. </a:t>
            </a:r>
          </a:p>
          <a:p>
            <a:pPr>
              <a:lnSpc>
                <a:spcPct val="80000"/>
              </a:lnSpc>
              <a:buFont typeface="Wingdings" panose="05000000000000000000" pitchFamily="2" charset="2"/>
              <a:buChar char="ü"/>
            </a:pPr>
            <a:endParaRPr lang="en-US" sz="2800" dirty="0"/>
          </a:p>
        </p:txBody>
      </p:sp>
      <p:sp>
        <p:nvSpPr>
          <p:cNvPr id="30724"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8F0791FF-D5F9-4F3F-8EFA-71522F5EC401}" type="slidenum">
              <a:rPr kumimoji="0" lang="en-US" smtClean="0">
                <a:solidFill>
                  <a:srgbClr val="FFFFFF"/>
                </a:solidFill>
                <a:latin typeface="Franklin Gothic Book" panose="020B0503020102020204" pitchFamily="34" charset="0"/>
              </a:rPr>
              <a:pPr/>
              <a:t>20</a:t>
            </a:fld>
            <a:endParaRPr kumimoji="0" lang="en-US" smtClean="0">
              <a:solidFill>
                <a:srgbClr val="FFFFFF"/>
              </a:solidFill>
              <a:latin typeface="Franklin Gothic Book" panose="020B0503020102020204" pitchFamily="34" charset="0"/>
            </a:endParaRPr>
          </a:p>
        </p:txBody>
      </p:sp>
      <p:sp>
        <p:nvSpPr>
          <p:cNvPr id="30722" name="Rectangle 2"/>
          <p:cNvSpPr>
            <a:spLocks noGrp="1" noChangeArrowheads="1"/>
          </p:cNvSpPr>
          <p:nvPr>
            <p:ph type="title"/>
          </p:nvPr>
        </p:nvSpPr>
        <p:spPr>
          <a:xfrm>
            <a:off x="1219200" y="274638"/>
            <a:ext cx="10363200" cy="925512"/>
          </a:xfrm>
        </p:spPr>
        <p:txBody>
          <a:bodyPr/>
          <a:lstStyle/>
          <a:p>
            <a:r>
              <a:rPr lang="en-US" dirty="0" smtClean="0">
                <a:latin typeface="Times New Roman" panose="02020603050405020304" pitchFamily="18" charset="0"/>
                <a:cs typeface="Times New Roman" panose="02020603050405020304" pitchFamily="18" charset="0"/>
              </a:rPr>
              <a:t>Cache memory </a:t>
            </a:r>
          </a:p>
        </p:txBody>
      </p:sp>
    </p:spTree>
    <p:extLst>
      <p:ext uri="{BB962C8B-B14F-4D97-AF65-F5344CB8AC3E}">
        <p14:creationId xmlns="" xmlns:p14="http://schemas.microsoft.com/office/powerpoint/2010/main" val="32971082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042987"/>
            <a:ext cx="11835342" cy="4572000"/>
          </a:xfrm>
        </p:spPr>
        <p:txBody>
          <a:bodyPr>
            <a:normAutofit lnSpcReduction="10000"/>
          </a:bodyPr>
          <a:lstStyle/>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Every </a:t>
            </a:r>
            <a:r>
              <a:rPr lang="en-US" sz="2400" dirty="0">
                <a:latin typeface="Times New Roman" panose="02020603050405020304" pitchFamily="18" charset="0"/>
                <a:cs typeface="Times New Roman" panose="02020603050405020304" pitchFamily="18" charset="0"/>
              </a:rPr>
              <a:t>time a given subroutine is called, their sets </a:t>
            </a:r>
            <a:r>
              <a:rPr lang="en-US" sz="2400" dirty="0" smtClean="0">
                <a:latin typeface="Times New Roman" panose="02020603050405020304" pitchFamily="18" charset="0"/>
                <a:cs typeface="Times New Roman" panose="02020603050405020304" pitchFamily="18" charset="0"/>
              </a:rPr>
              <a:t>of instructions </a:t>
            </a:r>
            <a:r>
              <a:rPr lang="en-US" sz="2400" dirty="0">
                <a:latin typeface="Times New Roman" panose="02020603050405020304" pitchFamily="18" charset="0"/>
                <a:cs typeface="Times New Roman" panose="02020603050405020304" pitchFamily="18" charset="0"/>
              </a:rPr>
              <a:t>are fetched from </a:t>
            </a:r>
            <a:r>
              <a:rPr lang="en-US" sz="2400" dirty="0" smtClean="0">
                <a:latin typeface="Times New Roman" panose="02020603050405020304" pitchFamily="18" charset="0"/>
                <a:cs typeface="Times New Roman" panose="02020603050405020304" pitchFamily="18" charset="0"/>
              </a:rPr>
              <a:t>memory.</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Thus </a:t>
            </a:r>
            <a:r>
              <a:rPr lang="en-US" sz="2400" dirty="0">
                <a:latin typeface="Times New Roman" panose="02020603050405020304" pitchFamily="18" charset="0"/>
                <a:cs typeface="Times New Roman" panose="02020603050405020304" pitchFamily="18" charset="0"/>
              </a:rPr>
              <a:t>loops and subroutines tend to localize the references to </a:t>
            </a:r>
            <a:r>
              <a:rPr lang="en-US" sz="2400" dirty="0" smtClean="0">
                <a:latin typeface="Times New Roman" panose="02020603050405020304" pitchFamily="18" charset="0"/>
                <a:cs typeface="Times New Roman" panose="02020603050405020304" pitchFamily="18" charset="0"/>
              </a:rPr>
              <a:t>memory for fetching instructions</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a lesser degree, memory references to data also tend to be localized.</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Table lookup </a:t>
            </a:r>
            <a:r>
              <a:rPr lang="en-US" sz="2400" dirty="0">
                <a:latin typeface="Times New Roman" panose="02020603050405020304" pitchFamily="18" charset="0"/>
                <a:cs typeface="Times New Roman" panose="02020603050405020304" pitchFamily="18" charset="0"/>
              </a:rPr>
              <a:t>procedures repeatedly refer to that portion in memory where the table is stored. Iterative </a:t>
            </a:r>
            <a:r>
              <a:rPr lang="en-US" sz="2400" dirty="0" smtClean="0">
                <a:latin typeface="Times New Roman" panose="02020603050405020304" pitchFamily="18" charset="0"/>
                <a:cs typeface="Times New Roman" panose="02020603050405020304" pitchFamily="18" charset="0"/>
              </a:rPr>
              <a:t>procedures refer </a:t>
            </a:r>
            <a:r>
              <a:rPr lang="en-US" sz="2400" dirty="0">
                <a:latin typeface="Times New Roman" panose="02020603050405020304" pitchFamily="18" charset="0"/>
                <a:cs typeface="Times New Roman" panose="02020603050405020304" pitchFamily="18" charset="0"/>
              </a:rPr>
              <a:t>to common memory locations and array of numbers are confined within a local portion of </a:t>
            </a:r>
            <a:r>
              <a:rPr lang="en-US" sz="2400" dirty="0" smtClean="0">
                <a:latin typeface="Times New Roman" panose="02020603050405020304" pitchFamily="18" charset="0"/>
                <a:cs typeface="Times New Roman" panose="02020603050405020304" pitchFamily="18" charset="0"/>
              </a:rPr>
              <a:t>memory.</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 active portions of the program and data are placed in a fast small memory, the average memory </a:t>
            </a:r>
            <a:r>
              <a:rPr lang="en-US" sz="2400" dirty="0" smtClean="0">
                <a:latin typeface="Times New Roman" panose="02020603050405020304" pitchFamily="18" charset="0"/>
                <a:cs typeface="Times New Roman" panose="02020603050405020304" pitchFamily="18" charset="0"/>
              </a:rPr>
              <a:t>access time </a:t>
            </a:r>
            <a:r>
              <a:rPr lang="en-US" sz="2400" dirty="0">
                <a:latin typeface="Times New Roman" panose="02020603050405020304" pitchFamily="18" charset="0"/>
                <a:cs typeface="Times New Roman" panose="02020603050405020304" pitchFamily="18" charset="0"/>
              </a:rPr>
              <a:t>can be reduced, thus reducing the total execution time of the </a:t>
            </a:r>
            <a:r>
              <a:rPr lang="en-US" sz="2400" dirty="0" smtClean="0">
                <a:latin typeface="Times New Roman" panose="02020603050405020304" pitchFamily="18" charset="0"/>
                <a:cs typeface="Times New Roman" panose="02020603050405020304" pitchFamily="18" charset="0"/>
              </a:rPr>
              <a:t>program.</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Such </a:t>
            </a:r>
            <a:r>
              <a:rPr lang="en-US" sz="2400" dirty="0">
                <a:latin typeface="Times New Roman" panose="02020603050405020304" pitchFamily="18" charset="0"/>
                <a:cs typeface="Times New Roman" panose="02020603050405020304" pitchFamily="18" charset="0"/>
              </a:rPr>
              <a:t>a fast small memory </a:t>
            </a:r>
            <a:r>
              <a:rPr lang="en-US" sz="2400" dirty="0" smtClean="0">
                <a:latin typeface="Times New Roman" panose="02020603050405020304" pitchFamily="18" charset="0"/>
                <a:cs typeface="Times New Roman" panose="02020603050405020304" pitchFamily="18" charset="0"/>
              </a:rPr>
              <a:t>is referred </a:t>
            </a:r>
            <a:r>
              <a:rPr lang="en-US" sz="2400" dirty="0">
                <a:latin typeface="Times New Roman" panose="02020603050405020304" pitchFamily="18" charset="0"/>
                <a:cs typeface="Times New Roman" panose="02020603050405020304" pitchFamily="18" charset="0"/>
              </a:rPr>
              <a:t>to as a </a:t>
            </a:r>
            <a:r>
              <a:rPr lang="en-US" sz="2400" b="1" dirty="0">
                <a:latin typeface="Times New Roman" panose="02020603050405020304" pitchFamily="18" charset="0"/>
                <a:cs typeface="Times New Roman" panose="02020603050405020304" pitchFamily="18" charset="0"/>
              </a:rPr>
              <a:t>cache memory</a:t>
            </a:r>
            <a:r>
              <a:rPr lang="en-US" sz="2400" dirty="0">
                <a:latin typeface="Times New Roman" panose="02020603050405020304" pitchFamily="18" charset="0"/>
                <a:cs typeface="Times New Roman" panose="02020603050405020304" pitchFamily="18" charset="0"/>
              </a:rPr>
              <a:t>. It is placed between the CPU and main memory as illustrated in fig below</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21</a:t>
            </a:fld>
            <a:endParaRPr lang="en-US"/>
          </a:p>
        </p:txBody>
      </p:sp>
      <p:sp>
        <p:nvSpPr>
          <p:cNvPr id="2" name="Title 1"/>
          <p:cNvSpPr>
            <a:spLocks noGrp="1"/>
          </p:cNvSpPr>
          <p:nvPr>
            <p:ph type="title"/>
          </p:nvPr>
        </p:nvSpPr>
        <p:spPr>
          <a:xfrm>
            <a:off x="499533" y="346075"/>
            <a:ext cx="10363200" cy="696912"/>
          </a:xfrm>
        </p:spPr>
        <p:txBody>
          <a:bodyPr/>
          <a:lstStyle/>
          <a:p>
            <a:r>
              <a:rPr lang="en-US" sz="3200" dirty="0" smtClean="0">
                <a:latin typeface="Times New Roman" panose="02020603050405020304" pitchFamily="18" charset="0"/>
                <a:cs typeface="Times New Roman" panose="02020603050405020304" pitchFamily="18" charset="0"/>
              </a:rPr>
              <a:t>Cache memory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211934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stretch>
            <a:fillRect/>
          </a:stretch>
        </p:blipFill>
        <p:spPr>
          <a:xfrm>
            <a:off x="451908" y="1771948"/>
            <a:ext cx="6977592" cy="2357140"/>
          </a:xfrm>
          <a:prstGeom prst="rect">
            <a:avLst/>
          </a:prstGeom>
        </p:spPr>
      </p:pic>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22</a:t>
            </a:fld>
            <a:endParaRPr lang="en-US"/>
          </a:p>
        </p:txBody>
      </p:sp>
      <p:sp>
        <p:nvSpPr>
          <p:cNvPr id="2" name="Title 1"/>
          <p:cNvSpPr>
            <a:spLocks noGrp="1"/>
          </p:cNvSpPr>
          <p:nvPr>
            <p:ph type="title"/>
          </p:nvPr>
        </p:nvSpPr>
        <p:spPr>
          <a:xfrm>
            <a:off x="499533" y="260350"/>
            <a:ext cx="10363200" cy="725488"/>
          </a:xfrm>
        </p:spPr>
        <p:txBody>
          <a:bodyPr/>
          <a:lstStyle/>
          <a:p>
            <a:r>
              <a:rPr lang="en-US" dirty="0" smtClean="0">
                <a:latin typeface="Times New Roman" panose="02020603050405020304" pitchFamily="18" charset="0"/>
                <a:cs typeface="Times New Roman" panose="02020603050405020304" pitchFamily="18" charset="0"/>
              </a:rPr>
              <a:t>Cache memory </a:t>
            </a:r>
            <a:endParaRPr lang="en-US" dirty="0"/>
          </a:p>
        </p:txBody>
      </p:sp>
      <p:sp>
        <p:nvSpPr>
          <p:cNvPr id="6" name="Rectangle 5"/>
          <p:cNvSpPr/>
          <p:nvPr/>
        </p:nvSpPr>
        <p:spPr>
          <a:xfrm>
            <a:off x="804333" y="4410075"/>
            <a:ext cx="3486852" cy="461665"/>
          </a:xfrm>
          <a:prstGeom prst="rect">
            <a:avLst/>
          </a:prstGeom>
        </p:spPr>
        <p:txBody>
          <a:bodyPr wrap="none">
            <a:spAutoFit/>
          </a:bodyPr>
          <a:lstStyle/>
          <a:p>
            <a:r>
              <a:rPr lang="en-US" sz="2400" dirty="0">
                <a:solidFill>
                  <a:srgbClr val="1F497D"/>
                </a:solidFill>
                <a:latin typeface="Times New Roman" panose="02020603050405020304" pitchFamily="18" charset="0"/>
                <a:ea typeface="Batang" pitchFamily="18" charset="-127"/>
                <a:cs typeface="Times New Roman" panose="02020603050405020304" pitchFamily="18" charset="0"/>
              </a:rPr>
              <a:t>Location of cache memory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15704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47800"/>
            <a:ext cx="11863917" cy="4572000"/>
          </a:xfrm>
        </p:spPr>
        <p:txBody>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When CPU needs to access memory, the cache is examined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If the word is found in the cache, it is read from the fast memory</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If the word addressed by the CPU is not found in the cache, the main memory is accessed to read the word</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performance of cache memory is frequently measured in terms of a quantity called </a:t>
            </a:r>
            <a:r>
              <a:rPr lang="en-US" sz="2400" b="1" dirty="0" smtClean="0">
                <a:latin typeface="Times New Roman" panose="02020603050405020304" pitchFamily="18" charset="0"/>
                <a:cs typeface="Times New Roman" panose="02020603050405020304" pitchFamily="18" charset="0"/>
              </a:rPr>
              <a:t>hit ratio</a:t>
            </a: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When the CPU refers to memory and finds the word in cache, it is said to produce a </a:t>
            </a:r>
            <a:r>
              <a:rPr lang="en-US" sz="2400" b="1" dirty="0" smtClean="0">
                <a:latin typeface="Times New Roman" panose="02020603050405020304" pitchFamily="18" charset="0"/>
                <a:cs typeface="Times New Roman" panose="02020603050405020304" pitchFamily="18" charset="0"/>
              </a:rPr>
              <a:t>hit</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Otherwise, it is a </a:t>
            </a:r>
            <a:r>
              <a:rPr lang="en-US" sz="2400" b="1" dirty="0" smtClean="0">
                <a:latin typeface="Times New Roman" panose="02020603050405020304" pitchFamily="18" charset="0"/>
                <a:cs typeface="Times New Roman" panose="02020603050405020304" pitchFamily="18" charset="0"/>
              </a:rPr>
              <a:t>miss</a:t>
            </a:r>
          </a:p>
          <a:p>
            <a:pPr>
              <a:buFont typeface="Wingdings" panose="05000000000000000000" pitchFamily="2" charset="2"/>
              <a:buChar char="ü"/>
            </a:pPr>
            <a:r>
              <a:rPr lang="en-US" sz="2400" b="1" dirty="0" smtClean="0">
                <a:latin typeface="Times New Roman" panose="02020603050405020304" pitchFamily="18" charset="0"/>
                <a:cs typeface="Times New Roman" panose="02020603050405020304" pitchFamily="18" charset="0"/>
              </a:rPr>
              <a:t>Hit ratio = hit / (hit + miss)</a:t>
            </a:r>
          </a:p>
          <a:p>
            <a:pPr>
              <a:buFont typeface="Wingdings" panose="05000000000000000000" pitchFamily="2" charset="2"/>
              <a:buChar char="ü"/>
            </a:pPr>
            <a:endParaRPr lang="en-US" sz="24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23</a:t>
            </a:fld>
            <a:endParaRPr lang="en-US"/>
          </a:p>
        </p:txBody>
      </p:sp>
      <p:sp>
        <p:nvSpPr>
          <p:cNvPr id="2" name="Title 1"/>
          <p:cNvSpPr>
            <a:spLocks noGrp="1"/>
          </p:cNvSpPr>
          <p:nvPr>
            <p:ph type="title"/>
          </p:nvPr>
        </p:nvSpPr>
        <p:spPr>
          <a:xfrm>
            <a:off x="376238" y="346076"/>
            <a:ext cx="10363200" cy="768350"/>
          </a:xfrm>
        </p:spPr>
        <p:txBody>
          <a:bodyPr/>
          <a:lstStyle/>
          <a:p>
            <a:r>
              <a:rPr lang="en-US" dirty="0" smtClean="0">
                <a:latin typeface="Times New Roman" panose="02020603050405020304" pitchFamily="18" charset="0"/>
                <a:cs typeface="Times New Roman" panose="02020603050405020304" pitchFamily="18" charset="0"/>
              </a:rPr>
              <a:t>Cache memory </a:t>
            </a:r>
            <a:endParaRPr lang="en-US" dirty="0"/>
          </a:p>
        </p:txBody>
      </p:sp>
    </p:spTree>
    <p:extLst>
      <p:ext uri="{BB962C8B-B14F-4D97-AF65-F5344CB8AC3E}">
        <p14:creationId xmlns="" xmlns:p14="http://schemas.microsoft.com/office/powerpoint/2010/main" val="3540952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47800"/>
            <a:ext cx="11778191" cy="4572000"/>
          </a:xfrm>
        </p:spPr>
        <p:txBody>
          <a:bodyPr/>
          <a:lstStyle/>
          <a:p>
            <a:pPr>
              <a:lnSpc>
                <a:spcPct val="9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basic characteristic of cache memory is its </a:t>
            </a:r>
            <a:r>
              <a:rPr lang="en-US" sz="2400" i="1" dirty="0" smtClean="0">
                <a:solidFill>
                  <a:srgbClr val="FF0000"/>
                </a:solidFill>
                <a:latin typeface="Times New Roman" panose="02020603050405020304" pitchFamily="18" charset="0"/>
                <a:cs typeface="Times New Roman" panose="02020603050405020304" pitchFamily="18" charset="0"/>
              </a:rPr>
              <a:t>fast access time</a:t>
            </a:r>
            <a:r>
              <a:rPr lang="en-US" sz="2400" dirty="0" smtClean="0">
                <a:latin typeface="Times New Roman" panose="02020603050405020304" pitchFamily="18" charset="0"/>
                <a:cs typeface="Times New Roman" panose="02020603050405020304" pitchFamily="18" charset="0"/>
              </a:rPr>
              <a:t>,</a:t>
            </a:r>
          </a:p>
          <a:p>
            <a:pPr>
              <a:lnSpc>
                <a:spcPct val="9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Therefore, very little or no time must be wasted when searching the words in the cache</a:t>
            </a:r>
          </a:p>
          <a:p>
            <a:pPr>
              <a:lnSpc>
                <a:spcPct val="9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transformation of data from main memory to cache memory is referred to as a </a:t>
            </a:r>
            <a:r>
              <a:rPr lang="en-US" sz="2400" b="1" dirty="0" smtClean="0">
                <a:latin typeface="Times New Roman" panose="02020603050405020304" pitchFamily="18" charset="0"/>
                <a:cs typeface="Times New Roman" panose="02020603050405020304" pitchFamily="18" charset="0"/>
              </a:rPr>
              <a:t>mapping</a:t>
            </a:r>
            <a:r>
              <a:rPr lang="en-US" sz="2400" dirty="0" smtClean="0">
                <a:latin typeface="Times New Roman" panose="02020603050405020304" pitchFamily="18" charset="0"/>
                <a:cs typeface="Times New Roman" panose="02020603050405020304" pitchFamily="18" charset="0"/>
              </a:rPr>
              <a:t> process.</a:t>
            </a:r>
          </a:p>
          <a:p>
            <a:pPr>
              <a:lnSpc>
                <a:spcPct val="9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Three types </a:t>
            </a:r>
            <a:r>
              <a:rPr lang="en-US" sz="2400" dirty="0">
                <a:latin typeface="Times New Roman" panose="02020603050405020304" pitchFamily="18" charset="0"/>
                <a:cs typeface="Times New Roman" panose="02020603050405020304" pitchFamily="18" charset="0"/>
              </a:rPr>
              <a:t>of mapping procedures are of practical interest when considering the organization of cache memory: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Direct mapping</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Associative mapping</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3. Set-associative mapping</a:t>
            </a:r>
            <a:r>
              <a:rPr lang="en-US" sz="2400" dirty="0"/>
              <a:t/>
            </a:r>
            <a:br>
              <a:rPr lang="en-US" sz="2400" dirty="0"/>
            </a:b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24</a:t>
            </a:fld>
            <a:endParaRPr lang="en-US"/>
          </a:p>
        </p:txBody>
      </p:sp>
      <p:sp>
        <p:nvSpPr>
          <p:cNvPr id="2" name="Title 1"/>
          <p:cNvSpPr>
            <a:spLocks noGrp="1"/>
          </p:cNvSpPr>
          <p:nvPr>
            <p:ph type="title"/>
          </p:nvPr>
        </p:nvSpPr>
        <p:spPr>
          <a:xfrm>
            <a:off x="676275" y="374650"/>
            <a:ext cx="10363200" cy="7112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Cache memory </a:t>
            </a:r>
            <a:endParaRPr lang="en-US" dirty="0"/>
          </a:p>
        </p:txBody>
      </p:sp>
    </p:spTree>
    <p:extLst>
      <p:ext uri="{BB962C8B-B14F-4D97-AF65-F5344CB8AC3E}">
        <p14:creationId xmlns="" xmlns:p14="http://schemas.microsoft.com/office/powerpoint/2010/main" val="325052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47800"/>
            <a:ext cx="11763905" cy="4572000"/>
          </a:xfrm>
        </p:spPr>
        <p:txBody>
          <a:bodyPr>
            <a:normAutofit lnSpcReduction="10000"/>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simplest technique, known as direct mapping, maps each block of main memory into only one </a:t>
            </a:r>
            <a:r>
              <a:rPr lang="en-US" sz="2400" dirty="0" smtClean="0">
                <a:latin typeface="Times New Roman" panose="02020603050405020304" pitchFamily="18" charset="0"/>
                <a:cs typeface="Times New Roman" panose="02020603050405020304" pitchFamily="18" charset="0"/>
              </a:rPr>
              <a:t>possible cache </a:t>
            </a:r>
            <a:r>
              <a:rPr lang="en-US" sz="2400" dirty="0">
                <a:latin typeface="Times New Roman" panose="02020603050405020304" pitchFamily="18" charset="0"/>
                <a:cs typeface="Times New Roman" panose="02020603050405020304" pitchFamily="18" charset="0"/>
              </a:rPr>
              <a:t>line. The mapping is expressed as:</a:t>
            </a: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=j modulo m</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Where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cache line number.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j= main memory block </a:t>
            </a:r>
            <a:r>
              <a:rPr lang="en-US" sz="2400" dirty="0" smtClean="0">
                <a:latin typeface="Times New Roman" panose="02020603050405020304" pitchFamily="18" charset="0"/>
                <a:cs typeface="Times New Roman" panose="02020603050405020304" pitchFamily="18" charset="0"/>
              </a:rPr>
              <a:t>number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m = number of lines in </a:t>
            </a:r>
            <a:r>
              <a:rPr lang="en-US" sz="2400" dirty="0" smtClean="0">
                <a:latin typeface="Times New Roman" panose="02020603050405020304" pitchFamily="18" charset="0"/>
                <a:cs typeface="Times New Roman" panose="02020603050405020304" pitchFamily="18" charset="0"/>
              </a:rPr>
              <a:t>cache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mapping function is easily implemented using the address. Each main memory can be viewed </a:t>
            </a:r>
            <a:r>
              <a:rPr lang="en-US" sz="2400" dirty="0" smtClean="0">
                <a:latin typeface="Times New Roman" panose="02020603050405020304" pitchFamily="18" charset="0"/>
                <a:cs typeface="Times New Roman" panose="02020603050405020304" pitchFamily="18" charset="0"/>
              </a:rPr>
              <a:t>as consisting </a:t>
            </a:r>
            <a:r>
              <a:rPr lang="en-US" sz="2400" dirty="0">
                <a:latin typeface="Times New Roman" panose="02020603050405020304" pitchFamily="18" charset="0"/>
                <a:cs typeface="Times New Roman" panose="02020603050405020304" pitchFamily="18" charset="0"/>
              </a:rPr>
              <a:t>of three fields. The least significant w bits identify a unique word or byte within a block of </a:t>
            </a:r>
            <a:r>
              <a:rPr lang="en-US" sz="2400" dirty="0" smtClean="0">
                <a:latin typeface="Times New Roman" panose="02020603050405020304" pitchFamily="18" charset="0"/>
                <a:cs typeface="Times New Roman" panose="02020603050405020304" pitchFamily="18" charset="0"/>
              </a:rPr>
              <a:t>main memory</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remaining s bits specify one of the 2</a:t>
            </a:r>
            <a:r>
              <a:rPr lang="en-US" sz="3200" baseline="30000" dirty="0">
                <a:latin typeface="Times New Roman" panose="02020603050405020304" pitchFamily="18" charset="0"/>
                <a:cs typeface="Times New Roman" panose="02020603050405020304" pitchFamily="18" charset="0"/>
              </a:rPr>
              <a:t>s</a:t>
            </a:r>
            <a:r>
              <a:rPr lang="en-US" sz="32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blocks of main memory. The cache logic interprets these </a:t>
            </a:r>
            <a:r>
              <a:rPr lang="en-US" sz="2400" dirty="0" smtClean="0">
                <a:latin typeface="Times New Roman" panose="02020603050405020304" pitchFamily="18" charset="0"/>
                <a:cs typeface="Times New Roman" panose="02020603050405020304" pitchFamily="18" charset="0"/>
              </a:rPr>
              <a:t>s bits </a:t>
            </a:r>
            <a:r>
              <a:rPr lang="en-US" sz="2400" dirty="0">
                <a:latin typeface="Times New Roman" panose="02020603050405020304" pitchFamily="18" charset="0"/>
                <a:cs typeface="Times New Roman" panose="02020603050405020304" pitchFamily="18" charset="0"/>
              </a:rPr>
              <a:t>as a tag of s-r bits and line field of r bits. Hence:</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25</a:t>
            </a:fld>
            <a:endParaRPr lang="en-US"/>
          </a:p>
        </p:txBody>
      </p:sp>
      <p:sp>
        <p:nvSpPr>
          <p:cNvPr id="2" name="Title 1"/>
          <p:cNvSpPr>
            <a:spLocks noGrp="1"/>
          </p:cNvSpPr>
          <p:nvPr>
            <p:ph type="title"/>
          </p:nvPr>
        </p:nvSpPr>
        <p:spPr>
          <a:xfrm>
            <a:off x="499533" y="260350"/>
            <a:ext cx="10363200" cy="854075"/>
          </a:xfrm>
        </p:spPr>
        <p:txBody>
          <a:bodyPr>
            <a:normAutofit fontScale="90000"/>
          </a:bodyPr>
          <a:lstStyle/>
          <a:p>
            <a:r>
              <a:rPr lang="en-US" dirty="0" smtClean="0">
                <a:solidFill>
                  <a:srgbClr val="FF0000"/>
                </a:solidFill>
                <a:latin typeface="Times New Roman" panose="02020603050405020304" pitchFamily="18" charset="0"/>
                <a:cs typeface="Times New Roman" panose="02020603050405020304" pitchFamily="18" charset="0"/>
              </a:rPr>
              <a:t/>
            </a:r>
            <a:br>
              <a:rPr lang="en-US" dirty="0" smtClean="0">
                <a:solidFill>
                  <a:srgbClr val="FF0000"/>
                </a:solidFill>
                <a:latin typeface="Times New Roman" panose="02020603050405020304" pitchFamily="18" charset="0"/>
                <a:cs typeface="Times New Roman" panose="02020603050405020304" pitchFamily="18" charset="0"/>
              </a:rPr>
            </a:br>
            <a:r>
              <a:rPr lang="en-US" dirty="0" smtClean="0">
                <a:solidFill>
                  <a:srgbClr val="FF0000"/>
                </a:solidFill>
                <a:latin typeface="Times New Roman" panose="02020603050405020304" pitchFamily="18" charset="0"/>
                <a:cs typeface="Times New Roman" panose="02020603050405020304" pitchFamily="18" charset="0"/>
              </a:rPr>
              <a:t>A. Direct Mapping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17966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2" y="1114425"/>
            <a:ext cx="11778193" cy="4572000"/>
          </a:xfrm>
        </p:spPr>
        <p:txBody>
          <a:bodyPr>
            <a:normAutofit fontScale="92500" lnSpcReduction="10000"/>
          </a:bodyPr>
          <a:lstStyle/>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Address </a:t>
            </a:r>
            <a:r>
              <a:rPr lang="en-US" sz="2400" dirty="0">
                <a:latin typeface="Times New Roman" panose="02020603050405020304" pitchFamily="18" charset="0"/>
                <a:cs typeface="Times New Roman" panose="02020603050405020304" pitchFamily="18" charset="0"/>
              </a:rPr>
              <a:t>length =( </a:t>
            </a:r>
            <a:r>
              <a:rPr lang="en-US" sz="2400" dirty="0" err="1">
                <a:latin typeface="Times New Roman" panose="02020603050405020304" pitchFamily="18" charset="0"/>
                <a:cs typeface="Times New Roman" panose="02020603050405020304" pitchFamily="18" charset="0"/>
              </a:rPr>
              <a:t>s+w</a:t>
            </a:r>
            <a:r>
              <a:rPr lang="en-US" sz="2400" dirty="0">
                <a:latin typeface="Times New Roman" panose="02020603050405020304" pitchFamily="18" charset="0"/>
                <a:cs typeface="Times New Roman" panose="02020603050405020304" pitchFamily="18" charset="0"/>
              </a:rPr>
              <a:t>) bits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addressable units = 2</a:t>
            </a:r>
            <a:r>
              <a:rPr lang="en-US" sz="2400" baseline="30000" dirty="0">
                <a:latin typeface="Times New Roman" panose="02020603050405020304" pitchFamily="18" charset="0"/>
                <a:cs typeface="Times New Roman" panose="02020603050405020304" pitchFamily="18" charset="0"/>
              </a:rPr>
              <a:t>s+w</a:t>
            </a:r>
            <a:r>
              <a:rPr lang="en-US" sz="2400" dirty="0">
                <a:latin typeface="Times New Roman" panose="02020603050405020304" pitchFamily="18" charset="0"/>
                <a:cs typeface="Times New Roman" panose="02020603050405020304" pitchFamily="18" charset="0"/>
              </a:rPr>
              <a:t> words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Block size = line size = 2</a:t>
            </a:r>
            <a:r>
              <a:rPr lang="en-US" sz="2400" baseline="30000" dirty="0">
                <a:latin typeface="Times New Roman" panose="02020603050405020304" pitchFamily="18" charset="0"/>
                <a:cs typeface="Times New Roman" panose="02020603050405020304" pitchFamily="18" charset="0"/>
              </a:rPr>
              <a:t>w</a:t>
            </a:r>
            <a:r>
              <a:rPr lang="en-US" sz="2400" dirty="0">
                <a:latin typeface="Times New Roman" panose="02020603050405020304" pitchFamily="18" charset="0"/>
                <a:cs typeface="Times New Roman" panose="02020603050405020304" pitchFamily="18" charset="0"/>
              </a:rPr>
              <a:t> words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blocks in main memory = </a:t>
            </a:r>
            <a:r>
              <a:rPr lang="en-US" sz="2400" u="sng" dirty="0">
                <a:latin typeface="Times New Roman" panose="02020603050405020304" pitchFamily="18" charset="0"/>
                <a:cs typeface="Times New Roman" panose="02020603050405020304" pitchFamily="18" charset="0"/>
              </a:rPr>
              <a:t>2</a:t>
            </a:r>
            <a:r>
              <a:rPr lang="en-US" sz="2400" u="sng" baseline="30000" dirty="0">
                <a:latin typeface="Times New Roman" panose="02020603050405020304" pitchFamily="18" charset="0"/>
                <a:cs typeface="Times New Roman" panose="02020603050405020304" pitchFamily="18" charset="0"/>
              </a:rPr>
              <a:t>𝑠+</a:t>
            </a:r>
            <a:r>
              <a:rPr lang="en-US" sz="2400" u="sng" baseline="30000" dirty="0" smtClean="0">
                <a:latin typeface="Times New Roman" panose="02020603050405020304" pitchFamily="18" charset="0"/>
                <a:cs typeface="Times New Roman" panose="02020603050405020304" pitchFamily="18" charset="0"/>
              </a:rPr>
              <a:t>𝑤</a:t>
            </a:r>
            <a:r>
              <a:rPr lang="en-US" sz="2400" dirty="0" smtClean="0">
                <a:latin typeface="Times New Roman" panose="02020603050405020304" pitchFamily="18" charset="0"/>
                <a:cs typeface="Times New Roman" panose="02020603050405020304" pitchFamily="18" charset="0"/>
              </a:rPr>
              <a:t>= = 2</a:t>
            </a:r>
            <a:r>
              <a:rPr lang="en-US" sz="2400" baseline="30000" dirty="0" smtClean="0">
                <a:latin typeface="Times New Roman" panose="02020603050405020304" pitchFamily="18" charset="0"/>
                <a:cs typeface="Times New Roman" panose="02020603050405020304" pitchFamily="18" charset="0"/>
              </a:rPr>
              <a:t>𝑠</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2</a:t>
            </a:r>
            <a:r>
              <a:rPr lang="en-US" sz="2400" baseline="30000" dirty="0" smtClean="0">
                <a:latin typeface="Times New Roman" panose="02020603050405020304" pitchFamily="18" charset="0"/>
                <a:cs typeface="Times New Roman" panose="02020603050405020304" pitchFamily="18" charset="0"/>
              </a:rPr>
              <a:t>𝑤</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lines in cache = m = 2𝑟</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Size of tag = (s-r) </a:t>
            </a:r>
            <a:r>
              <a:rPr lang="en-US" sz="2400" dirty="0" smtClean="0">
                <a:latin typeface="Times New Roman" panose="02020603050405020304" pitchFamily="18" charset="0"/>
                <a:cs typeface="Times New Roman" panose="02020603050405020304" pitchFamily="18" charset="0"/>
              </a:rPr>
              <a:t>bits</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direct mapping technique is simple and inexpensive to implement. Its main disadvantage is that there is </a:t>
            </a:r>
            <a:r>
              <a:rPr lang="en-US" sz="2400" dirty="0" smtClean="0">
                <a:latin typeface="Times New Roman" panose="02020603050405020304" pitchFamily="18" charset="0"/>
                <a:cs typeface="Times New Roman" panose="02020603050405020304" pitchFamily="18" charset="0"/>
              </a:rPr>
              <a:t>a fixed </a:t>
            </a:r>
            <a:r>
              <a:rPr lang="en-US" sz="2400" dirty="0">
                <a:latin typeface="Times New Roman" panose="02020603050405020304" pitchFamily="18" charset="0"/>
                <a:cs typeface="Times New Roman" panose="02020603050405020304" pitchFamily="18" charset="0"/>
              </a:rPr>
              <a:t>cache location for any given block.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Different </a:t>
            </a:r>
            <a:r>
              <a:rPr lang="en-US" sz="2400" dirty="0">
                <a:latin typeface="Times New Roman" panose="02020603050405020304" pitchFamily="18" charset="0"/>
                <a:cs typeface="Times New Roman" panose="02020603050405020304" pitchFamily="18" charset="0"/>
              </a:rPr>
              <a:t>blocks that map into the same line, then the blocks will </a:t>
            </a:r>
            <a:r>
              <a:rPr lang="en-US" sz="2400" dirty="0" smtClean="0">
                <a:latin typeface="Times New Roman" panose="02020603050405020304" pitchFamily="18" charset="0"/>
                <a:cs typeface="Times New Roman" panose="02020603050405020304" pitchFamily="18" charset="0"/>
              </a:rPr>
              <a:t>be continually </a:t>
            </a:r>
            <a:r>
              <a:rPr lang="en-US" sz="2400" dirty="0">
                <a:latin typeface="Times New Roman" panose="02020603050405020304" pitchFamily="18" charset="0"/>
                <a:cs typeface="Times New Roman" panose="02020603050405020304" pitchFamily="18" charset="0"/>
              </a:rPr>
              <a:t>swapped in the cache, and the hit ratio will be low.</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26</a:t>
            </a:fld>
            <a:endParaRPr lang="en-US"/>
          </a:p>
        </p:txBody>
      </p:sp>
      <p:sp>
        <p:nvSpPr>
          <p:cNvPr id="2" name="Title 1"/>
          <p:cNvSpPr>
            <a:spLocks noGrp="1"/>
          </p:cNvSpPr>
          <p:nvPr>
            <p:ph type="title"/>
          </p:nvPr>
        </p:nvSpPr>
        <p:spPr>
          <a:xfrm>
            <a:off x="499533" y="317500"/>
            <a:ext cx="10363200" cy="625475"/>
          </a:xfrm>
        </p:spPr>
        <p:txBody>
          <a:bodyPr>
            <a:normAutofit fontScale="90000"/>
          </a:bodyPr>
          <a:lstStyle/>
          <a:p>
            <a:r>
              <a:rPr lang="en-US" dirty="0" smtClean="0">
                <a:solidFill>
                  <a:srgbClr val="FF0000"/>
                </a:solidFill>
                <a:latin typeface="Times New Roman" panose="02020603050405020304" pitchFamily="18" charset="0"/>
                <a:cs typeface="Times New Roman" panose="02020603050405020304" pitchFamily="18" charset="0"/>
              </a:rPr>
              <a:t/>
            </a:r>
            <a:br>
              <a:rPr lang="en-US" dirty="0" smtClean="0">
                <a:solidFill>
                  <a:srgbClr val="FF0000"/>
                </a:solidFill>
                <a:latin typeface="Times New Roman" panose="02020603050405020304" pitchFamily="18" charset="0"/>
                <a:cs typeface="Times New Roman" panose="02020603050405020304" pitchFamily="18" charset="0"/>
              </a:rPr>
            </a:br>
            <a:r>
              <a:rPr lang="en-US" dirty="0" smtClean="0">
                <a:solidFill>
                  <a:srgbClr val="FF0000"/>
                </a:solidFill>
                <a:latin typeface="Times New Roman" panose="02020603050405020304" pitchFamily="18" charset="0"/>
                <a:cs typeface="Times New Roman" panose="02020603050405020304" pitchFamily="18" charset="0"/>
              </a:rPr>
              <a:t>A. Direct Mapping</a:t>
            </a:r>
            <a:endParaRPr lang="en-US" dirty="0"/>
          </a:p>
        </p:txBody>
      </p:sp>
      <p:pic>
        <p:nvPicPr>
          <p:cNvPr id="5" name="Picture 4"/>
          <p:cNvPicPr>
            <a:picLocks noChangeAspect="1"/>
          </p:cNvPicPr>
          <p:nvPr/>
        </p:nvPicPr>
        <p:blipFill>
          <a:blip r:embed="rId2" cstate="print"/>
          <a:stretch>
            <a:fillRect/>
          </a:stretch>
        </p:blipFill>
        <p:spPr>
          <a:xfrm>
            <a:off x="416453" y="1114425"/>
            <a:ext cx="5667375" cy="790575"/>
          </a:xfrm>
          <a:prstGeom prst="rect">
            <a:avLst/>
          </a:prstGeom>
        </p:spPr>
      </p:pic>
    </p:spTree>
    <p:extLst>
      <p:ext uri="{BB962C8B-B14F-4D97-AF65-F5344CB8AC3E}">
        <p14:creationId xmlns="" xmlns:p14="http://schemas.microsoft.com/office/powerpoint/2010/main" val="15964947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371" y="1004094"/>
            <a:ext cx="11849629" cy="4572000"/>
          </a:xfrm>
        </p:spPr>
        <p:txBody>
          <a:bodyPr>
            <a:normAutofit fontScale="92500" lnSpcReduction="20000"/>
          </a:bodyPr>
          <a:lstStyle/>
          <a:p>
            <a:pPr marL="0" indent="0">
              <a:buNone/>
            </a:pPr>
            <a:r>
              <a:rPr lang="en-US" sz="2400" dirty="0" smtClean="0">
                <a:latin typeface="Times New Roman" panose="02020603050405020304" pitchFamily="18" charset="0"/>
                <a:cs typeface="Times New Roman" panose="02020603050405020304" pitchFamily="18" charset="0"/>
              </a:rPr>
              <a:t>Associative </a:t>
            </a:r>
            <a:r>
              <a:rPr lang="en-US" sz="2400" dirty="0">
                <a:latin typeface="Times New Roman" panose="02020603050405020304" pitchFamily="18" charset="0"/>
                <a:cs typeface="Times New Roman" panose="02020603050405020304" pitchFamily="18" charset="0"/>
              </a:rPr>
              <a:t>mapping overcomes the disadvantage of direct mapping by permitting each main memory </a:t>
            </a:r>
            <a:r>
              <a:rPr lang="en-US" sz="2400" dirty="0" smtClean="0">
                <a:latin typeface="Times New Roman" panose="02020603050405020304" pitchFamily="18" charset="0"/>
                <a:cs typeface="Times New Roman" panose="02020603050405020304" pitchFamily="18" charset="0"/>
              </a:rPr>
              <a:t>block to </a:t>
            </a:r>
            <a:r>
              <a:rPr lang="en-US" sz="2400" dirty="0">
                <a:latin typeface="Times New Roman" panose="02020603050405020304" pitchFamily="18" charset="0"/>
                <a:cs typeface="Times New Roman" panose="02020603050405020304" pitchFamily="18" charset="0"/>
              </a:rPr>
              <a:t>be loaded into any line of the cache. In associative mapping-</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main memory block can load into any line of cache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Memory address is interpreted as tag and word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Tag uniquely identifies block of memory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Every line’s tag is examined for a match</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Cache searching gets expensive</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Address </a:t>
            </a:r>
            <a:r>
              <a:rPr lang="en-US" sz="2400" dirty="0">
                <a:latin typeface="Times New Roman" panose="02020603050405020304" pitchFamily="18" charset="0"/>
                <a:cs typeface="Times New Roman" panose="02020603050405020304" pitchFamily="18" charset="0"/>
              </a:rPr>
              <a:t>length =( </a:t>
            </a:r>
            <a:r>
              <a:rPr lang="en-US" sz="2400" dirty="0" err="1">
                <a:latin typeface="Times New Roman" panose="02020603050405020304" pitchFamily="18" charset="0"/>
                <a:cs typeface="Times New Roman" panose="02020603050405020304" pitchFamily="18" charset="0"/>
              </a:rPr>
              <a:t>s+w</a:t>
            </a:r>
            <a:r>
              <a:rPr lang="en-US" sz="2400" dirty="0">
                <a:latin typeface="Times New Roman" panose="02020603050405020304" pitchFamily="18" charset="0"/>
                <a:cs typeface="Times New Roman" panose="02020603050405020304" pitchFamily="18" charset="0"/>
              </a:rPr>
              <a:t>) bits</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Number </a:t>
            </a:r>
            <a:r>
              <a:rPr lang="en-US" sz="2400" dirty="0">
                <a:latin typeface="Times New Roman" panose="02020603050405020304" pitchFamily="18" charset="0"/>
                <a:cs typeface="Times New Roman" panose="02020603050405020304" pitchFamily="18" charset="0"/>
              </a:rPr>
              <a:t>of addressable units = 2s+w words</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Block </a:t>
            </a:r>
            <a:r>
              <a:rPr lang="en-US" sz="2400" dirty="0">
                <a:latin typeface="Times New Roman" panose="02020603050405020304" pitchFamily="18" charset="0"/>
                <a:cs typeface="Times New Roman" panose="02020603050405020304" pitchFamily="18" charset="0"/>
              </a:rPr>
              <a:t>size = line size = 2w </a:t>
            </a:r>
            <a:r>
              <a:rPr lang="en-US" sz="2400" dirty="0" smtClean="0">
                <a:latin typeface="Times New Roman" panose="02020603050405020304" pitchFamily="18" charset="0"/>
                <a:cs typeface="Times New Roman" panose="02020603050405020304" pitchFamily="18" charset="0"/>
              </a:rPr>
              <a:t>words</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Number of blocks in main memory = </a:t>
            </a:r>
            <a:r>
              <a:rPr lang="en-US" sz="2400" u="sng" dirty="0">
                <a:latin typeface="Times New Roman" panose="02020603050405020304" pitchFamily="18" charset="0"/>
                <a:cs typeface="Times New Roman" panose="02020603050405020304" pitchFamily="18" charset="0"/>
              </a:rPr>
              <a:t>2𝑠+</a:t>
            </a:r>
            <a:r>
              <a:rPr lang="en-US" sz="2400" u="sng" dirty="0" smtClean="0">
                <a:latin typeface="Times New Roman" panose="02020603050405020304" pitchFamily="18" charset="0"/>
                <a:cs typeface="Times New Roman" panose="02020603050405020304" pitchFamily="18" charset="0"/>
              </a:rPr>
              <a:t>𝑤=</a:t>
            </a:r>
            <a:r>
              <a:rPr lang="en-US" sz="2400" dirty="0" smtClean="0">
                <a:latin typeface="Times New Roman" panose="02020603050405020304" pitchFamily="18" charset="0"/>
                <a:cs typeface="Times New Roman" panose="02020603050405020304" pitchFamily="18" charset="0"/>
              </a:rPr>
              <a:t> 2𝑠</a:t>
            </a:r>
            <a:r>
              <a:rPr lang="en-US" sz="2400" u="sng" dirty="0">
                <a:latin typeface="Times New Roman" panose="02020603050405020304" pitchFamily="18" charset="0"/>
                <a:cs typeface="Times New Roman" panose="02020603050405020304" pitchFamily="18" charset="0"/>
              </a:rPr>
              <a:t/>
            </a:r>
            <a:br>
              <a:rPr lang="en-US" sz="2400" u="sng"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2𝑤</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Number </a:t>
            </a:r>
            <a:r>
              <a:rPr lang="en-US" sz="2400" dirty="0">
                <a:latin typeface="Times New Roman" panose="02020603050405020304" pitchFamily="18" charset="0"/>
                <a:cs typeface="Times New Roman" panose="02020603050405020304" pitchFamily="18" charset="0"/>
              </a:rPr>
              <a:t>of lines in cache = Undetermined</a:t>
            </a:r>
            <a:br>
              <a:rPr lang="en-US" sz="2400" dirty="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Size </a:t>
            </a:r>
            <a:r>
              <a:rPr lang="en-US" sz="2400" dirty="0">
                <a:latin typeface="Times New Roman" panose="02020603050405020304" pitchFamily="18" charset="0"/>
                <a:cs typeface="Times New Roman" panose="02020603050405020304" pitchFamily="18" charset="0"/>
              </a:rPr>
              <a:t>of tag = s bits</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27</a:t>
            </a:fld>
            <a:endParaRPr lang="en-US" dirty="0"/>
          </a:p>
        </p:txBody>
      </p:sp>
      <p:sp>
        <p:nvSpPr>
          <p:cNvPr id="2" name="Title 1"/>
          <p:cNvSpPr>
            <a:spLocks noGrp="1"/>
          </p:cNvSpPr>
          <p:nvPr>
            <p:ph type="title"/>
          </p:nvPr>
        </p:nvSpPr>
        <p:spPr>
          <a:xfrm>
            <a:off x="194733" y="307182"/>
            <a:ext cx="10363200" cy="696912"/>
          </a:xfrm>
        </p:spPr>
        <p:txBody>
          <a:bodyPr>
            <a:normAutofit fontScale="90000"/>
          </a:bodyPr>
          <a:lstStyle/>
          <a:p>
            <a:r>
              <a:rPr lang="en-US" dirty="0" smtClean="0"/>
              <a:t> B. Associative mapping </a:t>
            </a:r>
            <a:endParaRPr lang="en-US" dirty="0"/>
          </a:p>
        </p:txBody>
      </p:sp>
    </p:spTree>
    <p:extLst>
      <p:ext uri="{BB962C8B-B14F-4D97-AF65-F5344CB8AC3E}">
        <p14:creationId xmlns="" xmlns:p14="http://schemas.microsoft.com/office/powerpoint/2010/main" val="2821729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With associative mapping, there is flexibility as to which block to replace when a </a:t>
            </a:r>
            <a:r>
              <a:rPr lang="en-US" sz="2400" dirty="0" smtClean="0">
                <a:latin typeface="Times New Roman" panose="02020603050405020304" pitchFamily="18" charset="0"/>
                <a:cs typeface="Times New Roman" panose="02020603050405020304" pitchFamily="18" charset="0"/>
              </a:rPr>
              <a:t>new </a:t>
            </a:r>
            <a:r>
              <a:rPr lang="en-US" sz="2400" dirty="0">
                <a:latin typeface="Times New Roman" panose="02020603050405020304" pitchFamily="18" charset="0"/>
                <a:cs typeface="Times New Roman" panose="02020603050405020304" pitchFamily="18" charset="0"/>
              </a:rPr>
              <a:t>block is read </a:t>
            </a:r>
            <a:r>
              <a:rPr lang="en-US" sz="2400" dirty="0" smtClean="0">
                <a:latin typeface="Times New Roman" panose="02020603050405020304" pitchFamily="18" charset="0"/>
                <a:cs typeface="Times New Roman" panose="02020603050405020304" pitchFamily="18" charset="0"/>
              </a:rPr>
              <a:t>into then cache.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fastest and most flexible cache organization uses an associative memory</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smtClean="0">
                <a:solidFill>
                  <a:srgbClr val="7030A0"/>
                </a:solidFill>
                <a:latin typeface="Times New Roman" panose="02020603050405020304" pitchFamily="18" charset="0"/>
                <a:cs typeface="Times New Roman" panose="02020603050405020304" pitchFamily="18" charset="0"/>
              </a:rPr>
              <a:t>associative</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7030A0"/>
                </a:solidFill>
                <a:latin typeface="Times New Roman" panose="02020603050405020304" pitchFamily="18" charset="0"/>
                <a:cs typeface="Times New Roman" panose="02020603050405020304" pitchFamily="18" charset="0"/>
              </a:rPr>
              <a:t>memory</a:t>
            </a:r>
            <a:r>
              <a:rPr lang="en-US" sz="2400" dirty="0" smtClean="0">
                <a:latin typeface="Times New Roman" panose="02020603050405020304" pitchFamily="18" charset="0"/>
                <a:cs typeface="Times New Roman" panose="02020603050405020304" pitchFamily="18" charset="0"/>
              </a:rPr>
              <a:t> stores both the </a:t>
            </a:r>
            <a:r>
              <a:rPr lang="en-US" sz="2400" dirty="0" smtClean="0">
                <a:solidFill>
                  <a:srgbClr val="FF0000"/>
                </a:solidFill>
                <a:latin typeface="Times New Roman" panose="02020603050405020304" pitchFamily="18" charset="0"/>
                <a:cs typeface="Times New Roman" panose="02020603050405020304" pitchFamily="18" charset="0"/>
              </a:rPr>
              <a:t>address</a:t>
            </a:r>
            <a:r>
              <a:rPr lang="en-US" sz="2400" dirty="0" smtClean="0">
                <a:latin typeface="Times New Roman" panose="02020603050405020304" pitchFamily="18" charset="0"/>
                <a:cs typeface="Times New Roman" panose="02020603050405020304" pitchFamily="18" charset="0"/>
              </a:rPr>
              <a:t> and </a:t>
            </a:r>
            <a:r>
              <a:rPr lang="en-US" sz="2400" dirty="0" smtClean="0">
                <a:solidFill>
                  <a:srgbClr val="FF0000"/>
                </a:solidFill>
                <a:latin typeface="Times New Roman" panose="02020603050405020304" pitchFamily="18" charset="0"/>
                <a:cs typeface="Times New Roman" panose="02020603050405020304" pitchFamily="18" charset="0"/>
              </a:rPr>
              <a:t>data</a:t>
            </a:r>
            <a:r>
              <a:rPr lang="en-US" sz="2400" dirty="0" smtClean="0">
                <a:latin typeface="Times New Roman" panose="02020603050405020304" pitchFamily="18" charset="0"/>
                <a:cs typeface="Times New Roman" panose="02020603050405020304" pitchFamily="18" charset="0"/>
              </a:rPr>
              <a:t> of the memory word</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This permits any location in cache to store any word from main memory</a:t>
            </a:r>
          </a:p>
          <a:p>
            <a:pPr marL="0" indent="0">
              <a:buNone/>
            </a:pPr>
            <a:r>
              <a:rPr lang="en-US" dirty="0" smtClean="0"/>
              <a:t/>
            </a:r>
            <a:br>
              <a:rPr lang="en-US" dirty="0" smtClean="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28</a:t>
            </a:fld>
            <a:endParaRPr lang="en-US"/>
          </a:p>
        </p:txBody>
      </p:sp>
      <p:sp>
        <p:nvSpPr>
          <p:cNvPr id="2" name="Title 1"/>
          <p:cNvSpPr>
            <a:spLocks noGrp="1"/>
          </p:cNvSpPr>
          <p:nvPr>
            <p:ph type="title"/>
          </p:nvPr>
        </p:nvSpPr>
        <p:spPr>
          <a:xfrm>
            <a:off x="804333" y="357188"/>
            <a:ext cx="10363200" cy="671512"/>
          </a:xfrm>
        </p:spPr>
        <p:txBody>
          <a:bodyPr>
            <a:normAutofit fontScale="90000"/>
          </a:bodyPr>
          <a:lstStyle/>
          <a:p>
            <a:r>
              <a:rPr lang="en-US" dirty="0" smtClean="0"/>
              <a:t>B. Associative mapping </a:t>
            </a:r>
            <a:endParaRPr lang="en-US" dirty="0"/>
          </a:p>
        </p:txBody>
      </p:sp>
    </p:spTree>
    <p:extLst>
      <p:ext uri="{BB962C8B-B14F-4D97-AF65-F5344CB8AC3E}">
        <p14:creationId xmlns="" xmlns:p14="http://schemas.microsoft.com/office/powerpoint/2010/main" val="15259042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985838"/>
            <a:ext cx="11878205" cy="4572000"/>
          </a:xfrm>
        </p:spPr>
        <p:txBody>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Set </a:t>
            </a:r>
            <a:r>
              <a:rPr lang="en-US" sz="2400" dirty="0">
                <a:latin typeface="Times New Roman" panose="02020603050405020304" pitchFamily="18" charset="0"/>
                <a:cs typeface="Times New Roman" panose="02020603050405020304" pitchFamily="18" charset="0"/>
              </a:rPr>
              <a:t>associative mapping is a compromise that exhibits the strengths of both the direct and </a:t>
            </a:r>
            <a:r>
              <a:rPr lang="en-US" sz="2400" dirty="0" smtClean="0">
                <a:latin typeface="Times New Roman" panose="02020603050405020304" pitchFamily="18" charset="0"/>
                <a:cs typeface="Times New Roman" panose="02020603050405020304" pitchFamily="18" charset="0"/>
              </a:rPr>
              <a:t>associative approaches </a:t>
            </a:r>
            <a:r>
              <a:rPr lang="en-US" sz="2400" dirty="0">
                <a:latin typeface="Times New Roman" panose="02020603050405020304" pitchFamily="18" charset="0"/>
                <a:cs typeface="Times New Roman" panose="02020603050405020304" pitchFamily="18" charset="0"/>
              </a:rPr>
              <a:t>while reducing their disadvantages. Cache is divided into V sets, each of which consists of K lines.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M=V X K</a:t>
            </a:r>
            <a:br>
              <a:rPr lang="en-US" sz="2400" dirty="0">
                <a:latin typeface="Times New Roman" panose="02020603050405020304" pitchFamily="18" charset="0"/>
                <a:cs typeface="Times New Roman" panose="02020603050405020304" pitchFamily="18" charset="0"/>
              </a:rPr>
            </a:b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j modulo 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where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 cache set number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j = main memory block number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M = number of lines in the </a:t>
            </a:r>
            <a:r>
              <a:rPr lang="en-US" sz="2400" dirty="0" smtClean="0">
                <a:latin typeface="Times New Roman" panose="02020603050405020304" pitchFamily="18" charset="0"/>
                <a:cs typeface="Times New Roman" panose="02020603050405020304" pitchFamily="18" charset="0"/>
              </a:rPr>
              <a:t>cache.</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is referred to as K-way set associative mapping. The tag in a memory address is much smaller and is </a:t>
            </a:r>
            <a:r>
              <a:rPr lang="en-US" sz="2400" dirty="0" smtClean="0">
                <a:latin typeface="Times New Roman" panose="02020603050405020304" pitchFamily="18" charset="0"/>
                <a:cs typeface="Times New Roman" panose="02020603050405020304" pitchFamily="18" charset="0"/>
              </a:rPr>
              <a:t>only compared </a:t>
            </a:r>
            <a:r>
              <a:rPr lang="en-US" sz="2400" dirty="0">
                <a:latin typeface="Times New Roman" panose="02020603050405020304" pitchFamily="18" charset="0"/>
                <a:cs typeface="Times New Roman" panose="02020603050405020304" pitchFamily="18" charset="0"/>
              </a:rPr>
              <a:t>to the K tags within a single set.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29</a:t>
            </a:fld>
            <a:endParaRPr lang="en-US"/>
          </a:p>
        </p:txBody>
      </p:sp>
      <p:sp>
        <p:nvSpPr>
          <p:cNvPr id="2" name="Title 1"/>
          <p:cNvSpPr>
            <a:spLocks noGrp="1"/>
          </p:cNvSpPr>
          <p:nvPr>
            <p:ph type="title"/>
          </p:nvPr>
        </p:nvSpPr>
        <p:spPr>
          <a:xfrm>
            <a:off x="499533" y="274638"/>
            <a:ext cx="10363200" cy="7112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Set- Associative Mapping</a:t>
            </a:r>
            <a:endParaRPr lang="en-US" dirty="0"/>
          </a:p>
        </p:txBody>
      </p:sp>
    </p:spTree>
    <p:extLst>
      <p:ext uri="{BB962C8B-B14F-4D97-AF65-F5344CB8AC3E}">
        <p14:creationId xmlns="" xmlns:p14="http://schemas.microsoft.com/office/powerpoint/2010/main" val="2435496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400049" y="785813"/>
            <a:ext cx="11587163" cy="4572000"/>
          </a:xfrm>
        </p:spPr>
        <p:txBody>
          <a:bodyPr/>
          <a:lstStyle/>
          <a:p>
            <a:pPr>
              <a:lnSpc>
                <a:spcPct val="80000"/>
              </a:lnSpc>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memory unit that directly communicate with CPU is called the </a:t>
            </a:r>
            <a:r>
              <a:rPr lang="en-US" sz="2400" i="1" dirty="0">
                <a:solidFill>
                  <a:srgbClr val="92D050"/>
                </a:solidFill>
                <a:latin typeface="Times New Roman" panose="02020603050405020304" pitchFamily="18" charset="0"/>
                <a:cs typeface="Times New Roman" panose="02020603050405020304" pitchFamily="18" charset="0"/>
              </a:rPr>
              <a:t>main memory  </a:t>
            </a:r>
            <a:endParaRPr lang="en-US" sz="2400" i="1" dirty="0" smtClean="0">
              <a:solidFill>
                <a:srgbClr val="92D050"/>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Devices </a:t>
            </a:r>
            <a:r>
              <a:rPr lang="en-US" sz="2400" dirty="0">
                <a:latin typeface="Times New Roman" panose="02020603050405020304" pitchFamily="18" charset="0"/>
                <a:cs typeface="Times New Roman" panose="02020603050405020304" pitchFamily="18" charset="0"/>
              </a:rPr>
              <a:t>that provide backup storage are called </a:t>
            </a:r>
            <a:r>
              <a:rPr lang="en-US" sz="2400" i="1" dirty="0">
                <a:solidFill>
                  <a:srgbClr val="92D050"/>
                </a:solidFill>
                <a:latin typeface="Times New Roman" panose="02020603050405020304" pitchFamily="18" charset="0"/>
                <a:cs typeface="Times New Roman" panose="02020603050405020304" pitchFamily="18" charset="0"/>
              </a:rPr>
              <a:t>auxiliary memory </a:t>
            </a:r>
            <a:endParaRPr lang="en-US" sz="2400" i="1" dirty="0" smtClean="0">
              <a:solidFill>
                <a:srgbClr val="92D050"/>
              </a:solidFill>
              <a:latin typeface="Times New Roman" panose="02020603050405020304" pitchFamily="18" charset="0"/>
              <a:cs typeface="Times New Roman" panose="02020603050405020304" pitchFamily="18" charset="0"/>
            </a:endParaRPr>
          </a:p>
          <a:p>
            <a:pPr>
              <a:lnSpc>
                <a:spcPct val="80000"/>
              </a:lnSpc>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memory hierarchy system consists of all storage devices employed in a computer system from the slow by high-capacity </a:t>
            </a:r>
            <a:r>
              <a:rPr lang="en-US" sz="2400" dirty="0">
                <a:solidFill>
                  <a:schemeClr val="hlink"/>
                </a:solidFill>
                <a:latin typeface="Times New Roman" panose="02020603050405020304" pitchFamily="18" charset="0"/>
                <a:cs typeface="Times New Roman" panose="02020603050405020304" pitchFamily="18" charset="0"/>
              </a:rPr>
              <a:t>auxiliary </a:t>
            </a:r>
            <a:r>
              <a:rPr lang="en-US" sz="2400" dirty="0">
                <a:latin typeface="Times New Roman" panose="02020603050405020304" pitchFamily="18" charset="0"/>
                <a:cs typeface="Times New Roman" panose="02020603050405020304" pitchFamily="18" charset="0"/>
              </a:rPr>
              <a:t>memory to a relatively faster </a:t>
            </a:r>
            <a:r>
              <a:rPr lang="en-US" sz="2400" dirty="0">
                <a:solidFill>
                  <a:schemeClr val="hlink"/>
                </a:solidFill>
                <a:latin typeface="Times New Roman" panose="02020603050405020304" pitchFamily="18" charset="0"/>
                <a:cs typeface="Times New Roman" panose="02020603050405020304" pitchFamily="18" charset="0"/>
              </a:rPr>
              <a:t>main </a:t>
            </a:r>
            <a:r>
              <a:rPr lang="en-US" sz="2400" dirty="0">
                <a:latin typeface="Times New Roman" panose="02020603050405020304" pitchFamily="18" charset="0"/>
                <a:cs typeface="Times New Roman" panose="02020603050405020304" pitchFamily="18" charset="0"/>
              </a:rPr>
              <a:t>memory, to an even smaller and faster </a:t>
            </a:r>
            <a:r>
              <a:rPr lang="en-US" sz="2400" dirty="0">
                <a:solidFill>
                  <a:schemeClr val="hlink"/>
                </a:solidFill>
                <a:latin typeface="Times New Roman" panose="02020603050405020304" pitchFamily="18" charset="0"/>
                <a:cs typeface="Times New Roman" panose="02020603050405020304" pitchFamily="18" charset="0"/>
              </a:rPr>
              <a:t>cache </a:t>
            </a:r>
            <a:r>
              <a:rPr lang="en-US" sz="2400" dirty="0">
                <a:latin typeface="Times New Roman" panose="02020603050405020304" pitchFamily="18" charset="0"/>
                <a:cs typeface="Times New Roman" panose="02020603050405020304" pitchFamily="18" charset="0"/>
              </a:rPr>
              <a:t>memory</a:t>
            </a:r>
          </a:p>
        </p:txBody>
      </p:sp>
      <p:sp>
        <p:nvSpPr>
          <p:cNvPr id="17412"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67B06947-20AC-4228-96E8-3E804E4E7D68}" type="slidenum">
              <a:rPr kumimoji="0" lang="en-US" smtClean="0">
                <a:solidFill>
                  <a:srgbClr val="FFFFFF"/>
                </a:solidFill>
                <a:latin typeface="Franklin Gothic Book" panose="020B0503020102020204" pitchFamily="34" charset="0"/>
              </a:rPr>
              <a:pPr/>
              <a:t>3</a:t>
            </a:fld>
            <a:endParaRPr kumimoji="0" lang="en-US" smtClean="0">
              <a:solidFill>
                <a:srgbClr val="FFFFFF"/>
              </a:solidFill>
              <a:latin typeface="Franklin Gothic Book" panose="020B0503020102020204" pitchFamily="34" charset="0"/>
            </a:endParaRPr>
          </a:p>
        </p:txBody>
      </p:sp>
      <p:sp>
        <p:nvSpPr>
          <p:cNvPr id="17410" name="Rectangle 2"/>
          <p:cNvSpPr>
            <a:spLocks noGrp="1" noChangeArrowheads="1"/>
          </p:cNvSpPr>
          <p:nvPr>
            <p:ph type="title"/>
          </p:nvPr>
        </p:nvSpPr>
        <p:spPr>
          <a:xfrm>
            <a:off x="1695450" y="261938"/>
            <a:ext cx="7772400" cy="523875"/>
          </a:xfrm>
        </p:spPr>
        <p:txBody>
          <a:bodyPr>
            <a:normAutofit fontScale="90000"/>
          </a:bodyPr>
          <a:lstStyle/>
          <a:p>
            <a:r>
              <a:rPr lang="en-US" sz="3200" dirty="0" smtClean="0">
                <a:latin typeface="Times New Roman" panose="02020603050405020304" pitchFamily="18" charset="0"/>
                <a:cs typeface="Times New Roman" panose="02020603050405020304" pitchFamily="18" charset="0"/>
              </a:rPr>
              <a:t>Memory Hierarchy</a:t>
            </a:r>
          </a:p>
        </p:txBody>
      </p:sp>
      <p:pic>
        <p:nvPicPr>
          <p:cNvPr id="2" name="Picture 1"/>
          <p:cNvPicPr>
            <a:picLocks noChangeAspect="1"/>
          </p:cNvPicPr>
          <p:nvPr/>
        </p:nvPicPr>
        <p:blipFill>
          <a:blip r:embed="rId2" cstate="print"/>
          <a:stretch>
            <a:fillRect/>
          </a:stretch>
        </p:blipFill>
        <p:spPr>
          <a:xfrm>
            <a:off x="947736" y="2505075"/>
            <a:ext cx="6424613" cy="3924300"/>
          </a:xfrm>
          <a:prstGeom prst="rect">
            <a:avLst/>
          </a:prstGeom>
        </p:spPr>
      </p:pic>
    </p:spTree>
    <p:extLst>
      <p:ext uri="{BB962C8B-B14F-4D97-AF65-F5344CB8AC3E}">
        <p14:creationId xmlns="" xmlns:p14="http://schemas.microsoft.com/office/powerpoint/2010/main" val="42906510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447800"/>
            <a:ext cx="10796588" cy="4572000"/>
          </a:xfrm>
        </p:spPr>
        <p:txBody>
          <a:bodyPr/>
          <a:lstStyle/>
          <a:p>
            <a:pPr marL="0" indent="0">
              <a:buNone/>
            </a:pPr>
            <a:r>
              <a:rPr lang="en-US" sz="2400" dirty="0">
                <a:latin typeface="Times New Roman" panose="02020603050405020304" pitchFamily="18" charset="0"/>
                <a:cs typeface="Times New Roman" panose="02020603050405020304" pitchFamily="18" charset="0"/>
              </a:rPr>
              <a:t>Address length =( </a:t>
            </a:r>
            <a:r>
              <a:rPr lang="en-US" sz="2400" dirty="0" err="1">
                <a:latin typeface="Times New Roman" panose="02020603050405020304" pitchFamily="18" charset="0"/>
                <a:cs typeface="Times New Roman" panose="02020603050405020304" pitchFamily="18" charset="0"/>
              </a:rPr>
              <a:t>s+w</a:t>
            </a:r>
            <a:r>
              <a:rPr lang="en-US" sz="2400" dirty="0">
                <a:latin typeface="Times New Roman" panose="02020603050405020304" pitchFamily="18" charset="0"/>
                <a:cs typeface="Times New Roman" panose="02020603050405020304" pitchFamily="18" charset="0"/>
              </a:rPr>
              <a:t>) bits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addressable units = 2s+w words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Block size = line size = 2w words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blocks in main memory = </a:t>
            </a:r>
            <a:r>
              <a:rPr lang="en-US" sz="2400" u="sng" dirty="0">
                <a:latin typeface="Times New Roman" panose="02020603050405020304" pitchFamily="18" charset="0"/>
                <a:cs typeface="Times New Roman" panose="02020603050405020304" pitchFamily="18" charset="0"/>
              </a:rPr>
              <a:t>2𝑠</a:t>
            </a:r>
            <a:r>
              <a:rPr lang="en-US" sz="2400" u="sng" dirty="0" smtClean="0">
                <a:latin typeface="Times New Roman" panose="02020603050405020304" pitchFamily="18" charset="0"/>
                <a:cs typeface="Times New Roman" panose="02020603050405020304" pitchFamily="18" charset="0"/>
              </a:rPr>
              <a:t>+𝑤</a:t>
            </a:r>
            <a:r>
              <a:rPr lang="en-US" sz="2400" dirty="0" smtClean="0">
                <a:latin typeface="Times New Roman" panose="02020603050405020304" pitchFamily="18" charset="0"/>
                <a:cs typeface="Times New Roman" panose="02020603050405020304" pitchFamily="18" charset="0"/>
              </a:rPr>
              <a:t>  = 2𝑠</a:t>
            </a:r>
            <a:r>
              <a:rPr lang="en-US" sz="2400" u="sng" dirty="0" smtClean="0">
                <a:latin typeface="Times New Roman" panose="02020603050405020304" pitchFamily="18" charset="0"/>
                <a:cs typeface="Times New Roman" panose="02020603050405020304" pitchFamily="18" charset="0"/>
              </a:rPr>
              <a:t/>
            </a:r>
            <a:br>
              <a:rPr lang="en-US" sz="2400" u="sng"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2𝑤</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lines in set = K</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sets = V = 2𝑑</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Number of lines in cache = KV = K X2𝑑</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Size of tag = (s-d) bits</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30</a:t>
            </a:fld>
            <a:endParaRPr lang="en-US"/>
          </a:p>
        </p:txBody>
      </p:sp>
      <p:sp>
        <p:nvSpPr>
          <p:cNvPr id="2" name="Title 1"/>
          <p:cNvSpPr>
            <a:spLocks noGrp="1"/>
          </p:cNvSpPr>
          <p:nvPr>
            <p:ph type="title"/>
          </p:nvPr>
        </p:nvSpPr>
        <p:spPr>
          <a:xfrm>
            <a:off x="804333" y="317501"/>
            <a:ext cx="10363200" cy="839787"/>
          </a:xfrm>
        </p:spPr>
        <p:txBody>
          <a:bodyPr/>
          <a:lstStyle/>
          <a:p>
            <a:r>
              <a:rPr lang="en-US" dirty="0" smtClean="0">
                <a:latin typeface="Times New Roman" panose="02020603050405020304" pitchFamily="18" charset="0"/>
                <a:cs typeface="Times New Roman" panose="02020603050405020304" pitchFamily="18" charset="0"/>
              </a:rPr>
              <a:t>Set- Associative Mapping</a:t>
            </a:r>
            <a:endParaRPr lang="en-US" dirty="0"/>
          </a:p>
        </p:txBody>
      </p:sp>
    </p:spTree>
    <p:extLst>
      <p:ext uri="{BB962C8B-B14F-4D97-AF65-F5344CB8AC3E}">
        <p14:creationId xmlns="" xmlns:p14="http://schemas.microsoft.com/office/powerpoint/2010/main" val="27784942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237" y="1104900"/>
            <a:ext cx="10363200" cy="4572000"/>
          </a:xfrm>
        </p:spPr>
        <p:txBody>
          <a:bodyPr/>
          <a:lstStyle/>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simplest and most commonly used procedure is to update main memory with every memory write operation, with cache memory being updated in parallel if it contains the word at the specified address.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This is called write-through the write-through method.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This method has the advantage that main memory always contains the same data as the cache. </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This characteristic is important in systems with direct memory access transfers</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31</a:t>
            </a:fld>
            <a:endParaRPr lang="en-US"/>
          </a:p>
        </p:txBody>
      </p:sp>
      <p:sp>
        <p:nvSpPr>
          <p:cNvPr id="2" name="Title 1"/>
          <p:cNvSpPr>
            <a:spLocks noGrp="1"/>
          </p:cNvSpPr>
          <p:nvPr>
            <p:ph type="title"/>
          </p:nvPr>
        </p:nvSpPr>
        <p:spPr>
          <a:xfrm>
            <a:off x="499533" y="246063"/>
            <a:ext cx="10363200" cy="839787"/>
          </a:xfrm>
        </p:spPr>
        <p:txBody>
          <a:bodyPr>
            <a:normAutofit fontScale="90000"/>
          </a:bodyPr>
          <a:lstStyle/>
          <a:p>
            <a:r>
              <a:rPr lang="en-US" dirty="0"/>
              <a:t/>
            </a:r>
            <a:br>
              <a:rPr lang="en-US" dirty="0"/>
            </a:br>
            <a:r>
              <a:rPr lang="en-US" dirty="0" smtClean="0">
                <a:latin typeface="Times New Roman" panose="02020603050405020304" pitchFamily="18" charset="0"/>
                <a:cs typeface="Times New Roman" panose="02020603050405020304" pitchFamily="18" charset="0"/>
              </a:rPr>
              <a:t>Writing Into Cache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666534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490662"/>
            <a:ext cx="11821055" cy="4572000"/>
          </a:xfrm>
        </p:spPr>
        <p:txBody>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second procedure is called the write-back method. In this method only </a:t>
            </a:r>
            <a:r>
              <a:rPr lang="en-US" sz="2400" dirty="0" smtClean="0">
                <a:latin typeface="Times New Roman" panose="02020603050405020304" pitchFamily="18" charset="0"/>
                <a:cs typeface="Times New Roman" panose="02020603050405020304" pitchFamily="18" charset="0"/>
              </a:rPr>
              <a:t>the cache </a:t>
            </a:r>
            <a:r>
              <a:rPr lang="en-US" sz="2400" dirty="0">
                <a:latin typeface="Times New Roman" panose="02020603050405020304" pitchFamily="18" charset="0"/>
                <a:cs typeface="Times New Roman" panose="02020603050405020304" pitchFamily="18" charset="0"/>
              </a:rPr>
              <a:t>location is </a:t>
            </a:r>
            <a:r>
              <a:rPr lang="en-US" sz="2400" dirty="0" smtClean="0">
                <a:latin typeface="Times New Roman" panose="02020603050405020304" pitchFamily="18" charset="0"/>
                <a:cs typeface="Times New Roman" panose="02020603050405020304" pitchFamily="18" charset="0"/>
              </a:rPr>
              <a:t>updated during </a:t>
            </a:r>
            <a:r>
              <a:rPr lang="en-US" sz="2400" dirty="0">
                <a:latin typeface="Times New Roman" panose="02020603050405020304" pitchFamily="18" charset="0"/>
                <a:cs typeface="Times New Roman" panose="02020603050405020304" pitchFamily="18" charset="0"/>
              </a:rPr>
              <a:t>a write operation.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location is then marked by a flag so that later when the word is removed </a:t>
            </a:r>
            <a:r>
              <a:rPr lang="en-US" sz="2400" dirty="0" smtClean="0">
                <a:latin typeface="Times New Roman" panose="02020603050405020304" pitchFamily="18" charset="0"/>
                <a:cs typeface="Times New Roman" panose="02020603050405020304" pitchFamily="18" charset="0"/>
              </a:rPr>
              <a:t>from the </a:t>
            </a:r>
            <a:r>
              <a:rPr lang="en-US" sz="2400" dirty="0">
                <a:latin typeface="Times New Roman" panose="02020603050405020304" pitchFamily="18" charset="0"/>
                <a:cs typeface="Times New Roman" panose="02020603050405020304" pitchFamily="18" charset="0"/>
              </a:rPr>
              <a:t>cache it is copied into main memory.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reason for the write-back method is that during the time a </a:t>
            </a:r>
            <a:r>
              <a:rPr lang="en-US" sz="2400" dirty="0" smtClean="0">
                <a:latin typeface="Times New Roman" panose="02020603050405020304" pitchFamily="18" charset="0"/>
                <a:cs typeface="Times New Roman" panose="02020603050405020304" pitchFamily="18" charset="0"/>
              </a:rPr>
              <a:t>word resides </a:t>
            </a:r>
            <a:r>
              <a:rPr lang="en-US" sz="2400" dirty="0">
                <a:latin typeface="Times New Roman" panose="02020603050405020304" pitchFamily="18" charset="0"/>
                <a:cs typeface="Times New Roman" panose="02020603050405020304" pitchFamily="18" charset="0"/>
              </a:rPr>
              <a:t>in the cache, it may be updated several times; however, as long as the word remains in the cache, </a:t>
            </a:r>
            <a:r>
              <a:rPr lang="en-US" sz="2400" dirty="0" smtClean="0">
                <a:latin typeface="Times New Roman" panose="02020603050405020304" pitchFamily="18" charset="0"/>
                <a:cs typeface="Times New Roman" panose="02020603050405020304" pitchFamily="18" charset="0"/>
              </a:rPr>
              <a:t>it does </a:t>
            </a:r>
            <a:r>
              <a:rPr lang="en-US" sz="2400" dirty="0">
                <a:latin typeface="Times New Roman" panose="02020603050405020304" pitchFamily="18" charset="0"/>
                <a:cs typeface="Times New Roman" panose="02020603050405020304" pitchFamily="18" charset="0"/>
              </a:rPr>
              <a:t>not matter whether the copy in main memory is out of date, since requests from the word are </a:t>
            </a:r>
            <a:r>
              <a:rPr lang="en-US" sz="2400" dirty="0" smtClean="0">
                <a:latin typeface="Times New Roman" panose="02020603050405020304" pitchFamily="18" charset="0"/>
                <a:cs typeface="Times New Roman" panose="02020603050405020304" pitchFamily="18" charset="0"/>
              </a:rPr>
              <a:t>filled from </a:t>
            </a:r>
            <a:r>
              <a:rPr lang="en-US" sz="2400" dirty="0">
                <a:latin typeface="Times New Roman" panose="02020603050405020304" pitchFamily="18" charset="0"/>
                <a:cs typeface="Times New Roman" panose="02020603050405020304" pitchFamily="18" charset="0"/>
              </a:rPr>
              <a:t>the cache</a:t>
            </a:r>
            <a:r>
              <a:rPr lang="en-US" dirty="0"/>
              <a:t>.</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32</a:t>
            </a:fld>
            <a:endParaRPr lang="en-US"/>
          </a:p>
        </p:txBody>
      </p:sp>
      <p:sp>
        <p:nvSpPr>
          <p:cNvPr id="2" name="Title 1"/>
          <p:cNvSpPr>
            <a:spLocks noGrp="1"/>
          </p:cNvSpPr>
          <p:nvPr>
            <p:ph type="title"/>
          </p:nvPr>
        </p:nvSpPr>
        <p:spPr>
          <a:xfrm>
            <a:off x="1033463" y="217488"/>
            <a:ext cx="10363200" cy="768350"/>
          </a:xfrm>
        </p:spPr>
        <p:txBody>
          <a:bodyPr/>
          <a:lstStyle/>
          <a:p>
            <a:r>
              <a:rPr lang="en-US" dirty="0" smtClean="0">
                <a:latin typeface="Times New Roman" panose="02020603050405020304" pitchFamily="18" charset="0"/>
                <a:cs typeface="Times New Roman" panose="02020603050405020304" pitchFamily="18" charset="0"/>
              </a:rPr>
              <a:t>Writing Into Cache</a:t>
            </a:r>
            <a:endParaRPr lang="en-US" dirty="0"/>
          </a:p>
        </p:txBody>
      </p:sp>
    </p:spTree>
    <p:extLst>
      <p:ext uri="{BB962C8B-B14F-4D97-AF65-F5344CB8AC3E}">
        <p14:creationId xmlns="" xmlns:p14="http://schemas.microsoft.com/office/powerpoint/2010/main" val="2385253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6238" y="1100138"/>
            <a:ext cx="10363200" cy="4572000"/>
          </a:xfrm>
        </p:spPr>
        <p:txBody>
          <a:bodyPr/>
          <a:lstStyle/>
          <a:p>
            <a:pPr>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In a memory hierarchy system, programs and data are first stored in auxiliary memory.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Portions </a:t>
            </a:r>
            <a:r>
              <a:rPr lang="en-US" sz="2400" dirty="0">
                <a:latin typeface="Times New Roman" panose="02020603050405020304" pitchFamily="18" charset="0"/>
                <a:cs typeface="Times New Roman" panose="02020603050405020304" pitchFamily="18" charset="0"/>
              </a:rPr>
              <a:t>of a </a:t>
            </a:r>
            <a:r>
              <a:rPr lang="en-US" sz="2400" dirty="0" smtClean="0">
                <a:latin typeface="Times New Roman" panose="02020603050405020304" pitchFamily="18" charset="0"/>
                <a:cs typeface="Times New Roman" panose="02020603050405020304" pitchFamily="18" charset="0"/>
              </a:rPr>
              <a:t>program or </a:t>
            </a:r>
            <a:r>
              <a:rPr lang="en-US" sz="2400" dirty="0">
                <a:latin typeface="Times New Roman" panose="02020603050405020304" pitchFamily="18" charset="0"/>
                <a:cs typeface="Times New Roman" panose="02020603050405020304" pitchFamily="18" charset="0"/>
              </a:rPr>
              <a:t>data are brought into main memory as they are needed by the CPU.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Virtual </a:t>
            </a:r>
            <a:r>
              <a:rPr lang="en-US" sz="2400" dirty="0">
                <a:latin typeface="Times New Roman" panose="02020603050405020304" pitchFamily="18" charset="0"/>
                <a:cs typeface="Times New Roman" panose="02020603050405020304" pitchFamily="18" charset="0"/>
              </a:rPr>
              <a:t>memory is a concept used </a:t>
            </a:r>
            <a:r>
              <a:rPr lang="en-US" sz="2400" dirty="0" smtClean="0">
                <a:latin typeface="Times New Roman" panose="02020603050405020304" pitchFamily="18" charset="0"/>
                <a:cs typeface="Times New Roman" panose="02020603050405020304" pitchFamily="18" charset="0"/>
              </a:rPr>
              <a:t>in some </a:t>
            </a:r>
            <a:r>
              <a:rPr lang="en-US" sz="2400" dirty="0">
                <a:latin typeface="Times New Roman" panose="02020603050405020304" pitchFamily="18" charset="0"/>
                <a:cs typeface="Times New Roman" panose="02020603050405020304" pitchFamily="18" charset="0"/>
              </a:rPr>
              <a:t>large computer systems that permit the user to construct programs as though a </a:t>
            </a:r>
            <a:r>
              <a:rPr lang="en-US" sz="2400" dirty="0" smtClean="0">
                <a:latin typeface="Times New Roman" panose="02020603050405020304" pitchFamily="18" charset="0"/>
                <a:cs typeface="Times New Roman" panose="02020603050405020304" pitchFamily="18" charset="0"/>
              </a:rPr>
              <a:t>large memory space were </a:t>
            </a:r>
            <a:r>
              <a:rPr lang="en-US" sz="2400" dirty="0">
                <a:latin typeface="Times New Roman" panose="02020603050405020304" pitchFamily="18" charset="0"/>
                <a:cs typeface="Times New Roman" panose="02020603050405020304" pitchFamily="18" charset="0"/>
              </a:rPr>
              <a:t>available, equal to the totality of auxiliary memory.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address that is referenced by the CPU </a:t>
            </a:r>
            <a:r>
              <a:rPr lang="en-US" sz="2400" dirty="0" smtClean="0">
                <a:latin typeface="Times New Roman" panose="02020603050405020304" pitchFamily="18" charset="0"/>
                <a:cs typeface="Times New Roman" panose="02020603050405020304" pitchFamily="18" charset="0"/>
              </a:rPr>
              <a:t>goes through </a:t>
            </a:r>
            <a:r>
              <a:rPr lang="en-US" sz="2400" dirty="0">
                <a:latin typeface="Times New Roman" panose="02020603050405020304" pitchFamily="18" charset="0"/>
                <a:cs typeface="Times New Roman" panose="02020603050405020304" pitchFamily="18" charset="0"/>
              </a:rPr>
              <a:t>an address mapping from virtual address to a physical address in main memory. </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33</a:t>
            </a:fld>
            <a:endParaRPr lang="en-US"/>
          </a:p>
        </p:txBody>
      </p:sp>
      <p:sp>
        <p:nvSpPr>
          <p:cNvPr id="2" name="Title 1"/>
          <p:cNvSpPr>
            <a:spLocks noGrp="1"/>
          </p:cNvSpPr>
          <p:nvPr>
            <p:ph type="title"/>
          </p:nvPr>
        </p:nvSpPr>
        <p:spPr>
          <a:xfrm>
            <a:off x="499533" y="303213"/>
            <a:ext cx="10363200" cy="796925"/>
          </a:xfrm>
        </p:spPr>
        <p:txBody>
          <a:bodyPr>
            <a:normAutofit fontScale="90000"/>
          </a:bodyPr>
          <a:lstStyle/>
          <a:p>
            <a:r>
              <a:rPr lang="en-US" dirty="0"/>
              <a:t/>
            </a:r>
            <a:br>
              <a:rPr lang="en-US" dirty="0"/>
            </a:br>
            <a:r>
              <a:rPr lang="en-US" dirty="0" smtClean="0">
                <a:latin typeface="Times New Roman" panose="02020603050405020304" pitchFamily="18" charset="0"/>
                <a:cs typeface="Times New Roman" panose="02020603050405020304" pitchFamily="18" charset="0"/>
              </a:rPr>
              <a:t>Virtual Memory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59121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1071563"/>
            <a:ext cx="11387667" cy="4572000"/>
          </a:xfrm>
        </p:spPr>
        <p:txBody>
          <a:bodyPr/>
          <a:lstStyle/>
          <a:p>
            <a:pPr>
              <a:buFont typeface="Wingdings" panose="05000000000000000000" pitchFamily="2" charset="2"/>
              <a:buChar char="v"/>
            </a:pPr>
            <a:r>
              <a:rPr lang="en-US" sz="2400" dirty="0"/>
              <a:t>Virtual memory </a:t>
            </a:r>
            <a:r>
              <a:rPr lang="en-US" sz="2400" dirty="0" smtClean="0"/>
              <a:t>is used </a:t>
            </a:r>
            <a:r>
              <a:rPr lang="en-US" sz="2400" dirty="0"/>
              <a:t>to give programmers the illusion that they have a very large memory at their disposal, even though </a:t>
            </a:r>
            <a:r>
              <a:rPr lang="en-US" sz="2400" dirty="0" smtClean="0"/>
              <a:t>the computer </a:t>
            </a:r>
            <a:r>
              <a:rPr lang="en-US" sz="2400" dirty="0"/>
              <a:t>actually has a relatively small main memory. </a:t>
            </a:r>
            <a:endParaRPr lang="en-US" sz="2400" dirty="0" smtClean="0"/>
          </a:p>
          <a:p>
            <a:pPr>
              <a:buFont typeface="Wingdings" panose="05000000000000000000" pitchFamily="2" charset="2"/>
              <a:buChar char="v"/>
            </a:pPr>
            <a:r>
              <a:rPr lang="en-US" sz="2400" dirty="0" smtClean="0"/>
              <a:t>A </a:t>
            </a:r>
            <a:r>
              <a:rPr lang="en-US" sz="2400" dirty="0"/>
              <a:t>virtual memory system provides a mechanism </a:t>
            </a:r>
            <a:r>
              <a:rPr lang="en-US" sz="2400" dirty="0" smtClean="0"/>
              <a:t>for translating </a:t>
            </a:r>
            <a:r>
              <a:rPr lang="en-US" sz="2400" dirty="0"/>
              <a:t>program-generated addresses into correct main memory locations</a:t>
            </a:r>
            <a:r>
              <a:rPr lang="en-US" sz="2400" dirty="0" smtClean="0"/>
              <a:t>.</a:t>
            </a:r>
          </a:p>
          <a:p>
            <a:pPr>
              <a:buFont typeface="Wingdings" panose="05000000000000000000" pitchFamily="2" charset="2"/>
              <a:buChar char="v"/>
            </a:pPr>
            <a:r>
              <a:rPr lang="en-US" sz="2400" dirty="0" smtClean="0"/>
              <a:t> </a:t>
            </a:r>
            <a:r>
              <a:rPr lang="en-US" sz="2400" dirty="0"/>
              <a:t>This is done dynamically, </a:t>
            </a:r>
            <a:r>
              <a:rPr lang="en-US" sz="2400" dirty="0" smtClean="0"/>
              <a:t>while programs </a:t>
            </a:r>
            <a:r>
              <a:rPr lang="en-US" sz="2400" dirty="0"/>
              <a:t>are being executed in the CPU. </a:t>
            </a:r>
            <a:endParaRPr lang="en-US" sz="2400" dirty="0" smtClean="0"/>
          </a:p>
          <a:p>
            <a:pPr>
              <a:buFont typeface="Wingdings" panose="05000000000000000000" pitchFamily="2" charset="2"/>
              <a:buChar char="v"/>
            </a:pPr>
            <a:r>
              <a:rPr lang="en-US" sz="2400" dirty="0" smtClean="0"/>
              <a:t>The </a:t>
            </a:r>
            <a:r>
              <a:rPr lang="en-US" sz="2400" dirty="0"/>
              <a:t>translation or mapping is handled automatically by </a:t>
            </a:r>
            <a:r>
              <a:rPr lang="en-US" sz="2400" dirty="0" smtClean="0"/>
              <a:t>the hardware </a:t>
            </a:r>
            <a:r>
              <a:rPr lang="en-US" sz="2400" dirty="0"/>
              <a:t>by means of a mapping table.</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34</a:t>
            </a:fld>
            <a:endParaRPr lang="en-US"/>
          </a:p>
        </p:txBody>
      </p:sp>
      <p:sp>
        <p:nvSpPr>
          <p:cNvPr id="2" name="Title 1"/>
          <p:cNvSpPr>
            <a:spLocks noGrp="1"/>
          </p:cNvSpPr>
          <p:nvPr>
            <p:ph type="title"/>
          </p:nvPr>
        </p:nvSpPr>
        <p:spPr>
          <a:xfrm>
            <a:off x="647700" y="331788"/>
            <a:ext cx="10363200" cy="739775"/>
          </a:xfrm>
        </p:spPr>
        <p:txBody>
          <a:bodyPr/>
          <a:lstStyle/>
          <a:p>
            <a:r>
              <a:rPr lang="en-US" dirty="0" smtClean="0">
                <a:latin typeface="Times New Roman" panose="02020603050405020304" pitchFamily="18" charset="0"/>
                <a:cs typeface="Times New Roman" panose="02020603050405020304" pitchFamily="18" charset="0"/>
              </a:rPr>
              <a:t>Virtual Memory</a:t>
            </a:r>
            <a:endParaRPr lang="en-US" dirty="0"/>
          </a:p>
        </p:txBody>
      </p:sp>
    </p:spTree>
    <p:extLst>
      <p:ext uri="{BB962C8B-B14F-4D97-AF65-F5344CB8AC3E}">
        <p14:creationId xmlns="" xmlns:p14="http://schemas.microsoft.com/office/powerpoint/2010/main" val="36560520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949" y="990600"/>
            <a:ext cx="11625263" cy="4572000"/>
          </a:xfrm>
        </p:spPr>
        <p:txBody>
          <a:bodyPr>
            <a:normAutofit fontScale="92500" lnSpcReduction="20000"/>
          </a:body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most common auxiliary memory devices used in computer systems are magnetic disks and tapes.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Other</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components </a:t>
            </a:r>
            <a:r>
              <a:rPr lang="en-US" sz="2400" dirty="0">
                <a:latin typeface="Times New Roman" panose="02020603050405020304" pitchFamily="18" charset="0"/>
                <a:cs typeface="Times New Roman" panose="02020603050405020304" pitchFamily="18" charset="0"/>
              </a:rPr>
              <a:t>used, but not as frequently, are magnetic drums, magnetic bubble memory, and optical disks</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a:solidFill>
                  <a:srgbClr val="FF0000"/>
                </a:solidFill>
                <a:latin typeface="Times New Roman" panose="02020603050405020304" pitchFamily="18" charset="0"/>
                <a:cs typeface="Times New Roman" panose="02020603050405020304" pitchFamily="18" charset="0"/>
              </a:rPr>
              <a:t>Magnetic </a:t>
            </a:r>
            <a:r>
              <a:rPr lang="en-US" sz="2400" dirty="0" smtClean="0">
                <a:solidFill>
                  <a:srgbClr val="FF0000"/>
                </a:solidFill>
                <a:latin typeface="Times New Roman" panose="02020603050405020304" pitchFamily="18" charset="0"/>
                <a:cs typeface="Times New Roman" panose="02020603050405020304" pitchFamily="18" charset="0"/>
              </a:rPr>
              <a:t>Disks</a:t>
            </a: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magnetic disk is a circular plate constructed of metal or plastic coated with magnetized material. </a:t>
            </a:r>
            <a:r>
              <a:rPr lang="en-US" sz="2400" dirty="0" smtClean="0">
                <a:latin typeface="Times New Roman" panose="02020603050405020304" pitchFamily="18" charset="0"/>
                <a:cs typeface="Times New Roman" panose="02020603050405020304" pitchFamily="18" charset="0"/>
              </a:rPr>
              <a:t>Often both </a:t>
            </a:r>
            <a:r>
              <a:rPr lang="en-US" sz="2400" dirty="0">
                <a:latin typeface="Times New Roman" panose="02020603050405020304" pitchFamily="18" charset="0"/>
                <a:cs typeface="Times New Roman" panose="02020603050405020304" pitchFamily="18" charset="0"/>
              </a:rPr>
              <a:t>sides of the disk are used and several disks may be stacked on one spindle with read/write </a:t>
            </a:r>
            <a:r>
              <a:rPr lang="en-US" sz="2400" dirty="0" smtClean="0">
                <a:latin typeface="Times New Roman" panose="02020603050405020304" pitchFamily="18" charset="0"/>
                <a:cs typeface="Times New Roman" panose="02020603050405020304" pitchFamily="18" charset="0"/>
              </a:rPr>
              <a:t>heads available </a:t>
            </a:r>
            <a:r>
              <a:rPr lang="en-US" sz="2400" dirty="0">
                <a:latin typeface="Times New Roman" panose="02020603050405020304" pitchFamily="18" charset="0"/>
                <a:cs typeface="Times New Roman" panose="02020603050405020304" pitchFamily="18" charset="0"/>
              </a:rPr>
              <a:t>on each surface.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All </a:t>
            </a:r>
            <a:r>
              <a:rPr lang="en-US" sz="2400" dirty="0">
                <a:latin typeface="Times New Roman" panose="02020603050405020304" pitchFamily="18" charset="0"/>
                <a:cs typeface="Times New Roman" panose="02020603050405020304" pitchFamily="18" charset="0"/>
              </a:rPr>
              <a:t>disks rotate together at high speed and are not stopped or started for </a:t>
            </a:r>
            <a:r>
              <a:rPr lang="en-US" sz="2400" dirty="0" smtClean="0">
                <a:latin typeface="Times New Roman" panose="02020603050405020304" pitchFamily="18" charset="0"/>
                <a:cs typeface="Times New Roman" panose="02020603050405020304" pitchFamily="18" charset="0"/>
              </a:rPr>
              <a:t>access purposes</a:t>
            </a:r>
            <a:r>
              <a:rPr lang="en-US" sz="2400" dirty="0">
                <a:latin typeface="Times New Roman" panose="02020603050405020304" pitchFamily="18" charset="0"/>
                <a:cs typeface="Times New Roman" panose="02020603050405020304" pitchFamily="18" charset="0"/>
              </a:rPr>
              <a:t>. Bits are stored in the magnetized surface in spots along concentric circles called tracks.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The tracks</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are </a:t>
            </a:r>
            <a:r>
              <a:rPr lang="en-US" sz="2400" dirty="0">
                <a:latin typeface="Times New Roman" panose="02020603050405020304" pitchFamily="18" charset="0"/>
                <a:cs typeface="Times New Roman" panose="02020603050405020304" pitchFamily="18" charset="0"/>
              </a:rPr>
              <a:t>commonly divided into sections called sectors. In most systems, </a:t>
            </a:r>
            <a:r>
              <a:rPr lang="en-US" sz="2400" dirty="0" smtClean="0">
                <a:latin typeface="Times New Roman" panose="02020603050405020304" pitchFamily="18" charset="0"/>
                <a:cs typeface="Times New Roman" panose="02020603050405020304" pitchFamily="18" charset="0"/>
              </a:rPr>
              <a:t>the minimum </a:t>
            </a:r>
            <a:r>
              <a:rPr lang="en-US" sz="2400" dirty="0">
                <a:latin typeface="Times New Roman" panose="02020603050405020304" pitchFamily="18" charset="0"/>
                <a:cs typeface="Times New Roman" panose="02020603050405020304" pitchFamily="18" charset="0"/>
              </a:rPr>
              <a:t>quantity of </a:t>
            </a:r>
            <a:r>
              <a:rPr lang="en-US" sz="2400" dirty="0" smtClean="0">
                <a:latin typeface="Times New Roman" panose="02020603050405020304" pitchFamily="18" charset="0"/>
                <a:cs typeface="Times New Roman" panose="02020603050405020304" pitchFamily="18" charset="0"/>
              </a:rPr>
              <a:t>information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which </a:t>
            </a:r>
            <a:r>
              <a:rPr lang="en-US" sz="2400" dirty="0">
                <a:latin typeface="Times New Roman" panose="02020603050405020304" pitchFamily="18" charset="0"/>
                <a:cs typeface="Times New Roman" panose="02020603050405020304" pitchFamily="18" charset="0"/>
              </a:rPr>
              <a:t>can be transferred is a sector.</a:t>
            </a: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35</a:t>
            </a:fld>
            <a:endParaRPr lang="en-US" dirty="0"/>
          </a:p>
        </p:txBody>
      </p:sp>
      <p:sp>
        <p:nvSpPr>
          <p:cNvPr id="2" name="Title 1"/>
          <p:cNvSpPr>
            <a:spLocks noGrp="1"/>
          </p:cNvSpPr>
          <p:nvPr>
            <p:ph type="title"/>
          </p:nvPr>
        </p:nvSpPr>
        <p:spPr>
          <a:xfrm>
            <a:off x="499533" y="317500"/>
            <a:ext cx="10363200" cy="554037"/>
          </a:xfrm>
        </p:spPr>
        <p:txBody>
          <a:bodyPr>
            <a:normAutofit fontScale="90000"/>
          </a:bodyPr>
          <a:lstStyle/>
          <a:p>
            <a:r>
              <a:rPr lang="en-US" dirty="0"/>
              <a:t/>
            </a:r>
            <a:br>
              <a:rPr lang="en-US" dirty="0"/>
            </a:br>
            <a:r>
              <a:rPr lang="en-US" dirty="0" smtClean="0"/>
              <a:t>Auxiliary Memory</a:t>
            </a:r>
            <a:endParaRPr lang="en-US" dirty="0"/>
          </a:p>
        </p:txBody>
      </p:sp>
    </p:spTree>
    <p:extLst>
      <p:ext uri="{BB962C8B-B14F-4D97-AF65-F5344CB8AC3E}">
        <p14:creationId xmlns="" xmlns:p14="http://schemas.microsoft.com/office/powerpoint/2010/main" val="2363612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stretch>
            <a:fillRect/>
          </a:stretch>
        </p:blipFill>
        <p:spPr>
          <a:xfrm>
            <a:off x="7472363" y="1297011"/>
            <a:ext cx="4389293" cy="3828326"/>
          </a:xfrm>
          <a:prstGeom prst="rect">
            <a:avLst/>
          </a:prstGeom>
        </p:spPr>
      </p:pic>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36</a:t>
            </a:fld>
            <a:endParaRPr lang="en-US"/>
          </a:p>
        </p:txBody>
      </p:sp>
      <p:sp>
        <p:nvSpPr>
          <p:cNvPr id="2" name="Title 1"/>
          <p:cNvSpPr>
            <a:spLocks noGrp="1"/>
          </p:cNvSpPr>
          <p:nvPr>
            <p:ph type="title"/>
          </p:nvPr>
        </p:nvSpPr>
        <p:spPr>
          <a:xfrm>
            <a:off x="1219200" y="274638"/>
            <a:ext cx="10363200" cy="796925"/>
          </a:xfrm>
        </p:spPr>
        <p:txBody>
          <a:bodyPr/>
          <a:lstStyle/>
          <a:p>
            <a:r>
              <a:rPr lang="en-US" dirty="0" smtClean="0">
                <a:latin typeface="Times New Roman" panose="02020603050405020304" pitchFamily="18" charset="0"/>
                <a:cs typeface="Times New Roman" panose="02020603050405020304" pitchFamily="18" charset="0"/>
              </a:rPr>
              <a:t>Magnetic Disk</a:t>
            </a:r>
            <a:endParaRPr lang="en-US" dirty="0">
              <a:latin typeface="Times New Roman" panose="02020603050405020304" pitchFamily="18" charset="0"/>
              <a:cs typeface="Times New Roman" panose="02020603050405020304" pitchFamily="18" charset="0"/>
            </a:endParaRPr>
          </a:p>
        </p:txBody>
      </p:sp>
      <p:sp>
        <p:nvSpPr>
          <p:cNvPr id="6" name="Rectangle 5"/>
          <p:cNvSpPr/>
          <p:nvPr/>
        </p:nvSpPr>
        <p:spPr>
          <a:xfrm>
            <a:off x="8440451" y="5330964"/>
            <a:ext cx="3192605" cy="707886"/>
          </a:xfrm>
          <a:prstGeom prst="rect">
            <a:avLst/>
          </a:prstGeom>
        </p:spPr>
        <p:txBody>
          <a:bodyPr wrap="none">
            <a:spAutoFit/>
          </a:bodyPr>
          <a:lstStyle/>
          <a:p>
            <a:r>
              <a:rPr lang="en-US" sz="4000" dirty="0">
                <a:solidFill>
                  <a:srgbClr val="1F497D"/>
                </a:solidFill>
                <a:latin typeface="Franklin Gothic Book"/>
                <a:ea typeface="Batang" pitchFamily="18" charset="-127"/>
              </a:rPr>
              <a:t>Magnetic disk</a:t>
            </a:r>
            <a:endParaRPr lang="en-US" dirty="0"/>
          </a:p>
        </p:txBody>
      </p:sp>
      <p:sp>
        <p:nvSpPr>
          <p:cNvPr id="7" name="Rectangle 6"/>
          <p:cNvSpPr/>
          <p:nvPr/>
        </p:nvSpPr>
        <p:spPr>
          <a:xfrm>
            <a:off x="499533" y="1297011"/>
            <a:ext cx="7244292" cy="3754874"/>
          </a:xfrm>
          <a:prstGeom prst="rect">
            <a:avLst/>
          </a:prstGeom>
        </p:spPr>
        <p:txBody>
          <a:bodyPr wrap="square">
            <a:spAutoFit/>
          </a:bodyPr>
          <a:lstStyle/>
          <a:p>
            <a:pPr marL="342900" indent="-342900">
              <a:buFont typeface="Wingdings" panose="05000000000000000000" pitchFamily="2" charset="2"/>
              <a:buChar char="ü"/>
            </a:pPr>
            <a:r>
              <a:rPr lang="en-US" sz="2200" i="0" dirty="0" smtClean="0">
                <a:solidFill>
                  <a:srgbClr val="000000"/>
                </a:solidFill>
                <a:effectLst/>
                <a:latin typeface="Times New Roman" panose="02020603050405020304" pitchFamily="18" charset="0"/>
                <a:cs typeface="Times New Roman" panose="02020603050405020304" pitchFamily="18" charset="0"/>
              </a:rPr>
              <a:t>A track in a given sector near the circumference is longer than a track near the center of the disk.</a:t>
            </a:r>
          </a:p>
          <a:p>
            <a:pPr marL="342900" indent="-342900">
              <a:buFont typeface="Wingdings" panose="05000000000000000000" pitchFamily="2" charset="2"/>
              <a:buChar char="ü"/>
            </a:pPr>
            <a:r>
              <a:rPr lang="en-US" sz="2200" i="0" dirty="0" smtClean="0">
                <a:solidFill>
                  <a:srgbClr val="000000"/>
                </a:solidFill>
                <a:effectLst/>
                <a:latin typeface="Times New Roman" panose="02020603050405020304" pitchFamily="18" charset="0"/>
                <a:cs typeface="Times New Roman" panose="02020603050405020304" pitchFamily="18" charset="0"/>
              </a:rPr>
              <a:t> If bits are recorded with equal density, some tracks will contain more recorded bits than others. </a:t>
            </a:r>
          </a:p>
          <a:p>
            <a:pPr marL="342900" indent="-342900">
              <a:buFont typeface="Wingdings" panose="05000000000000000000" pitchFamily="2" charset="2"/>
              <a:buChar char="ü"/>
            </a:pPr>
            <a:r>
              <a:rPr lang="en-US" sz="2200" i="0" dirty="0" smtClean="0">
                <a:solidFill>
                  <a:srgbClr val="000000"/>
                </a:solidFill>
                <a:effectLst/>
                <a:latin typeface="Times New Roman" panose="02020603050405020304" pitchFamily="18" charset="0"/>
                <a:cs typeface="Times New Roman" panose="02020603050405020304" pitchFamily="18" charset="0"/>
              </a:rPr>
              <a:t>To make all the records in a sector of equal length, some disks use a variable recording density with higher density on tracks near the center than on tracks near the circumference. </a:t>
            </a:r>
          </a:p>
          <a:p>
            <a:pPr marL="342900" indent="-342900">
              <a:buFont typeface="Wingdings" panose="05000000000000000000" pitchFamily="2" charset="2"/>
              <a:buChar char="ü"/>
            </a:pPr>
            <a:r>
              <a:rPr lang="en-US" sz="2200" i="0" dirty="0" smtClean="0">
                <a:solidFill>
                  <a:srgbClr val="000000"/>
                </a:solidFill>
                <a:effectLst/>
                <a:latin typeface="Times New Roman" panose="02020603050405020304" pitchFamily="18" charset="0"/>
                <a:cs typeface="Times New Roman" panose="02020603050405020304" pitchFamily="18" charset="0"/>
              </a:rPr>
              <a:t>This equalizes the number of bits on all tracks of a given sector.</a:t>
            </a:r>
            <a:r>
              <a:rPr lang="en-US" sz="1100" i="0" dirty="0" smtClean="0">
                <a:solidFill>
                  <a:srgbClr val="000000"/>
                </a:solidFill>
                <a:effectLst/>
                <a:latin typeface="Calibri" panose="020F0502020204030204" pitchFamily="34" charset="0"/>
              </a:rPr>
              <a:t/>
            </a:r>
            <a:br>
              <a:rPr lang="en-US" sz="1100" i="0" dirty="0" smtClean="0">
                <a:solidFill>
                  <a:srgbClr val="000000"/>
                </a:solidFill>
                <a:effectLst/>
                <a:latin typeface="Calibri" panose="020F0502020204030204" pitchFamily="34" charset="0"/>
              </a:rPr>
            </a:br>
            <a:endParaRPr lang="en-US" dirty="0"/>
          </a:p>
        </p:txBody>
      </p:sp>
    </p:spTree>
    <p:extLst>
      <p:ext uri="{BB962C8B-B14F-4D97-AF65-F5344CB8AC3E}">
        <p14:creationId xmlns="" xmlns:p14="http://schemas.microsoft.com/office/powerpoint/2010/main" val="1041121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733" y="975519"/>
            <a:ext cx="11821055" cy="4572000"/>
          </a:xfrm>
        </p:spPr>
        <p:txBody>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magnetic tape transport consists of the electrical, mechanical, and electronic components to provide </a:t>
            </a:r>
            <a:r>
              <a:rPr lang="en-US" sz="2400" dirty="0" smtClean="0">
                <a:latin typeface="Times New Roman" panose="02020603050405020304" pitchFamily="18" charset="0"/>
                <a:cs typeface="Times New Roman" panose="02020603050405020304" pitchFamily="18" charset="0"/>
              </a:rPr>
              <a:t>the parts </a:t>
            </a:r>
            <a:r>
              <a:rPr lang="en-US" sz="2400" dirty="0">
                <a:latin typeface="Times New Roman" panose="02020603050405020304" pitchFamily="18" charset="0"/>
                <a:cs typeface="Times New Roman" panose="02020603050405020304" pitchFamily="18" charset="0"/>
              </a:rPr>
              <a:t>and control mechanism for a magnetic-tape unit.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tape itself is a strip of plastic coated with </a:t>
            </a:r>
            <a:r>
              <a:rPr lang="en-US" sz="2400" dirty="0" smtClean="0">
                <a:latin typeface="Times New Roman" panose="02020603050405020304" pitchFamily="18" charset="0"/>
                <a:cs typeface="Times New Roman" panose="02020603050405020304" pitchFamily="18" charset="0"/>
              </a:rPr>
              <a:t>a magnetic recording medium</a:t>
            </a:r>
            <a:r>
              <a:rPr lang="en-US" sz="2400" dirty="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Bits </a:t>
            </a:r>
            <a:r>
              <a:rPr lang="en-US" sz="2400" dirty="0">
                <a:latin typeface="Times New Roman" panose="02020603050405020304" pitchFamily="18" charset="0"/>
                <a:cs typeface="Times New Roman" panose="02020603050405020304" pitchFamily="18" charset="0"/>
              </a:rPr>
              <a:t>are recorded as magnetic spots on the tape along several tracks. Usually,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seven or nine bits are recorded simultaneously to form a character together with a parity </a:t>
            </a:r>
            <a:r>
              <a:rPr lang="en-US" sz="2400" dirty="0" smtClean="0">
                <a:latin typeface="Times New Roman" panose="02020603050405020304" pitchFamily="18" charset="0"/>
                <a:cs typeface="Times New Roman" panose="02020603050405020304" pitchFamily="18" charset="0"/>
              </a:rPr>
              <a:t>bit.</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Read/write heads </a:t>
            </a:r>
            <a:r>
              <a:rPr lang="en-US" sz="2400" dirty="0">
                <a:latin typeface="Times New Roman" panose="02020603050405020304" pitchFamily="18" charset="0"/>
                <a:cs typeface="Times New Roman" panose="02020603050405020304" pitchFamily="18" charset="0"/>
              </a:rPr>
              <a:t>are mounted one in each track so that data can be recorded and read as a sequence </a:t>
            </a:r>
            <a:r>
              <a:rPr lang="en-US" sz="2400" dirty="0" smtClean="0">
                <a:latin typeface="Times New Roman" panose="02020603050405020304" pitchFamily="18" charset="0"/>
                <a:cs typeface="Times New Roman" panose="02020603050405020304" pitchFamily="18" charset="0"/>
              </a:rPr>
              <a:t>of characters.</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Magnetic </a:t>
            </a:r>
            <a:r>
              <a:rPr lang="en-US" sz="2400" dirty="0">
                <a:latin typeface="Times New Roman" panose="02020603050405020304" pitchFamily="18" charset="0"/>
                <a:cs typeface="Times New Roman" panose="02020603050405020304" pitchFamily="18" charset="0"/>
              </a:rPr>
              <a:t>tape units can be stopped, started to move forward or in reverse, or can be </a:t>
            </a:r>
            <a:r>
              <a:rPr lang="en-US" sz="2400" dirty="0" smtClean="0">
                <a:latin typeface="Times New Roman" panose="02020603050405020304" pitchFamily="18" charset="0"/>
                <a:cs typeface="Times New Roman" panose="02020603050405020304" pitchFamily="18" charset="0"/>
              </a:rPr>
              <a:t>rewound.</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they cannot be started or stopped fast enough between individual characters.</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37</a:t>
            </a:fld>
            <a:endParaRPr lang="en-US"/>
          </a:p>
        </p:txBody>
      </p:sp>
      <p:sp>
        <p:nvSpPr>
          <p:cNvPr id="2" name="Title 1"/>
          <p:cNvSpPr>
            <a:spLocks noGrp="1"/>
          </p:cNvSpPr>
          <p:nvPr>
            <p:ph type="title"/>
          </p:nvPr>
        </p:nvSpPr>
        <p:spPr>
          <a:xfrm>
            <a:off x="804333" y="221457"/>
            <a:ext cx="10363200" cy="754062"/>
          </a:xfrm>
        </p:spPr>
        <p:txBody>
          <a:bodyPr/>
          <a:lstStyle/>
          <a:p>
            <a:r>
              <a:rPr lang="en-US" dirty="0" smtClean="0"/>
              <a:t>Magnetic Tape</a:t>
            </a:r>
            <a:endParaRPr lang="en-US" dirty="0"/>
          </a:p>
        </p:txBody>
      </p:sp>
    </p:spTree>
    <p:extLst>
      <p:ext uri="{BB962C8B-B14F-4D97-AF65-F5344CB8AC3E}">
        <p14:creationId xmlns="" xmlns:p14="http://schemas.microsoft.com/office/powerpoint/2010/main" val="218799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194733" y="1028700"/>
            <a:ext cx="11763905" cy="4572000"/>
          </a:xfrm>
        </p:spPr>
        <p:txBody>
          <a:bodyPr/>
          <a:lstStyle/>
          <a:p>
            <a:pPr>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The main memory occupies a central position by being able to communicate directly with the CPU and with auxiliary memory devices through an I/O </a:t>
            </a:r>
            <a:r>
              <a:rPr lang="en-US" sz="2400" dirty="0" smtClean="0">
                <a:latin typeface="Times New Roman" panose="02020603050405020304" pitchFamily="18" charset="0"/>
                <a:cs typeface="Times New Roman" panose="02020603050405020304" pitchFamily="18" charset="0"/>
              </a:rPr>
              <a:t>processor</a:t>
            </a:r>
          </a:p>
          <a:p>
            <a:pPr>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The cache memory is used to store program data which is currently being executed in the CPU</a:t>
            </a:r>
            <a:r>
              <a:rPr lang="en-US" sz="2400" dirty="0" smtClean="0">
                <a:latin typeface="Times New Roman" panose="02020603050405020304" pitchFamily="18" charset="0"/>
                <a:cs typeface="Times New Roman" panose="02020603050405020304" pitchFamily="18" charset="0"/>
              </a:rPr>
              <a:t>.</a:t>
            </a:r>
          </a:p>
          <a:p>
            <a:pPr>
              <a:buFont typeface="Courier New" panose="02070309020205020404" pitchFamily="49" charset="0"/>
              <a:buChar char="o"/>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special very-high-speed memory called </a:t>
            </a:r>
            <a:r>
              <a:rPr lang="en-US" sz="2400" b="1" dirty="0">
                <a:solidFill>
                  <a:srgbClr val="FF0000"/>
                </a:solidFill>
                <a:latin typeface="Times New Roman" panose="02020603050405020304" pitchFamily="18" charset="0"/>
                <a:cs typeface="Times New Roman" panose="02020603050405020304" pitchFamily="18" charset="0"/>
              </a:rPr>
              <a:t>cache</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used to increase the speed of processing by making current programs and data available to the CPU at a rapid rate</a:t>
            </a:r>
          </a:p>
        </p:txBody>
      </p:sp>
      <p:sp>
        <p:nvSpPr>
          <p:cNvPr id="18437"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10E2986E-2E35-469D-91C9-E85015FF0331}" type="slidenum">
              <a:rPr kumimoji="0" lang="en-US" smtClean="0">
                <a:solidFill>
                  <a:srgbClr val="FFFFFF"/>
                </a:solidFill>
                <a:latin typeface="Franklin Gothic Book" panose="020B0503020102020204" pitchFamily="34" charset="0"/>
              </a:rPr>
              <a:pPr/>
              <a:t>4</a:t>
            </a:fld>
            <a:endParaRPr kumimoji="0" lang="en-US" smtClean="0">
              <a:solidFill>
                <a:srgbClr val="FFFFFF"/>
              </a:solidFill>
              <a:latin typeface="Franklin Gothic Book" panose="020B0503020102020204" pitchFamily="34" charset="0"/>
            </a:endParaRPr>
          </a:p>
        </p:txBody>
      </p:sp>
      <p:sp>
        <p:nvSpPr>
          <p:cNvPr id="18434" name="Rectangle 2"/>
          <p:cNvSpPr>
            <a:spLocks noGrp="1" noChangeArrowheads="1"/>
          </p:cNvSpPr>
          <p:nvPr>
            <p:ph type="title"/>
          </p:nvPr>
        </p:nvSpPr>
        <p:spPr>
          <a:xfrm>
            <a:off x="1219200" y="274638"/>
            <a:ext cx="10363200" cy="754062"/>
          </a:xfrm>
        </p:spPr>
        <p:txBody>
          <a:bodyPr/>
          <a:lstStyle/>
          <a:p>
            <a:r>
              <a:rPr lang="en-US" dirty="0" smtClean="0">
                <a:latin typeface="Times New Roman" panose="02020603050405020304" pitchFamily="18" charset="0"/>
                <a:cs typeface="Times New Roman" panose="02020603050405020304" pitchFamily="18" charset="0"/>
              </a:rPr>
              <a:t>Memory Hierarchy</a:t>
            </a:r>
          </a:p>
        </p:txBody>
      </p:sp>
      <p:pic>
        <p:nvPicPr>
          <p:cNvPr id="18436"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144447" y="3573465"/>
            <a:ext cx="7864475" cy="30940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617746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94733" y="985837"/>
            <a:ext cx="11721042" cy="5052105"/>
          </a:xfrm>
        </p:spPr>
        <p:txBody>
          <a:bodyPr/>
          <a:lstStyle/>
          <a:p>
            <a:pPr>
              <a:lnSpc>
                <a:spcPct val="90000"/>
              </a:lnSpc>
              <a:buFont typeface="Wingdings" panose="05000000000000000000" pitchFamily="2" charset="2"/>
              <a:buChar char="v"/>
            </a:pPr>
            <a:r>
              <a:rPr lang="en-US" sz="2400" b="1" dirty="0">
                <a:solidFill>
                  <a:srgbClr val="92D050"/>
                </a:solidFill>
                <a:latin typeface="Times New Roman" panose="02020603050405020304" pitchFamily="18" charset="0"/>
                <a:cs typeface="Times New Roman" panose="02020603050405020304" pitchFamily="18" charset="0"/>
              </a:rPr>
              <a:t>CPU logic </a:t>
            </a:r>
            <a:r>
              <a:rPr lang="en-US" sz="2400" dirty="0">
                <a:latin typeface="Times New Roman" panose="02020603050405020304" pitchFamily="18" charset="0"/>
                <a:cs typeface="Times New Roman" panose="02020603050405020304" pitchFamily="18" charset="0"/>
              </a:rPr>
              <a:t>is usually faster than main memory access time, with the result that processing speed is limited primarily by the speed of main </a:t>
            </a:r>
            <a:r>
              <a:rPr lang="en-US" sz="2400" dirty="0" smtClean="0">
                <a:latin typeface="Times New Roman" panose="02020603050405020304" pitchFamily="18" charset="0"/>
                <a:cs typeface="Times New Roman" panose="02020603050405020304" pitchFamily="18" charset="0"/>
              </a:rPr>
              <a:t>memory</a:t>
            </a:r>
          </a:p>
          <a:p>
            <a:pPr>
              <a:lnSpc>
                <a:spcPct val="9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cache is used for storing </a:t>
            </a:r>
            <a:r>
              <a:rPr lang="en-US" sz="2400" dirty="0">
                <a:solidFill>
                  <a:srgbClr val="FF0000"/>
                </a:solidFill>
                <a:latin typeface="Times New Roman" panose="02020603050405020304" pitchFamily="18" charset="0"/>
                <a:cs typeface="Times New Roman" panose="02020603050405020304" pitchFamily="18" charset="0"/>
              </a:rPr>
              <a:t>segments</a:t>
            </a:r>
            <a:r>
              <a:rPr lang="en-US" sz="2400" dirty="0">
                <a:latin typeface="Times New Roman" panose="02020603050405020304" pitchFamily="18" charset="0"/>
                <a:cs typeface="Times New Roman" panose="02020603050405020304" pitchFamily="18" charset="0"/>
              </a:rPr>
              <a:t> of </a:t>
            </a:r>
            <a:r>
              <a:rPr lang="en-US" sz="2400" b="1" dirty="0">
                <a:solidFill>
                  <a:srgbClr val="FF0000"/>
                </a:solidFill>
                <a:latin typeface="Times New Roman" panose="02020603050405020304" pitchFamily="18" charset="0"/>
                <a:cs typeface="Times New Roman" panose="02020603050405020304" pitchFamily="18" charset="0"/>
              </a:rPr>
              <a:t>programs</a:t>
            </a:r>
            <a:r>
              <a:rPr lang="en-US" sz="2400" dirty="0">
                <a:latin typeface="Times New Roman" panose="02020603050405020304" pitchFamily="18" charset="0"/>
                <a:cs typeface="Times New Roman" panose="02020603050405020304" pitchFamily="18" charset="0"/>
              </a:rPr>
              <a:t> currently being executed in the CPU and temporary </a:t>
            </a:r>
            <a:r>
              <a:rPr lang="en-US" sz="2400" b="1" dirty="0">
                <a:solidFill>
                  <a:srgbClr val="FF0000"/>
                </a:solidFill>
                <a:latin typeface="Times New Roman" panose="02020603050405020304" pitchFamily="18" charset="0"/>
                <a:cs typeface="Times New Roman" panose="02020603050405020304" pitchFamily="18" charset="0"/>
              </a:rPr>
              <a:t>data</a:t>
            </a:r>
            <a:r>
              <a:rPr lang="en-US" sz="2400" dirty="0">
                <a:latin typeface="Times New Roman" panose="02020603050405020304" pitchFamily="18" charset="0"/>
                <a:cs typeface="Times New Roman" panose="02020603050405020304" pitchFamily="18" charset="0"/>
              </a:rPr>
              <a:t> frequently needed in the present </a:t>
            </a:r>
            <a:r>
              <a:rPr lang="en-US" sz="2400" dirty="0" smtClean="0">
                <a:latin typeface="Times New Roman" panose="02020603050405020304" pitchFamily="18" charset="0"/>
                <a:cs typeface="Times New Roman" panose="02020603050405020304" pitchFamily="18" charset="0"/>
              </a:rPr>
              <a:t>computations.</a:t>
            </a:r>
          </a:p>
          <a:p>
            <a:pPr>
              <a:lnSpc>
                <a:spcPct val="9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typical access time ratio between cache and main memory is about </a:t>
            </a:r>
            <a:r>
              <a:rPr lang="en-US" sz="2400" dirty="0" smtClean="0">
                <a:solidFill>
                  <a:srgbClr val="00B0F0"/>
                </a:solidFill>
                <a:latin typeface="Times New Roman" panose="02020603050405020304" pitchFamily="18" charset="0"/>
                <a:cs typeface="Times New Roman" panose="02020603050405020304" pitchFamily="18" charset="0"/>
              </a:rPr>
              <a:t>1to7</a:t>
            </a:r>
          </a:p>
          <a:p>
            <a:pPr>
              <a:lnSpc>
                <a:spcPct val="90000"/>
              </a:lnSpc>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Auxiliary </a:t>
            </a:r>
            <a:r>
              <a:rPr lang="en-US" sz="2400" dirty="0">
                <a:latin typeface="Times New Roman" panose="02020603050405020304" pitchFamily="18" charset="0"/>
                <a:cs typeface="Times New Roman" panose="02020603050405020304" pitchFamily="18" charset="0"/>
              </a:rPr>
              <a:t>memory access time is usually </a:t>
            </a:r>
            <a:r>
              <a:rPr lang="en-US" sz="2400" dirty="0">
                <a:solidFill>
                  <a:srgbClr val="00B0F0"/>
                </a:solidFill>
                <a:latin typeface="Times New Roman" panose="02020603050405020304" pitchFamily="18" charset="0"/>
                <a:cs typeface="Times New Roman" panose="02020603050405020304" pitchFamily="18" charset="0"/>
              </a:rPr>
              <a:t>1000 </a:t>
            </a:r>
            <a:r>
              <a:rPr lang="en-US" sz="2400" dirty="0">
                <a:latin typeface="Times New Roman" panose="02020603050405020304" pitchFamily="18" charset="0"/>
                <a:cs typeface="Times New Roman" panose="02020603050405020304" pitchFamily="18" charset="0"/>
              </a:rPr>
              <a:t>times </a:t>
            </a:r>
            <a:r>
              <a:rPr lang="en-US" sz="2400" dirty="0" smtClean="0">
                <a:latin typeface="Times New Roman" panose="02020603050405020304" pitchFamily="18" charset="0"/>
                <a:cs typeface="Times New Roman" panose="02020603050405020304" pitchFamily="18" charset="0"/>
              </a:rPr>
              <a:t>less than that </a:t>
            </a:r>
            <a:r>
              <a:rPr lang="en-US" sz="2400" dirty="0">
                <a:latin typeface="Times New Roman" panose="02020603050405020304" pitchFamily="18" charset="0"/>
                <a:cs typeface="Times New Roman" panose="02020603050405020304" pitchFamily="18" charset="0"/>
              </a:rPr>
              <a:t>of main </a:t>
            </a:r>
            <a:r>
              <a:rPr lang="en-US" sz="2400" dirty="0" smtClean="0">
                <a:latin typeface="Times New Roman" panose="02020603050405020304" pitchFamily="18" charset="0"/>
                <a:cs typeface="Times New Roman" panose="02020603050405020304" pitchFamily="18" charset="0"/>
              </a:rPr>
              <a:t>memory.</a:t>
            </a:r>
          </a:p>
          <a:p>
            <a:pPr marL="0" indent="0" algn="ctr">
              <a:buNone/>
            </a:pPr>
            <a:r>
              <a:rPr lang="en-US" sz="2400" b="1" i="1" dirty="0" smtClean="0"/>
              <a:t>TN </a:t>
            </a:r>
            <a:r>
              <a:rPr lang="en-US" sz="2400" b="1" i="1" dirty="0"/>
              <a:t>= TA </a:t>
            </a:r>
            <a:r>
              <a:rPr lang="en-US" sz="2400" b="1" i="1" dirty="0" smtClean="0"/>
              <a:t>+n/R</a:t>
            </a:r>
          </a:p>
          <a:p>
            <a:pPr marL="0" indent="0">
              <a:buNone/>
            </a:pPr>
            <a:r>
              <a:rPr lang="en-US" sz="2400" dirty="0" smtClean="0">
                <a:latin typeface="Times New Roman" panose="02020603050405020304" pitchFamily="18" charset="0"/>
                <a:cs typeface="Times New Roman" panose="02020603050405020304" pitchFamily="18" charset="0"/>
              </a:rPr>
              <a:t>Where		TN </a:t>
            </a:r>
            <a:r>
              <a:rPr lang="en-US" sz="2400" dirty="0">
                <a:latin typeface="Times New Roman" panose="02020603050405020304" pitchFamily="18" charset="0"/>
                <a:cs typeface="Times New Roman" panose="02020603050405020304" pitchFamily="18" charset="0"/>
              </a:rPr>
              <a:t>Average time to read or write N </a:t>
            </a:r>
            <a:r>
              <a:rPr lang="en-US" sz="2400" dirty="0" smtClean="0">
                <a:latin typeface="Times New Roman" panose="02020603050405020304" pitchFamily="18" charset="0"/>
                <a:cs typeface="Times New Roman" panose="02020603050405020304" pitchFamily="18" charset="0"/>
              </a:rPr>
              <a:t>bits</a:t>
            </a:r>
          </a:p>
          <a:p>
            <a:pPr marL="0" indent="0">
              <a:buNone/>
            </a:pPr>
            <a:r>
              <a:rPr lang="en-US" sz="2400" dirty="0" smtClean="0">
                <a:latin typeface="Times New Roman" panose="02020603050405020304" pitchFamily="18" charset="0"/>
                <a:cs typeface="Times New Roman" panose="02020603050405020304" pitchFamily="18" charset="0"/>
              </a:rPr>
              <a:t>		TA </a:t>
            </a:r>
            <a:r>
              <a:rPr lang="en-US" sz="2400" dirty="0">
                <a:latin typeface="Times New Roman" panose="02020603050405020304" pitchFamily="18" charset="0"/>
                <a:cs typeface="Times New Roman" panose="02020603050405020304" pitchFamily="18" charset="0"/>
              </a:rPr>
              <a:t>Average access </a:t>
            </a:r>
            <a:r>
              <a:rPr lang="en-US" sz="2400" dirty="0" smtClean="0">
                <a:latin typeface="Times New Roman" panose="02020603050405020304" pitchFamily="18" charset="0"/>
                <a:cs typeface="Times New Roman" panose="02020603050405020304" pitchFamily="18" charset="0"/>
              </a:rPr>
              <a:t>time</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n </a:t>
            </a:r>
            <a:r>
              <a:rPr lang="en-US" sz="2400" dirty="0">
                <a:latin typeface="Times New Roman" panose="02020603050405020304" pitchFamily="18" charset="0"/>
                <a:cs typeface="Times New Roman" panose="02020603050405020304" pitchFamily="18" charset="0"/>
              </a:rPr>
              <a:t>Number of </a:t>
            </a:r>
            <a:r>
              <a:rPr lang="en-US" sz="2400" dirty="0" smtClean="0">
                <a:latin typeface="Times New Roman" panose="02020603050405020304" pitchFamily="18" charset="0"/>
                <a:cs typeface="Times New Roman" panose="02020603050405020304" pitchFamily="18" charset="0"/>
              </a:rPr>
              <a:t>bits </a:t>
            </a:r>
          </a:p>
          <a:p>
            <a:pPr marL="0" indent="0">
              <a:buNone/>
            </a:pPr>
            <a:r>
              <a:rPr lang="en-US" sz="2400" dirty="0" smtClean="0">
                <a:latin typeface="Times New Roman" panose="02020603050405020304" pitchFamily="18" charset="0"/>
                <a:cs typeface="Times New Roman" panose="02020603050405020304" pitchFamily="18" charset="0"/>
              </a:rPr>
              <a:t>		R </a:t>
            </a:r>
            <a:r>
              <a:rPr lang="en-US" sz="2400" dirty="0">
                <a:latin typeface="Times New Roman" panose="02020603050405020304" pitchFamily="18" charset="0"/>
                <a:cs typeface="Times New Roman" panose="02020603050405020304" pitchFamily="18" charset="0"/>
              </a:rPr>
              <a:t>Transfer rate, in bits per second (bps</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a:latin typeface="Times New Roman" panose="02020603050405020304" pitchFamily="18" charset="0"/>
                <a:cs typeface="Times New Roman" panose="02020603050405020304" pitchFamily="18" charset="0"/>
              </a:rPr>
              <a:t>		</a:t>
            </a:r>
          </a:p>
        </p:txBody>
      </p:sp>
      <p:sp>
        <p:nvSpPr>
          <p:cNvPr id="20484"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8DA832B5-7666-4C49-AFDA-C36D24A2F05E}" type="slidenum">
              <a:rPr kumimoji="0" lang="en-US" smtClean="0">
                <a:solidFill>
                  <a:srgbClr val="FFFFFF"/>
                </a:solidFill>
                <a:latin typeface="Franklin Gothic Book" panose="020B0503020102020204" pitchFamily="34" charset="0"/>
              </a:rPr>
              <a:pPr/>
              <a:t>5</a:t>
            </a:fld>
            <a:endParaRPr kumimoji="0" lang="en-US" smtClean="0">
              <a:solidFill>
                <a:srgbClr val="FFFFFF"/>
              </a:solidFill>
              <a:latin typeface="Franklin Gothic Book" panose="020B0503020102020204" pitchFamily="34" charset="0"/>
            </a:endParaRPr>
          </a:p>
        </p:txBody>
      </p:sp>
      <p:sp>
        <p:nvSpPr>
          <p:cNvPr id="20482" name="Rectangle 2"/>
          <p:cNvSpPr>
            <a:spLocks noGrp="1" noChangeArrowheads="1"/>
          </p:cNvSpPr>
          <p:nvPr>
            <p:ph type="title"/>
          </p:nvPr>
        </p:nvSpPr>
        <p:spPr>
          <a:xfrm>
            <a:off x="1219200" y="274638"/>
            <a:ext cx="10363200" cy="711200"/>
          </a:xfrm>
        </p:spPr>
        <p:txBody>
          <a:bodyPr>
            <a:normAutofit fontScale="90000"/>
          </a:bodyPr>
          <a:lstStyle/>
          <a:p>
            <a:r>
              <a:rPr lang="en-US" dirty="0" smtClean="0">
                <a:latin typeface="Times New Roman" panose="02020603050405020304" pitchFamily="18" charset="0"/>
                <a:cs typeface="Times New Roman" panose="02020603050405020304" pitchFamily="18" charset="0"/>
              </a:rPr>
              <a:t>Memory Hierarchy</a:t>
            </a:r>
          </a:p>
        </p:txBody>
      </p:sp>
    </p:spTree>
    <p:extLst>
      <p:ext uri="{BB962C8B-B14F-4D97-AF65-F5344CB8AC3E}">
        <p14:creationId xmlns="" xmlns:p14="http://schemas.microsoft.com/office/powerpoint/2010/main" val="4280072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stretch>
            <a:fillRect/>
          </a:stretch>
        </p:blipFill>
        <p:spPr>
          <a:xfrm>
            <a:off x="804333" y="1493043"/>
            <a:ext cx="7815264" cy="4424363"/>
          </a:xfrm>
          <a:prstGeom prst="rect">
            <a:avLst/>
          </a:prstGeom>
        </p:spPr>
      </p:pic>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6</a:t>
            </a:fld>
            <a:endParaRPr lang="en-US"/>
          </a:p>
        </p:txBody>
      </p:sp>
      <p:sp>
        <p:nvSpPr>
          <p:cNvPr id="2" name="Title 1"/>
          <p:cNvSpPr>
            <a:spLocks noGrp="1"/>
          </p:cNvSpPr>
          <p:nvPr>
            <p:ph type="title"/>
          </p:nvPr>
        </p:nvSpPr>
        <p:spPr>
          <a:xfrm>
            <a:off x="499533" y="360363"/>
            <a:ext cx="10363200" cy="839787"/>
          </a:xfrm>
        </p:spPr>
        <p:txBody>
          <a:bodyPr/>
          <a:lstStyle/>
          <a:p>
            <a:r>
              <a:rPr lang="en-US" dirty="0" smtClean="0">
                <a:latin typeface="Times New Roman" panose="02020603050405020304" pitchFamily="18" charset="0"/>
                <a:cs typeface="Times New Roman" panose="02020603050405020304" pitchFamily="18" charset="0"/>
              </a:rPr>
              <a:t>Memory Hierarchy</a:t>
            </a:r>
            <a:endParaRPr lang="en-US" dirty="0"/>
          </a:p>
        </p:txBody>
      </p:sp>
    </p:spTree>
    <p:extLst>
      <p:ext uri="{BB962C8B-B14F-4D97-AF65-F5344CB8AC3E}">
        <p14:creationId xmlns="" xmlns:p14="http://schemas.microsoft.com/office/powerpoint/2010/main" val="1531952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94733" y="1252538"/>
            <a:ext cx="11721042" cy="4833937"/>
          </a:xfrm>
        </p:spPr>
        <p:txBody>
          <a:bodyPr/>
          <a:lstStyle/>
          <a:p>
            <a:pPr eaLnBrk="1" hangingPunct="1">
              <a:lnSpc>
                <a:spcPct val="90000"/>
              </a:lnSpc>
              <a:buFont typeface="Wingdings" panose="05000000000000000000" pitchFamily="2" charset="2"/>
              <a:buChar char="ü"/>
            </a:pP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The speed and efficiency of data transfers among </a:t>
            </a:r>
            <a:r>
              <a:rPr lang="en-US" altLang="zh-CN" sz="24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memory</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a:t>
            </a:r>
            <a:r>
              <a:rPr lang="en-US" altLang="zh-CN" sz="2400" dirty="0" smtClean="0">
                <a:solidFill>
                  <a:srgbClr val="92D050"/>
                </a:solidFill>
                <a:latin typeface="Times New Roman" panose="02020603050405020304" pitchFamily="18" charset="0"/>
                <a:ea typeface="SimSun" panose="02010600030101010101" pitchFamily="2" charset="-122"/>
                <a:cs typeface="Times New Roman" panose="02020603050405020304" pitchFamily="18" charset="0"/>
              </a:rPr>
              <a:t>processor</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and </a:t>
            </a:r>
            <a:r>
              <a:rPr lang="en-US" altLang="zh-CN" sz="2400" dirty="0" smtClean="0">
                <a:solidFill>
                  <a:srgbClr val="7030A0"/>
                </a:solidFill>
                <a:latin typeface="Times New Roman" panose="02020603050405020304" pitchFamily="18" charset="0"/>
                <a:ea typeface="SimSun" panose="02010600030101010101" pitchFamily="2" charset="-122"/>
                <a:cs typeface="Times New Roman" panose="02020603050405020304" pitchFamily="18" charset="0"/>
              </a:rPr>
              <a:t>disk</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have a large impact on  the performance of a computer system.</a:t>
            </a:r>
          </a:p>
          <a:p>
            <a:pPr eaLnBrk="1" hangingPunct="1">
              <a:lnSpc>
                <a:spcPct val="90000"/>
              </a:lnSpc>
              <a:buFont typeface="Wingdings" panose="05000000000000000000" pitchFamily="2" charset="2"/>
              <a:buChar char="ü"/>
            </a:pPr>
            <a:r>
              <a:rPr lang="en-US" altLang="zh-CN" sz="2400" b="1" dirty="0" smtClean="0">
                <a:latin typeface="Times New Roman" panose="02020603050405020304" pitchFamily="18" charset="0"/>
                <a:ea typeface="SimSun" panose="02010600030101010101" pitchFamily="2" charset="-122"/>
                <a:cs typeface="Times New Roman" panose="02020603050405020304" pitchFamily="18" charset="0"/>
              </a:rPr>
              <a:t>Memory latency </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the amount of time it takes to transfer a </a:t>
            </a:r>
            <a:r>
              <a:rPr lang="en-US" altLang="zh-CN" sz="2400" b="1" dirty="0" smtClean="0">
                <a:solidFill>
                  <a:srgbClr val="00B0F0"/>
                </a:solidFill>
                <a:latin typeface="Times New Roman" panose="02020603050405020304" pitchFamily="18" charset="0"/>
                <a:ea typeface="SimSun" panose="02010600030101010101" pitchFamily="2" charset="-122"/>
                <a:cs typeface="Times New Roman" panose="02020603050405020304" pitchFamily="18" charset="0"/>
              </a:rPr>
              <a:t>word of data </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to or from the memory.</a:t>
            </a:r>
          </a:p>
          <a:p>
            <a:pPr eaLnBrk="1" hangingPunct="1">
              <a:lnSpc>
                <a:spcPct val="90000"/>
              </a:lnSpc>
              <a:buFont typeface="Wingdings" panose="05000000000000000000" pitchFamily="2" charset="2"/>
              <a:buChar char="ü"/>
            </a:pPr>
            <a:r>
              <a:rPr lang="en-US" altLang="zh-CN" sz="2400" b="1" dirty="0" smtClean="0">
                <a:latin typeface="Times New Roman" panose="02020603050405020304" pitchFamily="18" charset="0"/>
                <a:ea typeface="SimSun" panose="02010600030101010101" pitchFamily="2" charset="-122"/>
                <a:cs typeface="Times New Roman" panose="02020603050405020304" pitchFamily="18" charset="0"/>
              </a:rPr>
              <a:t> Memory bandwidth </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the number of </a:t>
            </a:r>
            <a:r>
              <a:rPr lang="en-US" altLang="zh-CN" sz="2400" b="1" dirty="0" smtClean="0">
                <a:solidFill>
                  <a:srgbClr val="00B0F0"/>
                </a:solidFill>
                <a:latin typeface="Times New Roman" panose="02020603050405020304" pitchFamily="18" charset="0"/>
                <a:ea typeface="SimSun" panose="02010600030101010101" pitchFamily="2" charset="-122"/>
                <a:cs typeface="Times New Roman" panose="02020603050405020304" pitchFamily="18" charset="0"/>
              </a:rPr>
              <a:t>bits</a:t>
            </a:r>
            <a:r>
              <a:rPr lang="en-US" altLang="zh-CN" sz="2400" dirty="0" smtClean="0">
                <a:solidFill>
                  <a:srgbClr val="00B0F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or </a:t>
            </a:r>
            <a:r>
              <a:rPr lang="en-US" altLang="zh-CN" sz="2400" b="1" dirty="0" smtClean="0">
                <a:solidFill>
                  <a:srgbClr val="00B0F0"/>
                </a:solidFill>
                <a:latin typeface="Times New Roman" panose="02020603050405020304" pitchFamily="18" charset="0"/>
                <a:ea typeface="SimSun" panose="02010600030101010101" pitchFamily="2" charset="-122"/>
                <a:cs typeface="Times New Roman" panose="02020603050405020304" pitchFamily="18" charset="0"/>
              </a:rPr>
              <a:t>bytes</a:t>
            </a:r>
            <a:r>
              <a:rPr lang="en-US" altLang="zh-CN" sz="2400" dirty="0" smtClean="0">
                <a:solidFill>
                  <a:srgbClr val="00B0F0"/>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that can be transferred in one second. </a:t>
            </a:r>
          </a:p>
          <a:p>
            <a:pPr eaLnBrk="1" hangingPunct="1">
              <a:lnSpc>
                <a:spcPct val="90000"/>
              </a:lnSpc>
              <a:buFont typeface="Wingdings" panose="05000000000000000000" pitchFamily="2" charset="2"/>
              <a:buChar char="ü"/>
            </a:pP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It is used to measure how much time is needed to transfer an entire block of data.</a:t>
            </a:r>
          </a:p>
          <a:p>
            <a:pPr marL="0" indent="0" eaLnBrk="1" hangingPunct="1">
              <a:lnSpc>
                <a:spcPct val="90000"/>
              </a:lnSpc>
              <a:buNone/>
            </a:pP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Bandwidth is not determined solely by memory. It is the product of the rate at which </a:t>
            </a:r>
            <a:r>
              <a:rPr lang="en-US" altLang="zh-CN" sz="24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data</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are transferred (and accessed) and the </a:t>
            </a:r>
            <a:r>
              <a:rPr lang="en-US" altLang="zh-CN" sz="2400"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width</a:t>
            </a:r>
            <a:r>
              <a:rPr lang="en-US" altLang="zh-CN" sz="2400" dirty="0" smtClean="0">
                <a:latin typeface="Times New Roman" panose="02020603050405020304" pitchFamily="18" charset="0"/>
                <a:ea typeface="SimSun" panose="02010600030101010101" pitchFamily="2" charset="-122"/>
                <a:cs typeface="Times New Roman" panose="02020603050405020304" pitchFamily="18" charset="0"/>
              </a:rPr>
              <a:t> of the data bus.</a:t>
            </a:r>
          </a:p>
        </p:txBody>
      </p:sp>
      <p:sp>
        <p:nvSpPr>
          <p:cNvPr id="22532"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C44B4C9E-75D9-4906-9F9C-AE20302CEB37}" type="slidenum">
              <a:rPr kumimoji="0" lang="en-US" smtClean="0">
                <a:solidFill>
                  <a:srgbClr val="FFFFFF"/>
                </a:solidFill>
                <a:latin typeface="Franklin Gothic Book" panose="020B0503020102020204" pitchFamily="34" charset="0"/>
              </a:rPr>
              <a:pPr/>
              <a:t>7</a:t>
            </a:fld>
            <a:endParaRPr kumimoji="0" lang="en-US" smtClean="0">
              <a:solidFill>
                <a:srgbClr val="FFFFFF"/>
              </a:solidFill>
              <a:latin typeface="Franklin Gothic Book" panose="020B0503020102020204" pitchFamily="34" charset="0"/>
            </a:endParaRPr>
          </a:p>
        </p:txBody>
      </p:sp>
      <p:sp>
        <p:nvSpPr>
          <p:cNvPr id="22530" name="Rectangle 2"/>
          <p:cNvSpPr>
            <a:spLocks noGrp="1" noChangeArrowheads="1"/>
          </p:cNvSpPr>
          <p:nvPr>
            <p:ph type="title"/>
          </p:nvPr>
        </p:nvSpPr>
        <p:spPr>
          <a:xfrm>
            <a:off x="690563" y="360363"/>
            <a:ext cx="10363200" cy="768350"/>
          </a:xfrm>
        </p:spPr>
        <p:txBody>
          <a:bodyPr/>
          <a:lstStyle/>
          <a:p>
            <a:pPr eaLnBrk="1" hangingPunct="1"/>
            <a:r>
              <a:rPr lang="en-US" altLang="zh-CN" dirty="0" smtClean="0">
                <a:latin typeface="Times New Roman" panose="02020603050405020304" pitchFamily="18" charset="0"/>
                <a:ea typeface="SimSun" panose="02010600030101010101" pitchFamily="2" charset="-122"/>
                <a:cs typeface="Times New Roman" panose="02020603050405020304" pitchFamily="18" charset="0"/>
              </a:rPr>
              <a:t>Latency and Bandwidth</a:t>
            </a:r>
          </a:p>
        </p:txBody>
      </p:sp>
    </p:spTree>
    <p:extLst>
      <p:ext uri="{BB962C8B-B14F-4D97-AF65-F5344CB8AC3E}">
        <p14:creationId xmlns="" xmlns:p14="http://schemas.microsoft.com/office/powerpoint/2010/main" val="2725405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038" y="1042987"/>
            <a:ext cx="11715750" cy="5329237"/>
          </a:xfrm>
        </p:spPr>
        <p:txBody>
          <a:bodyPr/>
          <a:lstStyle/>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memory type, is a collection of numerous memory locations. </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access data from any </a:t>
            </a:r>
            <a:r>
              <a:rPr lang="en-US" sz="2400" dirty="0" smtClean="0">
                <a:latin typeface="Times New Roman" panose="02020603050405020304" pitchFamily="18" charset="0"/>
                <a:cs typeface="Times New Roman" panose="02020603050405020304" pitchFamily="18" charset="0"/>
              </a:rPr>
              <a:t>memory, first </a:t>
            </a:r>
            <a:r>
              <a:rPr lang="en-US" sz="2400" dirty="0">
                <a:latin typeface="Times New Roman" panose="02020603050405020304" pitchFamily="18" charset="0"/>
                <a:cs typeface="Times New Roman" panose="02020603050405020304" pitchFamily="18" charset="0"/>
              </a:rPr>
              <a:t>it must be located and then the data is read from the memory location</a:t>
            </a:r>
            <a:r>
              <a:rPr lang="en-US"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Following are the </a:t>
            </a:r>
            <a:r>
              <a:rPr lang="en-US" sz="2400" dirty="0" smtClean="0">
                <a:latin typeface="Times New Roman" panose="02020603050405020304" pitchFamily="18" charset="0"/>
                <a:cs typeface="Times New Roman" panose="02020603050405020304" pitchFamily="18" charset="0"/>
              </a:rPr>
              <a:t>methods</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access information from memory locations: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1. </a:t>
            </a:r>
            <a:r>
              <a:rPr lang="en-US" sz="2400" dirty="0">
                <a:solidFill>
                  <a:srgbClr val="FF0000"/>
                </a:solidFill>
                <a:latin typeface="Times New Roman" panose="02020603050405020304" pitchFamily="18" charset="0"/>
                <a:cs typeface="Times New Roman" panose="02020603050405020304" pitchFamily="18" charset="0"/>
              </a:rPr>
              <a:t>Random Access</a:t>
            </a:r>
            <a:r>
              <a:rPr lang="en-US" sz="2400" dirty="0">
                <a:latin typeface="Times New Roman" panose="02020603050405020304" pitchFamily="18" charset="0"/>
                <a:cs typeface="Times New Roman" panose="02020603050405020304" pitchFamily="18" charset="0"/>
              </a:rPr>
              <a:t>: Main memories are random access memories, in which each memory </a:t>
            </a:r>
            <a:r>
              <a:rPr lang="en-US" sz="2400" dirty="0" smtClean="0">
                <a:latin typeface="Times New Roman" panose="02020603050405020304" pitchFamily="18" charset="0"/>
                <a:cs typeface="Times New Roman" panose="02020603050405020304" pitchFamily="18" charset="0"/>
              </a:rPr>
              <a:t>location has </a:t>
            </a:r>
            <a:r>
              <a:rPr lang="en-US" sz="2400" dirty="0">
                <a:latin typeface="Times New Roman" panose="02020603050405020304" pitchFamily="18" charset="0"/>
                <a:cs typeface="Times New Roman" panose="02020603050405020304" pitchFamily="18" charset="0"/>
              </a:rPr>
              <a:t>a unique address. Using this unique address any memory location can be reached in </a:t>
            </a:r>
            <a:r>
              <a:rPr lang="en-US" sz="2400" dirty="0" smtClean="0">
                <a:latin typeface="Times New Roman" panose="02020603050405020304" pitchFamily="18" charset="0"/>
                <a:cs typeface="Times New Roman" panose="02020603050405020304" pitchFamily="18" charset="0"/>
              </a:rPr>
              <a:t>the same </a:t>
            </a:r>
            <a:r>
              <a:rPr lang="en-US" sz="2400" dirty="0">
                <a:latin typeface="Times New Roman" panose="02020603050405020304" pitchFamily="18" charset="0"/>
                <a:cs typeface="Times New Roman" panose="02020603050405020304" pitchFamily="18" charset="0"/>
              </a:rPr>
              <a:t>amount of time in any order.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2. </a:t>
            </a:r>
            <a:r>
              <a:rPr lang="en-US" sz="2400" dirty="0">
                <a:solidFill>
                  <a:srgbClr val="FF0000"/>
                </a:solidFill>
                <a:latin typeface="Times New Roman" panose="02020603050405020304" pitchFamily="18" charset="0"/>
                <a:cs typeface="Times New Roman" panose="02020603050405020304" pitchFamily="18" charset="0"/>
              </a:rPr>
              <a:t>Sequential Access</a:t>
            </a:r>
            <a:r>
              <a:rPr lang="en-US" sz="2400" dirty="0">
                <a:latin typeface="Times New Roman" panose="02020603050405020304" pitchFamily="18" charset="0"/>
                <a:cs typeface="Times New Roman" panose="02020603050405020304" pitchFamily="18" charset="0"/>
              </a:rPr>
              <a:t>: This methods allows memory access in a sequence or in order.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3. </a:t>
            </a:r>
            <a:r>
              <a:rPr lang="en-US" sz="2400" dirty="0">
                <a:solidFill>
                  <a:srgbClr val="FF0000"/>
                </a:solidFill>
                <a:latin typeface="Times New Roman" panose="02020603050405020304" pitchFamily="18" charset="0"/>
                <a:cs typeface="Times New Roman" panose="02020603050405020304" pitchFamily="18" charset="0"/>
              </a:rPr>
              <a:t>Direct Access</a:t>
            </a:r>
            <a:r>
              <a:rPr lang="en-US" sz="2400" dirty="0">
                <a:latin typeface="Times New Roman" panose="02020603050405020304" pitchFamily="18" charset="0"/>
                <a:cs typeface="Times New Roman" panose="02020603050405020304" pitchFamily="18" charset="0"/>
              </a:rPr>
              <a:t>: In this mode, information is stored in tracks, with each track having a </a:t>
            </a:r>
            <a:r>
              <a:rPr lang="en-US" sz="2400" dirty="0" smtClean="0">
                <a:latin typeface="Times New Roman" panose="02020603050405020304" pitchFamily="18" charset="0"/>
                <a:cs typeface="Times New Roman" panose="02020603050405020304" pitchFamily="18" charset="0"/>
              </a:rPr>
              <a:t>separate</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read/write </a:t>
            </a:r>
            <a:r>
              <a:rPr lang="en-US" sz="2400" dirty="0">
                <a:latin typeface="Times New Roman" panose="02020603050405020304" pitchFamily="18" charset="0"/>
                <a:cs typeface="Times New Roman" panose="02020603050405020304" pitchFamily="18" charset="0"/>
              </a:rPr>
              <a:t>head.</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54E0441-BDD6-487F-912A-60344071D026}" type="slidenum">
              <a:rPr lang="en-US" smtClean="0"/>
              <a:pPr>
                <a:defRPr/>
              </a:pPr>
              <a:t>8</a:t>
            </a:fld>
            <a:endParaRPr lang="en-US"/>
          </a:p>
        </p:txBody>
      </p:sp>
      <p:sp>
        <p:nvSpPr>
          <p:cNvPr id="2" name="Title 1"/>
          <p:cNvSpPr>
            <a:spLocks noGrp="1"/>
          </p:cNvSpPr>
          <p:nvPr>
            <p:ph type="title"/>
          </p:nvPr>
        </p:nvSpPr>
        <p:spPr>
          <a:xfrm>
            <a:off x="976313" y="246063"/>
            <a:ext cx="10363200" cy="796925"/>
          </a:xfrm>
        </p:spPr>
        <p:txBody>
          <a:bodyPr/>
          <a:lstStyle/>
          <a:p>
            <a:r>
              <a:rPr lang="en-US" dirty="0" smtClean="0">
                <a:latin typeface="Times New Roman" panose="02020603050405020304" pitchFamily="18" charset="0"/>
                <a:cs typeface="Times New Roman" panose="02020603050405020304" pitchFamily="18" charset="0"/>
              </a:rPr>
              <a:t>Memory Access Methods</a:t>
            </a:r>
            <a:endParaRPr lang="en-US" dirty="0"/>
          </a:p>
        </p:txBody>
      </p:sp>
    </p:spTree>
    <p:extLst>
      <p:ext uri="{BB962C8B-B14F-4D97-AF65-F5344CB8AC3E}">
        <p14:creationId xmlns="" xmlns:p14="http://schemas.microsoft.com/office/powerpoint/2010/main" val="2051946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94734" y="966788"/>
            <a:ext cx="11763904" cy="6005512"/>
          </a:xfrm>
        </p:spPr>
        <p:txBody>
          <a:bodyPr/>
          <a:lstStyle/>
          <a:p>
            <a:pPr>
              <a:lnSpc>
                <a:spcPct val="90000"/>
              </a:lnSpc>
              <a:buFont typeface="Wingdings" panose="05000000000000000000" pitchFamily="2" charset="2"/>
              <a:buChar char="ü"/>
            </a:pPr>
            <a:r>
              <a:rPr lang="en-US" sz="2300" dirty="0">
                <a:latin typeface="Times New Roman" panose="02020603050405020304" pitchFamily="18" charset="0"/>
                <a:cs typeface="Times New Roman" panose="02020603050405020304" pitchFamily="18" charset="0"/>
              </a:rPr>
              <a:t>Most of the main memory in a general purpose computer is made up of </a:t>
            </a:r>
            <a:r>
              <a:rPr lang="en-US" sz="2300" dirty="0">
                <a:solidFill>
                  <a:srgbClr val="00B0F0"/>
                </a:solidFill>
                <a:latin typeface="Times New Roman" panose="02020603050405020304" pitchFamily="18" charset="0"/>
                <a:cs typeface="Times New Roman" panose="02020603050405020304" pitchFamily="18" charset="0"/>
              </a:rPr>
              <a:t>RAM</a:t>
            </a:r>
            <a:r>
              <a:rPr lang="en-US" sz="2300" dirty="0">
                <a:latin typeface="Times New Roman" panose="02020603050405020304" pitchFamily="18" charset="0"/>
                <a:cs typeface="Times New Roman" panose="02020603050405020304" pitchFamily="18" charset="0"/>
              </a:rPr>
              <a:t> integrated circuits chips, but a portion of the memory may be constructed with </a:t>
            </a:r>
            <a:r>
              <a:rPr lang="en-US" sz="2300" dirty="0">
                <a:solidFill>
                  <a:srgbClr val="FF0000"/>
                </a:solidFill>
                <a:latin typeface="Times New Roman" panose="02020603050405020304" pitchFamily="18" charset="0"/>
                <a:cs typeface="Times New Roman" panose="02020603050405020304" pitchFamily="18" charset="0"/>
              </a:rPr>
              <a:t>ROM</a:t>
            </a:r>
            <a:r>
              <a:rPr lang="en-US" sz="2300" dirty="0">
                <a:latin typeface="Times New Roman" panose="02020603050405020304" pitchFamily="18" charset="0"/>
                <a:cs typeface="Times New Roman" panose="02020603050405020304" pitchFamily="18" charset="0"/>
              </a:rPr>
              <a:t> chips </a:t>
            </a:r>
          </a:p>
          <a:p>
            <a:pPr>
              <a:lnSpc>
                <a:spcPct val="90000"/>
              </a:lnSpc>
              <a:buFont typeface="Wingdings" panose="05000000000000000000" pitchFamily="2" charset="2"/>
              <a:buChar char="ü"/>
            </a:pPr>
            <a:r>
              <a:rPr lang="en-US" sz="2300" dirty="0">
                <a:latin typeface="Times New Roman" panose="02020603050405020304" pitchFamily="18" charset="0"/>
                <a:cs typeface="Times New Roman" panose="02020603050405020304" pitchFamily="18" charset="0"/>
              </a:rPr>
              <a:t>Main memory is made up of RAM and ROM, with </a:t>
            </a:r>
            <a:r>
              <a:rPr lang="en-US" sz="2300" dirty="0" smtClean="0">
                <a:latin typeface="Times New Roman" panose="02020603050405020304" pitchFamily="18" charset="0"/>
                <a:cs typeface="Times New Roman" panose="02020603050405020304" pitchFamily="18" charset="0"/>
              </a:rPr>
              <a:t>RAM integrated </a:t>
            </a:r>
            <a:r>
              <a:rPr lang="en-US" sz="2300" dirty="0">
                <a:latin typeface="Times New Roman" panose="02020603050405020304" pitchFamily="18" charset="0"/>
                <a:cs typeface="Times New Roman" panose="02020603050405020304" pitchFamily="18" charset="0"/>
              </a:rPr>
              <a:t>circuit chips holing the major share</a:t>
            </a:r>
            <a:br>
              <a:rPr lang="en-US" sz="2300" dirty="0">
                <a:latin typeface="Times New Roman" panose="02020603050405020304" pitchFamily="18" charset="0"/>
                <a:cs typeface="Times New Roman" panose="02020603050405020304" pitchFamily="18" charset="0"/>
              </a:rPr>
            </a:br>
            <a:r>
              <a:rPr lang="en-US" sz="2300" dirty="0" smtClean="0">
                <a:solidFill>
                  <a:srgbClr val="FF0000"/>
                </a:solidFill>
                <a:latin typeface="Times New Roman" panose="02020603050405020304" pitchFamily="18" charset="0"/>
                <a:cs typeface="Times New Roman" panose="02020603050405020304" pitchFamily="18" charset="0"/>
              </a:rPr>
              <a:t>RAM</a:t>
            </a:r>
            <a:r>
              <a:rPr lang="en-US" sz="2300" dirty="0">
                <a:solidFill>
                  <a:srgbClr val="FF0000"/>
                </a:solidFill>
                <a:latin typeface="Times New Roman" panose="02020603050405020304" pitchFamily="18" charset="0"/>
                <a:cs typeface="Times New Roman" panose="02020603050405020304" pitchFamily="18" charset="0"/>
              </a:rPr>
              <a:t>: Random Access </a:t>
            </a:r>
            <a:r>
              <a:rPr lang="en-US" sz="2300" dirty="0" smtClean="0">
                <a:solidFill>
                  <a:srgbClr val="FF0000"/>
                </a:solidFill>
                <a:latin typeface="Times New Roman" panose="02020603050405020304" pitchFamily="18" charset="0"/>
                <a:cs typeface="Times New Roman" panose="02020603050405020304" pitchFamily="18" charset="0"/>
              </a:rPr>
              <a:t>Memory</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
            </a:r>
            <a:br>
              <a:rPr lang="en-US" sz="2300" dirty="0">
                <a:latin typeface="Times New Roman" panose="02020603050405020304" pitchFamily="18" charset="0"/>
                <a:cs typeface="Times New Roman" panose="02020603050405020304" pitchFamily="18" charset="0"/>
              </a:rPr>
            </a:br>
            <a:r>
              <a:rPr lang="en-US" sz="2300" dirty="0" smtClean="0">
                <a:latin typeface="Times New Roman" panose="02020603050405020304" pitchFamily="18" charset="0"/>
                <a:cs typeface="Times New Roman" panose="02020603050405020304" pitchFamily="18" charset="0"/>
              </a:rPr>
              <a:t>Static RAM (</a:t>
            </a:r>
            <a:r>
              <a:rPr lang="en-US" sz="2300" dirty="0" smtClean="0">
                <a:solidFill>
                  <a:srgbClr val="FF0000"/>
                </a:solidFill>
                <a:latin typeface="Times New Roman" panose="02020603050405020304" pitchFamily="18" charset="0"/>
                <a:cs typeface="Times New Roman" panose="02020603050405020304" pitchFamily="18" charset="0"/>
              </a:rPr>
              <a:t>SRAM</a:t>
            </a:r>
            <a:r>
              <a:rPr lang="en-US" sz="2300" dirty="0" smtClean="0">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Each cell stores bit with a </a:t>
            </a:r>
            <a:r>
              <a:rPr lang="en-US" sz="2300" b="1" dirty="0" smtClean="0">
                <a:solidFill>
                  <a:srgbClr val="00B0F0"/>
                </a:solidFill>
                <a:latin typeface="Times New Roman" panose="02020603050405020304" pitchFamily="18" charset="0"/>
                <a:cs typeface="Times New Roman" panose="02020603050405020304" pitchFamily="18" charset="0"/>
              </a:rPr>
              <a:t>six-transistor circuit.</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Retains value indefinitely, as long as it is kept powered.</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Relatively insensitive to disturbances such as </a:t>
            </a:r>
            <a:r>
              <a:rPr lang="en-US" sz="2300" b="1" dirty="0" smtClean="0">
                <a:solidFill>
                  <a:srgbClr val="00B0F0"/>
                </a:solidFill>
                <a:latin typeface="Times New Roman" panose="02020603050405020304" pitchFamily="18" charset="0"/>
                <a:cs typeface="Times New Roman" panose="02020603050405020304" pitchFamily="18" charset="0"/>
              </a:rPr>
              <a:t>electrical noise</a:t>
            </a:r>
            <a:r>
              <a:rPr lang="en-US" sz="2300" dirty="0" smtClean="0">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Faster and more expensive than DRAM.</a:t>
            </a:r>
          </a:p>
          <a:p>
            <a:pPr>
              <a:buFont typeface="Wingdings" panose="05000000000000000000" pitchFamily="2" charset="2"/>
              <a:buChar char="ü"/>
            </a:pPr>
            <a:r>
              <a:rPr lang="en-US" sz="2300" dirty="0" smtClean="0">
                <a:latin typeface="Times New Roman" panose="02020603050405020304" pitchFamily="18" charset="0"/>
                <a:cs typeface="Times New Roman" panose="02020603050405020304" pitchFamily="18" charset="0"/>
              </a:rPr>
              <a:t>Dynamic RAM (</a:t>
            </a:r>
            <a:r>
              <a:rPr lang="en-US" sz="2300" dirty="0" smtClean="0">
                <a:solidFill>
                  <a:srgbClr val="FF0000"/>
                </a:solidFill>
                <a:latin typeface="Times New Roman" panose="02020603050405020304" pitchFamily="18" charset="0"/>
                <a:cs typeface="Times New Roman" panose="02020603050405020304" pitchFamily="18" charset="0"/>
              </a:rPr>
              <a:t>DRAM</a:t>
            </a:r>
            <a:r>
              <a:rPr lang="en-US" sz="2300" dirty="0" smtClean="0">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Each cell stores bit with a </a:t>
            </a:r>
            <a:r>
              <a:rPr lang="en-US" sz="2300" b="1" dirty="0" smtClean="0">
                <a:solidFill>
                  <a:srgbClr val="00B0F0"/>
                </a:solidFill>
                <a:latin typeface="Times New Roman" panose="02020603050405020304" pitchFamily="18" charset="0"/>
                <a:cs typeface="Times New Roman" panose="02020603050405020304" pitchFamily="18" charset="0"/>
              </a:rPr>
              <a:t>capacitor and transistor.</a:t>
            </a: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Value must be refreshed every </a:t>
            </a:r>
            <a:r>
              <a:rPr lang="en-US" sz="2300" b="1" dirty="0" smtClean="0">
                <a:solidFill>
                  <a:srgbClr val="00B0F0"/>
                </a:solidFill>
                <a:latin typeface="Times New Roman" panose="02020603050405020304" pitchFamily="18" charset="0"/>
                <a:cs typeface="Times New Roman" panose="02020603050405020304" pitchFamily="18" charset="0"/>
              </a:rPr>
              <a:t>10-100 </a:t>
            </a:r>
            <a:r>
              <a:rPr lang="en-US" sz="2300" b="1" dirty="0" err="1" smtClean="0">
                <a:solidFill>
                  <a:srgbClr val="00B0F0"/>
                </a:solidFill>
                <a:latin typeface="Times New Roman" panose="02020603050405020304" pitchFamily="18" charset="0"/>
                <a:cs typeface="Times New Roman" panose="02020603050405020304" pitchFamily="18" charset="0"/>
              </a:rPr>
              <a:t>ms.</a:t>
            </a:r>
            <a:endParaRPr lang="en-US" sz="2300" b="1" dirty="0" smtClean="0">
              <a:solidFill>
                <a:srgbClr val="00B0F0"/>
              </a:solidFill>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r>
              <a:rPr lang="en-US" sz="2300" dirty="0" smtClean="0">
                <a:latin typeface="Times New Roman" panose="02020603050405020304" pitchFamily="18" charset="0"/>
                <a:cs typeface="Times New Roman" panose="02020603050405020304" pitchFamily="18" charset="0"/>
              </a:rPr>
              <a:t>Sensitive to </a:t>
            </a:r>
            <a:r>
              <a:rPr lang="en-US" sz="2300" b="1" dirty="0" smtClean="0">
                <a:solidFill>
                  <a:srgbClr val="00B0F0"/>
                </a:solidFill>
                <a:latin typeface="Times New Roman" panose="02020603050405020304" pitchFamily="18" charset="0"/>
                <a:cs typeface="Times New Roman" panose="02020603050405020304" pitchFamily="18" charset="0"/>
              </a:rPr>
              <a:t>disturbances</a:t>
            </a:r>
            <a:r>
              <a:rPr lang="en-US" sz="2300" dirty="0" smtClean="0">
                <a:latin typeface="Times New Roman" panose="02020603050405020304" pitchFamily="18" charset="0"/>
                <a:cs typeface="Times New Roman" panose="02020603050405020304" pitchFamily="18" charset="0"/>
              </a:rPr>
              <a:t>.</a:t>
            </a:r>
          </a:p>
          <a:p>
            <a:pPr lvl="1">
              <a:buFont typeface="Courier New" panose="02070309020205020404" pitchFamily="49" charset="0"/>
              <a:buChar char="o"/>
            </a:pPr>
            <a:r>
              <a:rPr lang="en-US" sz="2300" b="1" dirty="0" smtClean="0">
                <a:solidFill>
                  <a:srgbClr val="7030A0"/>
                </a:solidFill>
                <a:latin typeface="Times New Roman" panose="02020603050405020304" pitchFamily="18" charset="0"/>
                <a:cs typeface="Times New Roman" panose="02020603050405020304" pitchFamily="18" charset="0"/>
              </a:rPr>
              <a:t>Slower and cheaper </a:t>
            </a:r>
            <a:r>
              <a:rPr lang="en-US" sz="2300" dirty="0" smtClean="0">
                <a:latin typeface="Times New Roman" panose="02020603050405020304" pitchFamily="18" charset="0"/>
                <a:cs typeface="Times New Roman" panose="02020603050405020304" pitchFamily="18" charset="0"/>
              </a:rPr>
              <a:t>than SRAM.</a:t>
            </a:r>
          </a:p>
          <a:p>
            <a:pPr marL="0" indent="0">
              <a:lnSpc>
                <a:spcPct val="90000"/>
              </a:lnSpc>
              <a:buNone/>
            </a:pPr>
            <a:endParaRPr lang="en-US" sz="2400" dirty="0"/>
          </a:p>
        </p:txBody>
      </p:sp>
      <p:sp>
        <p:nvSpPr>
          <p:cNvPr id="24580" name="Slide Number Placeholder 1"/>
          <p:cNvSpPr>
            <a:spLocks noGrp="1"/>
          </p:cNvSpPr>
          <p:nvPr>
            <p:ph type="sldNum" sz="quarter" idx="12"/>
          </p:nvPr>
        </p:nvSpPr>
        <p:spPr bwMode="auto">
          <a:extLst>
            <a:ext uri="{91240B29-F687-4F45-9708-019B960494DF}">
              <a14:hiddenLine xmlns="" xmlns:a14="http://schemas.microsoft.com/office/drawing/2010/main" w="9525">
                <a:solidFill>
                  <a:srgbClr val="000000"/>
                </a:solidFill>
                <a:round/>
                <a:headEnd/>
                <a:tailEnd/>
              </a14:hiddenLine>
            </a:ext>
          </a:extLst>
        </p:spPr>
        <p:txBody>
          <a:bodyPr/>
          <a:lstStyle>
            <a:lvl1pPr>
              <a:defRPr kumimoji="1" b="1">
                <a:solidFill>
                  <a:schemeClr val="tx1"/>
                </a:solidFill>
                <a:latin typeface="Arial" panose="020B0604020202020204" pitchFamily="34" charset="0"/>
                <a:ea typeface="굴림" panose="020B0600000101010101" pitchFamily="34" charset="-127"/>
              </a:defRPr>
            </a:lvl1pPr>
            <a:lvl2pPr marL="742950" indent="-285750">
              <a:defRPr kumimoji="1" b="1">
                <a:solidFill>
                  <a:schemeClr val="tx1"/>
                </a:solidFill>
                <a:latin typeface="Arial" panose="020B0604020202020204" pitchFamily="34" charset="0"/>
                <a:ea typeface="굴림" panose="020B0600000101010101" pitchFamily="34" charset="-127"/>
              </a:defRPr>
            </a:lvl2pPr>
            <a:lvl3pPr marL="1143000" indent="-228600">
              <a:defRPr kumimoji="1" b="1">
                <a:solidFill>
                  <a:schemeClr val="tx1"/>
                </a:solidFill>
                <a:latin typeface="Arial" panose="020B0604020202020204" pitchFamily="34" charset="0"/>
                <a:ea typeface="굴림" panose="020B0600000101010101" pitchFamily="34" charset="-127"/>
              </a:defRPr>
            </a:lvl3pPr>
            <a:lvl4pPr marL="1600200" indent="-228600">
              <a:defRPr kumimoji="1" b="1">
                <a:solidFill>
                  <a:schemeClr val="tx1"/>
                </a:solidFill>
                <a:latin typeface="Arial" panose="020B0604020202020204" pitchFamily="34" charset="0"/>
                <a:ea typeface="굴림" panose="020B0600000101010101" pitchFamily="34" charset="-127"/>
              </a:defRPr>
            </a:lvl4pPr>
            <a:lvl5pPr marL="2057400" indent="-228600">
              <a:defRPr kumimoji="1" b="1">
                <a:solidFill>
                  <a:schemeClr val="tx1"/>
                </a:solidFill>
                <a:latin typeface="Arial" panose="020B0604020202020204" pitchFamily="34" charset="0"/>
                <a:ea typeface="굴림" panose="020B0600000101010101" pitchFamily="34" charset="-127"/>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굴림" panose="020B0600000101010101" pitchFamily="34" charset="-127"/>
              </a:defRPr>
            </a:lvl9pPr>
          </a:lstStyle>
          <a:p>
            <a:fld id="{87A7CE1B-6C02-49E8-A8DD-5DAD7D0517E0}" type="slidenum">
              <a:rPr kumimoji="0" lang="en-US" smtClean="0">
                <a:solidFill>
                  <a:srgbClr val="FFFFFF"/>
                </a:solidFill>
                <a:latin typeface="Franklin Gothic Book" panose="020B0503020102020204" pitchFamily="34" charset="0"/>
              </a:rPr>
              <a:pPr/>
              <a:t>9</a:t>
            </a:fld>
            <a:endParaRPr kumimoji="0" lang="en-US" smtClean="0">
              <a:solidFill>
                <a:srgbClr val="FFFFFF"/>
              </a:solidFill>
              <a:latin typeface="Franklin Gothic Book" panose="020B0503020102020204" pitchFamily="34" charset="0"/>
            </a:endParaRPr>
          </a:p>
        </p:txBody>
      </p:sp>
      <p:sp>
        <p:nvSpPr>
          <p:cNvPr id="24578" name="Rectangle 2"/>
          <p:cNvSpPr>
            <a:spLocks noGrp="1" noChangeArrowheads="1"/>
          </p:cNvSpPr>
          <p:nvPr>
            <p:ph type="title"/>
          </p:nvPr>
        </p:nvSpPr>
        <p:spPr>
          <a:xfrm>
            <a:off x="390524" y="212726"/>
            <a:ext cx="10363200" cy="754062"/>
          </a:xfrm>
        </p:spPr>
        <p:txBody>
          <a:bodyPr/>
          <a:lstStyle/>
          <a:p>
            <a:r>
              <a:rPr lang="en-US" sz="3200" dirty="0" smtClean="0">
                <a:latin typeface="Times New Roman" panose="02020603050405020304" pitchFamily="18" charset="0"/>
                <a:cs typeface="Times New Roman" panose="02020603050405020304" pitchFamily="18" charset="0"/>
              </a:rPr>
              <a:t>Main Memory</a:t>
            </a:r>
          </a:p>
        </p:txBody>
      </p:sp>
    </p:spTree>
    <p:extLst>
      <p:ext uri="{BB962C8B-B14F-4D97-AF65-F5344CB8AC3E}">
        <p14:creationId xmlns="" xmlns:p14="http://schemas.microsoft.com/office/powerpoint/2010/main" val="23822875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1666</TotalTime>
  <Words>2365</Words>
  <Application>Microsoft Office PowerPoint</Application>
  <PresentationFormat>Custom</PresentationFormat>
  <Paragraphs>240</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CHAPTER OUR</vt:lpstr>
      <vt:lpstr>Memory Hierarchy </vt:lpstr>
      <vt:lpstr>Memory Hierarchy</vt:lpstr>
      <vt:lpstr>Memory Hierarchy</vt:lpstr>
      <vt:lpstr>Memory Hierarchy</vt:lpstr>
      <vt:lpstr>Memory Hierarchy</vt:lpstr>
      <vt:lpstr>Latency and Bandwidth</vt:lpstr>
      <vt:lpstr>Memory Access Methods</vt:lpstr>
      <vt:lpstr>Main Memory</vt:lpstr>
      <vt:lpstr>SRAM vs DRAM Summary</vt:lpstr>
      <vt:lpstr>Random-Access Memory (RAM)</vt:lpstr>
      <vt:lpstr>Random-Access Memory (RAM)</vt:lpstr>
      <vt:lpstr>Random-Access Memory (RAM)</vt:lpstr>
      <vt:lpstr>Random-Access Memory (RAM)</vt:lpstr>
      <vt:lpstr>ROM</vt:lpstr>
      <vt:lpstr>ROM</vt:lpstr>
      <vt:lpstr>         ROM </vt:lpstr>
      <vt:lpstr>Types of ROM</vt:lpstr>
      <vt:lpstr>Types of ROM</vt:lpstr>
      <vt:lpstr>Cache memory </vt:lpstr>
      <vt:lpstr>Cache memory </vt:lpstr>
      <vt:lpstr>Cache memory </vt:lpstr>
      <vt:lpstr>Cache memory </vt:lpstr>
      <vt:lpstr>Cache memory </vt:lpstr>
      <vt:lpstr> A. Direct Mapping</vt:lpstr>
      <vt:lpstr> A. Direct Mapping</vt:lpstr>
      <vt:lpstr> B. Associative mapping </vt:lpstr>
      <vt:lpstr>B. Associative mapping </vt:lpstr>
      <vt:lpstr> Set- Associative Mapping</vt:lpstr>
      <vt:lpstr>Set- Associative Mapping</vt:lpstr>
      <vt:lpstr> Writing Into Cache</vt:lpstr>
      <vt:lpstr>Writing Into Cache</vt:lpstr>
      <vt:lpstr> Virtual Memory</vt:lpstr>
      <vt:lpstr>Virtual Memory</vt:lpstr>
      <vt:lpstr> Auxiliary Memory</vt:lpstr>
      <vt:lpstr>Magnetic Disk</vt:lpstr>
      <vt:lpstr>Magnetic Tape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Kuma Yadi</dc:creator>
  <cp:lastModifiedBy>Nageye</cp:lastModifiedBy>
  <cp:revision>110</cp:revision>
  <dcterms:created xsi:type="dcterms:W3CDTF">2018-05-12T13:19:02Z</dcterms:created>
  <dcterms:modified xsi:type="dcterms:W3CDTF">2020-05-27T04:04:47Z</dcterms:modified>
</cp:coreProperties>
</file>